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29069027-7CA0-4ED3-AAAD-439A4C022F67}" type="datetimeFigureOut">
              <a:rPr lang="ru-RU" smtClean="0"/>
              <a:t>15.04.2018</a:t>
            </a:fld>
            <a:endParaRPr lang="ru-RU"/>
          </a:p>
        </p:txBody>
      </p:sp>
      <p:sp>
        <p:nvSpPr>
          <p:cNvPr id="16" name="Номер слайда 15"/>
          <p:cNvSpPr>
            <a:spLocks noGrp="1"/>
          </p:cNvSpPr>
          <p:nvPr>
            <p:ph type="sldNum" sz="quarter" idx="11"/>
          </p:nvPr>
        </p:nvSpPr>
        <p:spPr/>
        <p:txBody>
          <a:bodyPr/>
          <a:lstStyle/>
          <a:p>
            <a:fld id="{5ED8CEC2-BFB3-40F6-9036-484A5261FD6B}"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9069027-7CA0-4ED3-AAAD-439A4C022F67}" type="datetimeFigureOut">
              <a:rPr lang="ru-RU" smtClean="0"/>
              <a:t>15.04.2018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D8CEC2-BFB3-40F6-9036-484A5261FD6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9069027-7CA0-4ED3-AAAD-439A4C022F67}" type="datetimeFigureOut">
              <a:rPr lang="ru-RU" smtClean="0"/>
              <a:t>15.04.2018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D8CEC2-BFB3-40F6-9036-484A5261FD6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29069027-7CA0-4ED3-AAAD-439A4C022F67}" type="datetimeFigureOut">
              <a:rPr lang="ru-RU" smtClean="0"/>
              <a:t>15.04.2018</a:t>
            </a:fld>
            <a:endParaRPr lang="ru-RU"/>
          </a:p>
        </p:txBody>
      </p:sp>
      <p:sp>
        <p:nvSpPr>
          <p:cNvPr id="15" name="Номер слайда 14"/>
          <p:cNvSpPr>
            <a:spLocks noGrp="1"/>
          </p:cNvSpPr>
          <p:nvPr>
            <p:ph type="sldNum" sz="quarter" idx="15"/>
          </p:nvPr>
        </p:nvSpPr>
        <p:spPr/>
        <p:txBody>
          <a:bodyPr/>
          <a:lstStyle>
            <a:lvl1pPr algn="ctr">
              <a:defRPr/>
            </a:lvl1pPr>
          </a:lstStyle>
          <a:p>
            <a:fld id="{5ED8CEC2-BFB3-40F6-9036-484A5261FD6B}"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29069027-7CA0-4ED3-AAAD-439A4C022F67}" type="datetimeFigureOut">
              <a:rPr lang="ru-RU" smtClean="0"/>
              <a:t>15.04.2018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D8CEC2-BFB3-40F6-9036-484A5261FD6B}"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29069027-7CA0-4ED3-AAAD-439A4C022F67}" type="datetimeFigureOut">
              <a:rPr lang="ru-RU" smtClean="0"/>
              <a:t>15.04.2018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D8CEC2-BFB3-40F6-9036-484A5261FD6B}"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5ED8CEC2-BFB3-40F6-9036-484A5261FD6B}"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29069027-7CA0-4ED3-AAAD-439A4C022F67}" type="datetimeFigureOut">
              <a:rPr lang="ru-RU" smtClean="0"/>
              <a:t>15.04.2018</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29069027-7CA0-4ED3-AAAD-439A4C022F67}" type="datetimeFigureOut">
              <a:rPr lang="ru-RU" smtClean="0"/>
              <a:t>15.04.2018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ED8CEC2-BFB3-40F6-9036-484A5261FD6B}"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9069027-7CA0-4ED3-AAAD-439A4C022F67}" type="datetimeFigureOut">
              <a:rPr lang="ru-RU" smtClean="0"/>
              <a:t>15.04.2018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ED8CEC2-BFB3-40F6-9036-484A5261FD6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29069027-7CA0-4ED3-AAAD-439A4C022F67}" type="datetimeFigureOut">
              <a:rPr lang="ru-RU" smtClean="0"/>
              <a:t>15.04.2018</a:t>
            </a:fld>
            <a:endParaRPr lang="ru-RU"/>
          </a:p>
        </p:txBody>
      </p:sp>
      <p:sp>
        <p:nvSpPr>
          <p:cNvPr id="9" name="Номер слайда 8"/>
          <p:cNvSpPr>
            <a:spLocks noGrp="1"/>
          </p:cNvSpPr>
          <p:nvPr>
            <p:ph type="sldNum" sz="quarter" idx="15"/>
          </p:nvPr>
        </p:nvSpPr>
        <p:spPr/>
        <p:txBody>
          <a:bodyPr/>
          <a:lstStyle/>
          <a:p>
            <a:fld id="{5ED8CEC2-BFB3-40F6-9036-484A5261FD6B}"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29069027-7CA0-4ED3-AAAD-439A4C022F67}" type="datetimeFigureOut">
              <a:rPr lang="ru-RU" smtClean="0"/>
              <a:t>15.04.2018</a:t>
            </a:fld>
            <a:endParaRPr lang="ru-RU"/>
          </a:p>
        </p:txBody>
      </p:sp>
      <p:sp>
        <p:nvSpPr>
          <p:cNvPr id="9" name="Номер слайда 8"/>
          <p:cNvSpPr>
            <a:spLocks noGrp="1"/>
          </p:cNvSpPr>
          <p:nvPr>
            <p:ph type="sldNum" sz="quarter" idx="11"/>
          </p:nvPr>
        </p:nvSpPr>
        <p:spPr/>
        <p:txBody>
          <a:bodyPr/>
          <a:lstStyle/>
          <a:p>
            <a:fld id="{5ED8CEC2-BFB3-40F6-9036-484A5261FD6B}"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29069027-7CA0-4ED3-AAAD-439A4C022F67}" type="datetimeFigureOut">
              <a:rPr lang="ru-RU" smtClean="0"/>
              <a:t>15.04.2018</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ED8CEC2-BFB3-40F6-9036-484A5261FD6B}"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smtClean="0"/>
          </a:p>
          <a:p>
            <a:r>
              <a:rPr lang="ru-RU" sz="2800" i="1" dirty="0" smtClean="0">
                <a:solidFill>
                  <a:schemeClr val="tx1"/>
                </a:solidFill>
              </a:rPr>
              <a:t>Подготовил ученик 7»А» класса</a:t>
            </a:r>
          </a:p>
          <a:p>
            <a:r>
              <a:rPr lang="ru-RU" sz="2800" i="1" dirty="0" err="1" smtClean="0">
                <a:solidFill>
                  <a:schemeClr val="tx1"/>
                </a:solidFill>
              </a:rPr>
              <a:t>Картяев</a:t>
            </a:r>
            <a:r>
              <a:rPr lang="ru-RU" sz="2800" i="1" dirty="0" smtClean="0">
                <a:solidFill>
                  <a:schemeClr val="tx1"/>
                </a:solidFill>
              </a:rPr>
              <a:t> Даниил</a:t>
            </a:r>
            <a:endParaRPr lang="ru-RU" sz="2800" i="1" dirty="0">
              <a:solidFill>
                <a:schemeClr val="tx1"/>
              </a:solidFill>
            </a:endParaRPr>
          </a:p>
        </p:txBody>
      </p:sp>
      <p:sp>
        <p:nvSpPr>
          <p:cNvPr id="2" name="Заголовок 1"/>
          <p:cNvSpPr>
            <a:spLocks noGrp="1"/>
          </p:cNvSpPr>
          <p:nvPr>
            <p:ph type="ctrTitle"/>
          </p:nvPr>
        </p:nvSpPr>
        <p:spPr>
          <a:xfrm>
            <a:off x="571472" y="928670"/>
            <a:ext cx="7886728" cy="2671781"/>
          </a:xfrm>
        </p:spPr>
        <p:txBody>
          <a:bodyPr>
            <a:normAutofit/>
          </a:bodyPr>
          <a:lstStyle/>
          <a:p>
            <a:r>
              <a:rPr lang="ru-RU" b="1" dirty="0" smtClean="0"/>
              <a:t>Презентация</a:t>
            </a:r>
            <a:br>
              <a:rPr lang="ru-RU" b="1" dirty="0" smtClean="0"/>
            </a:br>
            <a:r>
              <a:rPr lang="ru-RU" b="1" dirty="0" smtClean="0"/>
              <a:t> по технологии на тему:</a:t>
            </a:r>
            <a:br>
              <a:rPr lang="ru-RU" b="1" dirty="0" smtClean="0"/>
            </a:br>
            <a:r>
              <a:rPr lang="ru-RU" sz="4800" i="1" dirty="0" smtClean="0">
                <a:solidFill>
                  <a:srgbClr val="002060"/>
                </a:solidFill>
              </a:rPr>
              <a:t>«</a:t>
            </a:r>
            <a:r>
              <a:rPr lang="ru-RU" sz="4800" i="1" dirty="0" smtClean="0">
                <a:solidFill>
                  <a:srgbClr val="002060"/>
                </a:solidFill>
              </a:rPr>
              <a:t>Басма»</a:t>
            </a:r>
            <a:endParaRPr lang="ru-RU" sz="4800" i="1"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428604"/>
            <a:ext cx="8258204" cy="3000396"/>
          </a:xfrm>
        </p:spPr>
        <p:txBody>
          <a:bodyPr>
            <a:normAutofit fontScale="90000"/>
          </a:bodyPr>
          <a:lstStyle/>
          <a:p>
            <a:r>
              <a:rPr lang="ru-RU" sz="3600" i="1" dirty="0" smtClean="0">
                <a:solidFill>
                  <a:schemeClr val="bg2">
                    <a:lumMod val="50000"/>
                  </a:schemeClr>
                </a:solidFill>
              </a:rPr>
              <a:t>Басма (в переводе с тюркского - «отпечаток») - это тонкие листы металла с рельефным рисунком, полученным путем выдавливания. Басмой также называют тонкие металлические или кожаные листы с выбитым таким способом узором</a:t>
            </a:r>
            <a:r>
              <a:rPr lang="ru-RU" sz="3600" dirty="0" smtClean="0">
                <a:solidFill>
                  <a:schemeClr val="bg2">
                    <a:lumMod val="50000"/>
                  </a:schemeClr>
                </a:solidFill>
              </a:rPr>
              <a:t>.</a:t>
            </a:r>
            <a:endParaRPr lang="ru-RU" sz="3600" dirty="0">
              <a:solidFill>
                <a:schemeClr val="bg2">
                  <a:lumMod val="50000"/>
                </a:schemeClr>
              </a:solidFill>
            </a:endParaRPr>
          </a:p>
        </p:txBody>
      </p:sp>
      <p:pic>
        <p:nvPicPr>
          <p:cNvPr id="6" name="Содержимое 5" descr="1.jpg"/>
          <p:cNvPicPr>
            <a:picLocks noGrp="1" noChangeAspect="1"/>
          </p:cNvPicPr>
          <p:nvPr>
            <p:ph idx="1"/>
          </p:nvPr>
        </p:nvPicPr>
        <p:blipFill>
          <a:blip r:embed="rId2"/>
          <a:stretch>
            <a:fillRect/>
          </a:stretch>
        </p:blipFill>
        <p:spPr>
          <a:xfrm>
            <a:off x="1357290" y="3500438"/>
            <a:ext cx="5857916" cy="2928958"/>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2.jpg"/>
          <p:cNvPicPr>
            <a:picLocks noGrp="1" noChangeAspect="1"/>
          </p:cNvPicPr>
          <p:nvPr>
            <p:ph idx="1"/>
          </p:nvPr>
        </p:nvPicPr>
        <p:blipFill>
          <a:blip r:embed="rId2"/>
          <a:stretch>
            <a:fillRect/>
          </a:stretch>
        </p:blipFill>
        <p:spPr>
          <a:xfrm>
            <a:off x="2643174" y="3643314"/>
            <a:ext cx="4057663" cy="2995611"/>
          </a:xfrm>
        </p:spPr>
      </p:pic>
      <p:sp>
        <p:nvSpPr>
          <p:cNvPr id="3" name="Заголовок 2"/>
          <p:cNvSpPr>
            <a:spLocks noGrp="1"/>
          </p:cNvSpPr>
          <p:nvPr>
            <p:ph type="title"/>
          </p:nvPr>
        </p:nvSpPr>
        <p:spPr>
          <a:xfrm>
            <a:off x="457200" y="214290"/>
            <a:ext cx="8229600" cy="3429024"/>
          </a:xfrm>
        </p:spPr>
        <p:txBody>
          <a:bodyPr>
            <a:noAutofit/>
          </a:bodyPr>
          <a:lstStyle/>
          <a:p>
            <a:r>
              <a:rPr lang="ru-RU" sz="2000" dirty="0" smtClean="0">
                <a:solidFill>
                  <a:schemeClr val="bg2">
                    <a:lumMod val="50000"/>
                  </a:schemeClr>
                </a:solidFill>
              </a:rPr>
              <a:t>Для тиснения басмы изготавливают  </a:t>
            </a:r>
            <a:r>
              <a:rPr lang="ru-RU" sz="2000" b="1" u="sng" dirty="0" err="1" smtClean="0">
                <a:solidFill>
                  <a:schemeClr val="bg2">
                    <a:lumMod val="50000"/>
                  </a:schemeClr>
                </a:solidFill>
              </a:rPr>
              <a:t>басменную</a:t>
            </a:r>
            <a:r>
              <a:rPr lang="ru-RU" sz="2000" b="1" u="sng" dirty="0" smtClean="0">
                <a:solidFill>
                  <a:schemeClr val="bg2">
                    <a:lumMod val="50000"/>
                  </a:schemeClr>
                </a:solidFill>
              </a:rPr>
              <a:t> доску </a:t>
            </a:r>
            <a:r>
              <a:rPr lang="ru-RU" sz="2000" dirty="0" smtClean="0">
                <a:solidFill>
                  <a:schemeClr val="bg2">
                    <a:lumMod val="50000"/>
                  </a:schemeClr>
                </a:solidFill>
              </a:rPr>
              <a:t>(матрицу). Она представляет собой невысокий металлический рельеф с плавными формами, без острых краев и выступов. Общая высота не превышает 1…2 мм. Матрицы изготавливают из медных  сплавов. Несложный рисунок  можно  нанести на  матрицу  фрезерованием концевыми фрезами на фрезерном станке. </a:t>
            </a:r>
            <a:r>
              <a:rPr lang="ru-RU" sz="2000" b="1" dirty="0" smtClean="0">
                <a:solidFill>
                  <a:schemeClr val="bg2">
                    <a:lumMod val="50000"/>
                  </a:schemeClr>
                </a:solidFill>
              </a:rPr>
              <a:t>Процесс  тиснения</a:t>
            </a:r>
            <a:r>
              <a:rPr lang="ru-RU" sz="2000" dirty="0" smtClean="0">
                <a:solidFill>
                  <a:schemeClr val="bg2">
                    <a:lumMod val="50000"/>
                  </a:schemeClr>
                </a:solidFill>
              </a:rPr>
              <a:t>: на матрицу укладывают тонкий лист (медь, алюминий, серебро) толщиной 0,2..0,3 мм. Затем сверху накладывают прокладку  из листового свинца. По этой свинцовой прокладке наносят удары киянкой, под действием которых свинец вдавливается во все углубления матрицы. После тиснения свинец удаляют и </a:t>
            </a:r>
            <a:r>
              <a:rPr lang="ru-RU" sz="2000" b="1" dirty="0" smtClean="0">
                <a:solidFill>
                  <a:schemeClr val="bg2">
                    <a:lumMod val="50000"/>
                  </a:schemeClr>
                </a:solidFill>
              </a:rPr>
              <a:t>снимают басму -</a:t>
            </a:r>
            <a:r>
              <a:rPr lang="ru-RU" sz="2000" dirty="0" smtClean="0">
                <a:solidFill>
                  <a:schemeClr val="bg2">
                    <a:lumMod val="50000"/>
                  </a:schemeClr>
                </a:solidFill>
              </a:rPr>
              <a:t>тонкий рельеф, точно повторяющий все детали матрицы.</a:t>
            </a:r>
            <a:endParaRPr lang="ru-RU" sz="2000" dirty="0">
              <a:solidFill>
                <a:schemeClr val="bg2">
                  <a:lumMod val="5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6.jpg"/>
          <p:cNvPicPr>
            <a:picLocks noGrp="1" noChangeAspect="1"/>
          </p:cNvPicPr>
          <p:nvPr>
            <p:ph idx="1"/>
          </p:nvPr>
        </p:nvPicPr>
        <p:blipFill>
          <a:blip r:embed="rId2"/>
          <a:stretch>
            <a:fillRect/>
          </a:stretch>
        </p:blipFill>
        <p:spPr>
          <a:xfrm>
            <a:off x="1981200" y="2166937"/>
            <a:ext cx="5181600" cy="3286125"/>
          </a:xfrm>
        </p:spPr>
      </p:pic>
      <p:sp>
        <p:nvSpPr>
          <p:cNvPr id="3" name="Заголовок 2"/>
          <p:cNvSpPr>
            <a:spLocks noGrp="1"/>
          </p:cNvSpPr>
          <p:nvPr>
            <p:ph type="title"/>
          </p:nvPr>
        </p:nvSpPr>
        <p:spPr/>
        <p:txBody>
          <a:bodyPr/>
          <a:lstStyle/>
          <a:p>
            <a:r>
              <a:rPr lang="ru-RU" dirty="0" smtClean="0">
                <a:solidFill>
                  <a:schemeClr val="bg1"/>
                </a:solidFill>
              </a:rPr>
              <a:t>  ИЗДЕЛИЯ В ТЕХНИКЕ БАСМА</a:t>
            </a:r>
            <a:endParaRPr lang="ru-RU"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3.jpg"/>
          <p:cNvPicPr>
            <a:picLocks noGrp="1" noChangeAspect="1"/>
          </p:cNvPicPr>
          <p:nvPr>
            <p:ph idx="1"/>
          </p:nvPr>
        </p:nvPicPr>
        <p:blipFill>
          <a:blip r:embed="rId2"/>
          <a:stretch>
            <a:fillRect/>
          </a:stretch>
        </p:blipFill>
        <p:spPr>
          <a:xfrm>
            <a:off x="4500562" y="3571876"/>
            <a:ext cx="4105100" cy="2357454"/>
          </a:xfrm>
        </p:spPr>
      </p:pic>
      <p:sp>
        <p:nvSpPr>
          <p:cNvPr id="3" name="Заголовок 2"/>
          <p:cNvSpPr>
            <a:spLocks noGrp="1"/>
          </p:cNvSpPr>
          <p:nvPr>
            <p:ph type="title"/>
          </p:nvPr>
        </p:nvSpPr>
        <p:spPr>
          <a:xfrm>
            <a:off x="457200" y="0"/>
            <a:ext cx="8229600" cy="3286124"/>
          </a:xfrm>
        </p:spPr>
        <p:txBody>
          <a:bodyPr>
            <a:normAutofit/>
          </a:bodyPr>
          <a:lstStyle/>
          <a:p>
            <a:r>
              <a:rPr lang="ru-RU" sz="3600" dirty="0" smtClean="0">
                <a:solidFill>
                  <a:schemeClr val="bg1"/>
                </a:solidFill>
              </a:rPr>
              <a:t>В русском декоративно-прикладном творчестве техника басмы  зародилась еще в 10-11 вв. Басма применялась для оковки всевозможных изделий: рам для икон, ларцов, переплетов книг.</a:t>
            </a:r>
            <a:endParaRPr lang="ru-RU" sz="3600" dirty="0">
              <a:solidFill>
                <a:schemeClr val="bg1"/>
              </a:solidFill>
            </a:endParaRPr>
          </a:p>
        </p:txBody>
      </p:sp>
      <p:pic>
        <p:nvPicPr>
          <p:cNvPr id="5" name="Рисунок 4" descr="hudozhestvennaya_obrabotka_metalla_8.jpg"/>
          <p:cNvPicPr>
            <a:picLocks noChangeAspect="1"/>
          </p:cNvPicPr>
          <p:nvPr/>
        </p:nvPicPr>
        <p:blipFill>
          <a:blip r:embed="rId3"/>
          <a:stretch>
            <a:fillRect/>
          </a:stretch>
        </p:blipFill>
        <p:spPr>
          <a:xfrm>
            <a:off x="-3786190" y="1142984"/>
            <a:ext cx="3429022" cy="2571767"/>
          </a:xfrm>
          <a:prstGeom prst="rect">
            <a:avLst/>
          </a:prstGeom>
        </p:spPr>
      </p:pic>
      <p:pic>
        <p:nvPicPr>
          <p:cNvPr id="6" name="Рисунок 5" descr="4.jpg"/>
          <p:cNvPicPr>
            <a:picLocks noChangeAspect="1"/>
          </p:cNvPicPr>
          <p:nvPr/>
        </p:nvPicPr>
        <p:blipFill>
          <a:blip r:embed="rId4"/>
          <a:stretch>
            <a:fillRect/>
          </a:stretch>
        </p:blipFill>
        <p:spPr>
          <a:xfrm>
            <a:off x="857224" y="3571876"/>
            <a:ext cx="3067599" cy="2286016"/>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91</TotalTime>
  <Words>193</Words>
  <Application>Microsoft Office PowerPoint</Application>
  <PresentationFormat>Экран (4:3)</PresentationFormat>
  <Paragraphs>8</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Бумажная</vt:lpstr>
      <vt:lpstr>Презентация  по технологии на тему: «Басма»</vt:lpstr>
      <vt:lpstr>Басма (в переводе с тюркского - «отпечаток») - это тонкие листы металла с рельефным рисунком, полученным путем выдавливания. Басмой также называют тонкие металлические или кожаные листы с выбитым таким способом узором.</vt:lpstr>
      <vt:lpstr>Для тиснения басмы изготавливают  басменную доску (матрицу). Она представляет собой невысокий металлический рельеф с плавными формами, без острых краев и выступов. Общая высота не превышает 1…2 мм. Матрицы изготавливают из медных  сплавов. Несложный рисунок  можно  нанести на  матрицу  фрезерованием концевыми фрезами на фрезерном станке. Процесс  тиснения: на матрицу укладывают тонкий лист (медь, алюминий, серебро) толщиной 0,2..0,3 мм. Затем сверху накладывают прокладку  из листового свинца. По этой свинцовой прокладке наносят удары киянкой, под действием которых свинец вдавливается во все углубления матрицы. После тиснения свинец удаляют и снимают басму -тонкий рельеф, точно повторяющий все детали матрицы.</vt:lpstr>
      <vt:lpstr>  ИЗДЕЛИЯ В ТЕХНИКЕ БАСМА</vt:lpstr>
      <vt:lpstr>В русском декоративно-прикладном творчестве техника басмы  зародилась еще в 10-11 вв. Басма применялась для оковки всевозможных изделий: рам для икон, ларцов, переплетов книг.</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по технологии на тему: «Басма»</dc:title>
  <dc:creator>User</dc:creator>
  <cp:lastModifiedBy>User</cp:lastModifiedBy>
  <cp:revision>10</cp:revision>
  <dcterms:created xsi:type="dcterms:W3CDTF">2018-04-15T01:00:41Z</dcterms:created>
  <dcterms:modified xsi:type="dcterms:W3CDTF">2018-04-15T02:32:08Z</dcterms:modified>
</cp:coreProperties>
</file>