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8" r:id="rId3"/>
    <p:sldId id="257" r:id="rId4"/>
    <p:sldId id="258" r:id="rId5"/>
    <p:sldId id="259" r:id="rId6"/>
    <p:sldId id="260" r:id="rId7"/>
    <p:sldId id="261" r:id="rId8"/>
    <p:sldId id="271" r:id="rId9"/>
    <p:sldId id="262" r:id="rId10"/>
    <p:sldId id="263" r:id="rId11"/>
    <p:sldId id="264" r:id="rId12"/>
    <p:sldId id="265" r:id="rId13"/>
    <p:sldId id="266" r:id="rId14"/>
    <p:sldId id="267" r:id="rId15"/>
    <p:sldId id="268" r:id="rId16"/>
    <p:sldId id="269" r:id="rId17"/>
    <p:sldId id="270" r:id="rId18"/>
    <p:sldId id="272" r:id="rId19"/>
    <p:sldId id="273" r:id="rId20"/>
    <p:sldId id="274" r:id="rId21"/>
    <p:sldId id="275" r:id="rId22"/>
    <p:sldId id="276" r:id="rId23"/>
    <p:sldId id="277" r:id="rId24"/>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0F00"/>
    <a:srgbClr val="3E1F00"/>
    <a:srgbClr val="1B311F"/>
    <a:srgbClr val="422C16"/>
    <a:srgbClr val="0C788E"/>
    <a:srgbClr val="006666"/>
    <a:srgbClr val="0099CC"/>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23" autoAdjust="0"/>
    <p:restoredTop sz="94652" autoAdjust="0"/>
  </p:normalViewPr>
  <p:slideViewPr>
    <p:cSldViewPr>
      <p:cViewPr varScale="1">
        <p:scale>
          <a:sx n="105" d="100"/>
          <a:sy n="105" d="100"/>
        </p:scale>
        <p:origin x="1698"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30E10BBD-9CE6-466C-AADC-73B377D18A8B}" type="slidenum">
              <a:rPr lang="es-ES" altLang="ru-RU"/>
              <a:pPr>
                <a:defRPr/>
              </a:pPr>
              <a:t>‹#›</a:t>
            </a:fld>
            <a:endParaRPr lang="es-ES" altLang="ru-RU"/>
          </a:p>
        </p:txBody>
      </p:sp>
    </p:spTree>
    <p:extLst>
      <p:ext uri="{BB962C8B-B14F-4D97-AF65-F5344CB8AC3E}">
        <p14:creationId xmlns:p14="http://schemas.microsoft.com/office/powerpoint/2010/main" val="2385432805"/>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E427B75-D1D1-4E8C-B629-ED0B1D97CA32}" type="slidenum">
              <a:rPr lang="es-ES" altLang="ru-RU"/>
              <a:pPr>
                <a:defRPr/>
              </a:pPr>
              <a:t>‹#›</a:t>
            </a:fld>
            <a:endParaRPr lang="es-ES" altLang="ru-RU"/>
          </a:p>
        </p:txBody>
      </p:sp>
    </p:spTree>
    <p:extLst>
      <p:ext uri="{BB962C8B-B14F-4D97-AF65-F5344CB8AC3E}">
        <p14:creationId xmlns:p14="http://schemas.microsoft.com/office/powerpoint/2010/main" val="85532591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85C1B920-F45F-41C8-BD17-7ECC1E030E09}" type="slidenum">
              <a:rPr lang="es-ES" altLang="ru-RU"/>
              <a:pPr>
                <a:defRPr/>
              </a:pPr>
              <a:t>‹#›</a:t>
            </a:fld>
            <a:endParaRPr lang="es-ES" altLang="ru-RU"/>
          </a:p>
        </p:txBody>
      </p:sp>
    </p:spTree>
    <p:extLst>
      <p:ext uri="{BB962C8B-B14F-4D97-AF65-F5344CB8AC3E}">
        <p14:creationId xmlns:p14="http://schemas.microsoft.com/office/powerpoint/2010/main" val="3940286170"/>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F93110BE-FC6E-4354-BA04-539BEB8BE5D0}" type="slidenum">
              <a:rPr lang="es-ES" altLang="ru-RU"/>
              <a:pPr>
                <a:defRPr/>
              </a:pPr>
              <a:t>‹#›</a:t>
            </a:fld>
            <a:endParaRPr lang="es-ES" altLang="ru-RU"/>
          </a:p>
        </p:txBody>
      </p:sp>
    </p:spTree>
    <p:extLst>
      <p:ext uri="{BB962C8B-B14F-4D97-AF65-F5344CB8AC3E}">
        <p14:creationId xmlns:p14="http://schemas.microsoft.com/office/powerpoint/2010/main" val="1580190737"/>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C01481F-2A1B-466F-BE9F-41D029DBF56B}" type="slidenum">
              <a:rPr lang="es-ES" altLang="ru-RU"/>
              <a:pPr>
                <a:defRPr/>
              </a:pPr>
              <a:t>‹#›</a:t>
            </a:fld>
            <a:endParaRPr lang="es-ES" altLang="ru-RU"/>
          </a:p>
        </p:txBody>
      </p:sp>
    </p:spTree>
    <p:extLst>
      <p:ext uri="{BB962C8B-B14F-4D97-AF65-F5344CB8AC3E}">
        <p14:creationId xmlns:p14="http://schemas.microsoft.com/office/powerpoint/2010/main" val="3232624323"/>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663CB4EE-4C0F-4BA0-8F84-8E15A4625282}" type="slidenum">
              <a:rPr lang="es-ES" altLang="ru-RU"/>
              <a:pPr>
                <a:defRPr/>
              </a:pPr>
              <a:t>‹#›</a:t>
            </a:fld>
            <a:endParaRPr lang="es-ES" altLang="ru-RU"/>
          </a:p>
        </p:txBody>
      </p:sp>
    </p:spTree>
    <p:extLst>
      <p:ext uri="{BB962C8B-B14F-4D97-AF65-F5344CB8AC3E}">
        <p14:creationId xmlns:p14="http://schemas.microsoft.com/office/powerpoint/2010/main" val="3610392221"/>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734B85CF-7201-4D62-8D0C-42ED12F1D114}" type="slidenum">
              <a:rPr lang="es-ES" altLang="ru-RU"/>
              <a:pPr>
                <a:defRPr/>
              </a:pPr>
              <a:t>‹#›</a:t>
            </a:fld>
            <a:endParaRPr lang="es-ES" altLang="ru-RU"/>
          </a:p>
        </p:txBody>
      </p:sp>
    </p:spTree>
    <p:extLst>
      <p:ext uri="{BB962C8B-B14F-4D97-AF65-F5344CB8AC3E}">
        <p14:creationId xmlns:p14="http://schemas.microsoft.com/office/powerpoint/2010/main" val="925826866"/>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5F3DE230-E284-436E-BE1B-94233736F4BB}" type="slidenum">
              <a:rPr lang="es-ES" altLang="ru-RU"/>
              <a:pPr>
                <a:defRPr/>
              </a:pPr>
              <a:t>‹#›</a:t>
            </a:fld>
            <a:endParaRPr lang="es-ES" altLang="ru-RU"/>
          </a:p>
        </p:txBody>
      </p:sp>
    </p:spTree>
    <p:extLst>
      <p:ext uri="{BB962C8B-B14F-4D97-AF65-F5344CB8AC3E}">
        <p14:creationId xmlns:p14="http://schemas.microsoft.com/office/powerpoint/2010/main" val="2924764530"/>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2FB32572-5DBA-4360-8F02-947CAF2E103D}" type="slidenum">
              <a:rPr lang="es-ES" altLang="ru-RU"/>
              <a:pPr>
                <a:defRPr/>
              </a:pPr>
              <a:t>‹#›</a:t>
            </a:fld>
            <a:endParaRPr lang="es-ES" altLang="ru-RU"/>
          </a:p>
        </p:txBody>
      </p:sp>
    </p:spTree>
    <p:extLst>
      <p:ext uri="{BB962C8B-B14F-4D97-AF65-F5344CB8AC3E}">
        <p14:creationId xmlns:p14="http://schemas.microsoft.com/office/powerpoint/2010/main" val="324439174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BB803186-0327-4A3C-85DD-67D94B0A81E6}" type="slidenum">
              <a:rPr lang="es-ES" altLang="ru-RU"/>
              <a:pPr>
                <a:defRPr/>
              </a:pPr>
              <a:t>‹#›</a:t>
            </a:fld>
            <a:endParaRPr lang="es-ES" altLang="ru-RU"/>
          </a:p>
        </p:txBody>
      </p:sp>
    </p:spTree>
    <p:extLst>
      <p:ext uri="{BB962C8B-B14F-4D97-AF65-F5344CB8AC3E}">
        <p14:creationId xmlns:p14="http://schemas.microsoft.com/office/powerpoint/2010/main" val="4260389523"/>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3F0C7734-54F0-4CF7-910D-6D20FACB874F}" type="slidenum">
              <a:rPr lang="es-ES" altLang="ru-RU"/>
              <a:pPr>
                <a:defRPr/>
              </a:pPr>
              <a:t>‹#›</a:t>
            </a:fld>
            <a:endParaRPr lang="es-ES" altLang="ru-RU"/>
          </a:p>
        </p:txBody>
      </p:sp>
    </p:spTree>
    <p:extLst>
      <p:ext uri="{BB962C8B-B14F-4D97-AF65-F5344CB8AC3E}">
        <p14:creationId xmlns:p14="http://schemas.microsoft.com/office/powerpoint/2010/main" val="2368856197"/>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ru-RU"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ru-RU" smtClean="0"/>
              <a:t>Haga clic para modificar el estilo de texto del patrón</a:t>
            </a:r>
          </a:p>
          <a:p>
            <a:pPr lvl="1"/>
            <a:r>
              <a:rPr lang="es-ES" altLang="ru-RU" smtClean="0"/>
              <a:t>Segundo nivel</a:t>
            </a:r>
          </a:p>
          <a:p>
            <a:pPr lvl="2"/>
            <a:r>
              <a:rPr lang="es-ES" altLang="ru-RU" smtClean="0"/>
              <a:t>Tercer nivel</a:t>
            </a:r>
          </a:p>
          <a:p>
            <a:pPr lvl="3"/>
            <a:r>
              <a:rPr lang="es-ES" altLang="ru-RU" smtClean="0"/>
              <a:t>Cuarto nivel</a:t>
            </a:r>
          </a:p>
          <a:p>
            <a:pPr lvl="4"/>
            <a:r>
              <a:rPr lang="es-ES" altLang="ru-RU"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latin typeface="Arial" charset="0"/>
                <a:cs typeface="Arial" charset="0"/>
              </a:defRPr>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cs typeface="Arial" charset="0"/>
              </a:defRPr>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D96BFF91-C1DF-446C-954D-FB19B9B63EC9}" type="slidenum">
              <a:rPr lang="es-ES" altLang="ru-RU"/>
              <a:pPr>
                <a:defRPr/>
              </a:pPr>
              <a:t>‹#›</a:t>
            </a:fld>
            <a:endParaRPr lang="es-ES"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170"/>
          <p:cNvSpPr>
            <a:spLocks noGrp="1" noChangeArrowheads="1"/>
          </p:cNvSpPr>
          <p:nvPr>
            <p:ph type="ctrTitle"/>
          </p:nvPr>
        </p:nvSpPr>
        <p:spPr>
          <a:xfrm>
            <a:off x="2555875" y="4652963"/>
            <a:ext cx="6232525" cy="1038225"/>
          </a:xfrm>
        </p:spPr>
        <p:txBody>
          <a:bodyPr/>
          <a:lstStyle/>
          <a:p>
            <a:pPr algn="r" eaLnBrk="1" hangingPunct="1"/>
            <a:r>
              <a:rPr lang="ru-RU" altLang="ru-RU" sz="4000" b="1" smtClean="0">
                <a:solidFill>
                  <a:schemeClr val="bg1"/>
                </a:solidFill>
              </a:rPr>
              <a:t>Электроосветительные приборы</a:t>
            </a:r>
            <a:endParaRPr lang="es-ES" altLang="ru-RU" sz="4000" b="1" smtClean="0">
              <a:solidFill>
                <a:schemeClr val="bg1"/>
              </a:solidFill>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Содержимое 2"/>
          <p:cNvSpPr>
            <a:spLocks noGrp="1"/>
          </p:cNvSpPr>
          <p:nvPr>
            <p:ph idx="1"/>
          </p:nvPr>
        </p:nvSpPr>
        <p:spPr>
          <a:xfrm>
            <a:off x="395288" y="692150"/>
            <a:ext cx="8229600" cy="4525963"/>
          </a:xfrm>
        </p:spPr>
        <p:txBody>
          <a:bodyPr/>
          <a:lstStyle/>
          <a:p>
            <a:r>
              <a:rPr lang="ru-RU" altLang="ru-RU" sz="2400" smtClean="0"/>
              <a:t>Для защиты от пожаро- и травмоопасного явления в отечественных лампах мощностью 60 Вт и выше в одном из медных выводов лампы устанавливается плавкий предохранитель. Он представляет собой участок вывода, выполненный из легкоплавкого металла, который при повышении температуры от разряда электрической дуги успевает расплавиться раньше, чем вольфрамовая нить, окончательно разрывает цепь и в конечном счете предотвращает взрыв стеклянного баллона.</a:t>
            </a:r>
          </a:p>
          <a:p>
            <a:r>
              <a:rPr lang="ru-RU" altLang="ru-RU" sz="2400" smtClean="0"/>
              <a:t>Импортные лампы, лишенные этой защиты, имеют дополнительную маркировку, указывающую, в каком положении должна использоваться лампа: баллоном вверх или вбок, но не вниз (в этом случае стекло баллона наиболее уязвимо).</a:t>
            </a: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2290" name="Picture 2" descr="http://trm2007.narod.ru/articles/electro_lamps/220v75w-fu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125538"/>
            <a:ext cx="8426450"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900113" y="260350"/>
            <a:ext cx="7354887" cy="869950"/>
          </a:xfrm>
        </p:spPr>
        <p:txBody>
          <a:bodyPr/>
          <a:lstStyle/>
          <a:p>
            <a:r>
              <a:rPr lang="ru-RU" altLang="ru-RU" b="1" i="1" smtClean="0">
                <a:solidFill>
                  <a:srgbClr val="FF0000"/>
                </a:solidFill>
              </a:rPr>
              <a:t>Галогенная лампа</a:t>
            </a:r>
          </a:p>
        </p:txBody>
      </p:sp>
      <p:sp>
        <p:nvSpPr>
          <p:cNvPr id="3" name="Содержимое 2"/>
          <p:cNvSpPr>
            <a:spLocks noGrp="1"/>
          </p:cNvSpPr>
          <p:nvPr>
            <p:ph idx="1"/>
          </p:nvPr>
        </p:nvSpPr>
        <p:spPr>
          <a:xfrm>
            <a:off x="250825" y="1052513"/>
            <a:ext cx="8713788" cy="4525962"/>
          </a:xfrm>
        </p:spPr>
        <p:txBody>
          <a:bodyPr/>
          <a:lstStyle/>
          <a:p>
            <a:pPr>
              <a:defRPr/>
            </a:pPr>
            <a:r>
              <a:rPr lang="ru-RU" sz="2300" dirty="0" smtClean="0"/>
              <a:t>Разновидностью лампы накаливания  является галогенная лампа. Данные лампы лишены упомянутых недостатков обычных ламп благодаря тому, что к находящемуся внутри инертному газу добавлено немного </a:t>
            </a:r>
            <a:r>
              <a:rPr lang="ru-RU" sz="2300" i="1" dirty="0" smtClean="0">
                <a:effectLst>
                  <a:outerShdw blurRad="38100" dist="38100" dir="2700000" algn="tl">
                    <a:srgbClr val="000000">
                      <a:alpha val="43137"/>
                    </a:srgbClr>
                  </a:outerShdw>
                </a:effectLst>
              </a:rPr>
              <a:t>галогена, </a:t>
            </a:r>
            <a:r>
              <a:rPr lang="ru-RU" sz="2300" dirty="0" smtClean="0"/>
              <a:t>например йода.  Благодаря химической реакции между галогеном и вольфрамом нить восстанавливается. Таким образом, нить служит дольше и внутренняя поверхность лампы остается прозрачной. Галогенная лампа делается из жаропрочного кварца, что позволяет нагреть нить до более высокой температуры. Поэтому лампа дает более яркий свет.</a:t>
            </a:r>
          </a:p>
          <a:p>
            <a:pPr>
              <a:defRPr/>
            </a:pPr>
            <a:r>
              <a:rPr lang="ru-RU" sz="2300" i="1" dirty="0" smtClean="0">
                <a:solidFill>
                  <a:srgbClr val="FF0000"/>
                </a:solidFill>
                <a:effectLst>
                  <a:outerShdw blurRad="38100" dist="38100" dir="2700000" algn="tl">
                    <a:srgbClr val="000000">
                      <a:alpha val="43137"/>
                    </a:srgbClr>
                  </a:outerShdw>
                </a:effectLst>
              </a:rPr>
              <a:t>Все работы, связанные с уходом за светильником, в целях безопасности следует проводить при выключенном напряжении и охлаждении лампы накаливания до комнатной температуры.</a:t>
            </a:r>
            <a:endParaRPr lang="ru-RU" sz="2300" i="1" dirty="0">
              <a:solidFill>
                <a:srgbClr val="FF0000"/>
              </a:solidFill>
              <a:effectLst>
                <a:outerShdw blurRad="38100" dist="38100" dir="2700000" algn="tl">
                  <a:srgbClr val="000000">
                    <a:alpha val="43137"/>
                  </a:srgbClr>
                </a:outerShdw>
              </a:effectLst>
            </a:endParaRP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4338" name="Picture 2" descr="http://www.rusmontazh.ru/uploads/posts/2014-02/1392985590_1256974498_b_galage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063" y="3284538"/>
            <a:ext cx="333375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4" descr="http://www.svetilkin.by/content/images/productlight/12055847241228280917.jpg"/>
          <p:cNvPicPr>
            <a:picLocks noChangeAspect="1" noChangeArrowheads="1"/>
          </p:cNvPicPr>
          <p:nvPr/>
        </p:nvPicPr>
        <p:blipFill>
          <a:blip r:embed="rId4">
            <a:extLst>
              <a:ext uri="{28A0092B-C50C-407E-A947-70E740481C1C}">
                <a14:useLocalDpi xmlns:a14="http://schemas.microsoft.com/office/drawing/2010/main" val="0"/>
              </a:ext>
            </a:extLst>
          </a:blip>
          <a:srcRect l="3140" t="7755" r="4880" b="14709"/>
          <a:stretch>
            <a:fillRect/>
          </a:stretch>
        </p:blipFill>
        <p:spPr bwMode="auto">
          <a:xfrm>
            <a:off x="5508625" y="981075"/>
            <a:ext cx="341947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6" descr="http://mobimart.ru/images/svet/2_2_0-600x60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836613"/>
            <a:ext cx="5067300"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179388" y="333375"/>
            <a:ext cx="8785225" cy="704850"/>
          </a:xfrm>
        </p:spPr>
        <p:txBody>
          <a:bodyPr/>
          <a:lstStyle/>
          <a:p>
            <a:r>
              <a:rPr lang="ru-RU" altLang="ru-RU" sz="3200" b="1" i="1" smtClean="0">
                <a:solidFill>
                  <a:srgbClr val="FF0000"/>
                </a:solidFill>
              </a:rPr>
              <a:t>Люминесцентное и неоновое освещение</a:t>
            </a:r>
          </a:p>
        </p:txBody>
      </p:sp>
      <p:sp>
        <p:nvSpPr>
          <p:cNvPr id="3" name="Содержимое 2"/>
          <p:cNvSpPr>
            <a:spLocks noGrp="1"/>
          </p:cNvSpPr>
          <p:nvPr>
            <p:ph idx="1"/>
          </p:nvPr>
        </p:nvSpPr>
        <p:spPr>
          <a:xfrm>
            <a:off x="179388" y="1125538"/>
            <a:ext cx="8713787" cy="4525962"/>
          </a:xfrm>
        </p:spPr>
        <p:txBody>
          <a:bodyPr/>
          <a:lstStyle/>
          <a:p>
            <a:pPr>
              <a:defRPr/>
            </a:pPr>
            <a:r>
              <a:rPr lang="ru-RU" sz="2600" b="1" i="1" dirty="0" smtClean="0">
                <a:solidFill>
                  <a:srgbClr val="FF0000"/>
                </a:solidFill>
                <a:effectLst>
                  <a:outerShdw blurRad="38100" dist="38100" dir="2700000" algn="tl">
                    <a:srgbClr val="000000">
                      <a:alpha val="43137"/>
                    </a:srgbClr>
                  </a:outerShdw>
                </a:effectLst>
              </a:rPr>
              <a:t>Люминесцентные лампы. </a:t>
            </a:r>
            <a:r>
              <a:rPr lang="ru-RU" sz="2600" dirty="0" smtClean="0"/>
              <a:t>Благодаря простым правилам эксплуатации и низкой стоимости лампы накаливания находят весьма широкое применение в бытовых осветительных приборах. Однако они се больше вытесняются </a:t>
            </a:r>
            <a:r>
              <a:rPr lang="ru-RU" sz="2600" b="1" i="1" dirty="0" smtClean="0">
                <a:effectLst>
                  <a:outerShdw blurRad="38100" dist="38100" dir="2700000" algn="tl">
                    <a:srgbClr val="000000">
                      <a:alpha val="43137"/>
                    </a:srgbClr>
                  </a:outerShdw>
                </a:effectLst>
              </a:rPr>
              <a:t>люминесцентными</a:t>
            </a:r>
            <a:r>
              <a:rPr lang="ru-RU" sz="2600" dirty="0" smtClean="0"/>
              <a:t> лампами и светильниками на их основе. Это объясняется тем, что люминесцентные лампы создают сравнительно большой световой поток при относительно малом потреблении электрической энергии. </a:t>
            </a:r>
          </a:p>
          <a:p>
            <a:pPr>
              <a:defRPr/>
            </a:pPr>
            <a:r>
              <a:rPr lang="ru-RU" sz="2600" dirty="0" smtClean="0">
                <a:cs typeface="Times New Roman" pitchFamily="18" charset="0"/>
              </a:rPr>
              <a:t>Заслуга разработки люминесцентного освещения принадлежит русскому академику С. И. Вавилову и его ученикам.</a:t>
            </a:r>
            <a:endParaRPr lang="ru-RU" sz="2600" dirty="0" smtClean="0"/>
          </a:p>
          <a:p>
            <a:pPr>
              <a:defRPr/>
            </a:pPr>
            <a:endParaRPr lang="ru-RU" sz="2800" b="1" i="1" dirty="0">
              <a:solidFill>
                <a:srgbClr val="FF0000"/>
              </a:solidFill>
              <a:effectLst>
                <a:outerShdw blurRad="38100" dist="38100" dir="2700000" algn="tl">
                  <a:srgbClr val="000000">
                    <a:alpha val="43137"/>
                  </a:srgbClr>
                </a:outerShdw>
              </a:effectLst>
            </a:endParaRP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900"/>
          </a:xfrm>
        </p:spPr>
        <p:txBody>
          <a:bodyPr/>
          <a:lstStyle/>
          <a:p>
            <a:pPr>
              <a:defRPr/>
            </a:pPr>
            <a:r>
              <a:rPr lang="ru-RU" sz="3600" b="1" i="1" spc="50" dirty="0" smtClean="0">
                <a:ln w="11430"/>
                <a:solidFill>
                  <a:srgbClr val="FF0000"/>
                </a:solidFill>
                <a:effectLst>
                  <a:outerShdw blurRad="76200" dist="50800" dir="5400000" algn="tl" rotWithShape="0">
                    <a:srgbClr val="000000">
                      <a:alpha val="65000"/>
                    </a:srgbClr>
                  </a:outerShdw>
                </a:effectLst>
                <a:cs typeface="Times New Roman" pitchFamily="18" charset="0"/>
              </a:rPr>
              <a:t>Люминесцентные лампы</a:t>
            </a:r>
            <a:endParaRPr lang="ru-RU" sz="3600" b="1" i="1" dirty="0">
              <a:solidFill>
                <a:srgbClr val="FF0000"/>
              </a:solidFill>
            </a:endParaRPr>
          </a:p>
        </p:txBody>
      </p:sp>
      <p:pic>
        <p:nvPicPr>
          <p:cNvPr id="16387"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50825" y="1196975"/>
            <a:ext cx="8718550" cy="2663825"/>
          </a:xfrm>
        </p:spPr>
      </p:pic>
      <p:sp>
        <p:nvSpPr>
          <p:cNvPr id="16388" name="Прямоугольник 4"/>
          <p:cNvSpPr>
            <a:spLocks noChangeArrowheads="1"/>
          </p:cNvSpPr>
          <p:nvPr/>
        </p:nvSpPr>
        <p:spPr bwMode="auto">
          <a:xfrm>
            <a:off x="900113" y="3933825"/>
            <a:ext cx="7056437"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lnSpc>
                <a:spcPct val="80000"/>
              </a:lnSpc>
              <a:spcBef>
                <a:spcPct val="0"/>
              </a:spcBef>
              <a:buFontTx/>
              <a:buNone/>
            </a:pPr>
            <a:r>
              <a:rPr lang="ru-RU" altLang="ru-RU" sz="1800" i="1">
                <a:cs typeface="Times New Roman" panose="02020603050405020304" pitchFamily="18" charset="0"/>
              </a:rPr>
              <a:t>а — </a:t>
            </a:r>
            <a:r>
              <a:rPr lang="ru-RU" altLang="ru-RU" sz="1800">
                <a:cs typeface="Times New Roman" panose="02020603050405020304" pitchFamily="18" charset="0"/>
              </a:rPr>
              <a:t>вид в разрезе, </a:t>
            </a:r>
            <a:r>
              <a:rPr lang="ru-RU" altLang="ru-RU" sz="1800" i="1">
                <a:cs typeface="Times New Roman" panose="02020603050405020304" pitchFamily="18" charset="0"/>
              </a:rPr>
              <a:t>б — </a:t>
            </a:r>
            <a:r>
              <a:rPr lang="ru-RU" altLang="ru-RU" sz="1800">
                <a:cs typeface="Times New Roman" panose="02020603050405020304" pitchFamily="18" charset="0"/>
              </a:rPr>
              <a:t>конструкция; </a:t>
            </a:r>
          </a:p>
          <a:p>
            <a:pPr eaLnBrk="1" hangingPunct="1">
              <a:lnSpc>
                <a:spcPct val="80000"/>
              </a:lnSpc>
              <a:spcBef>
                <a:spcPct val="0"/>
              </a:spcBef>
              <a:buFontTx/>
              <a:buNone/>
            </a:pPr>
            <a:endParaRPr lang="ru-RU" altLang="ru-RU" sz="1800">
              <a:cs typeface="Times New Roman" panose="02020603050405020304" pitchFamily="18" charset="0"/>
            </a:endParaRPr>
          </a:p>
          <a:p>
            <a:pPr eaLnBrk="1" hangingPunct="1">
              <a:lnSpc>
                <a:spcPct val="80000"/>
              </a:lnSpc>
              <a:spcBef>
                <a:spcPct val="0"/>
              </a:spcBef>
              <a:buFontTx/>
              <a:buNone/>
            </a:pPr>
            <a:r>
              <a:rPr lang="ru-RU" altLang="ru-RU" sz="1800" i="1">
                <a:cs typeface="Times New Roman" panose="02020603050405020304" pitchFamily="18" charset="0"/>
              </a:rPr>
              <a:t>1</a:t>
            </a:r>
            <a:r>
              <a:rPr lang="ru-RU" altLang="ru-RU" sz="1800">
                <a:cs typeface="Times New Roman" panose="02020603050405020304" pitchFamily="18" charset="0"/>
              </a:rPr>
              <a:t>- стеклянная трубка, </a:t>
            </a:r>
            <a:r>
              <a:rPr lang="ru-RU" altLang="ru-RU" sz="1800" i="1">
                <a:cs typeface="Times New Roman" panose="02020603050405020304" pitchFamily="18" charset="0"/>
              </a:rPr>
              <a:t>2 </a:t>
            </a:r>
            <a:r>
              <a:rPr lang="ru-RU" altLang="ru-RU" sz="1800">
                <a:cs typeface="Times New Roman" panose="02020603050405020304" pitchFamily="18" charset="0"/>
              </a:rPr>
              <a:t>- нити накала, </a:t>
            </a:r>
            <a:r>
              <a:rPr lang="ru-RU" altLang="ru-RU" sz="1800" i="1">
                <a:cs typeface="Times New Roman" panose="02020603050405020304" pitchFamily="18" charset="0"/>
              </a:rPr>
              <a:t>3 </a:t>
            </a:r>
            <a:r>
              <a:rPr lang="ru-RU" altLang="ru-RU" sz="1800">
                <a:cs typeface="Times New Roman" panose="02020603050405020304" pitchFamily="18" charset="0"/>
              </a:rPr>
              <a:t>- капля ртути, </a:t>
            </a:r>
          </a:p>
          <a:p>
            <a:pPr eaLnBrk="1" hangingPunct="1">
              <a:lnSpc>
                <a:spcPct val="80000"/>
              </a:lnSpc>
              <a:spcBef>
                <a:spcPct val="0"/>
              </a:spcBef>
              <a:buFontTx/>
              <a:buNone/>
            </a:pPr>
            <a:r>
              <a:rPr lang="ru-RU" altLang="ru-RU" sz="1800" i="1">
                <a:cs typeface="Times New Roman" panose="02020603050405020304" pitchFamily="18" charset="0"/>
              </a:rPr>
              <a:t>4 </a:t>
            </a:r>
            <a:r>
              <a:rPr lang="ru-RU" altLang="ru-RU" sz="1800">
                <a:cs typeface="Times New Roman" panose="02020603050405020304" pitchFamily="18" charset="0"/>
              </a:rPr>
              <a:t>- покрытие из люминофора,  </a:t>
            </a:r>
            <a:r>
              <a:rPr lang="ru-RU" altLang="ru-RU" sz="1800" i="1">
                <a:cs typeface="Times New Roman" panose="02020603050405020304" pitchFamily="18" charset="0"/>
              </a:rPr>
              <a:t>5 </a:t>
            </a:r>
            <a:r>
              <a:rPr lang="ru-RU" altLang="ru-RU" sz="1800">
                <a:cs typeface="Times New Roman" panose="02020603050405020304" pitchFamily="18" charset="0"/>
              </a:rPr>
              <a:t>- пластмассовый цоколь</a:t>
            </a:r>
          </a:p>
        </p:txBody>
      </p:sp>
      <p:sp>
        <p:nvSpPr>
          <p:cNvPr id="6" name="Прямоугольник 5"/>
          <p:cNvSpPr/>
          <p:nvPr/>
        </p:nvSpPr>
        <p:spPr>
          <a:xfrm>
            <a:off x="250825" y="5013325"/>
            <a:ext cx="8642350" cy="1477963"/>
          </a:xfrm>
          <a:prstGeom prst="rect">
            <a:avLst/>
          </a:prstGeom>
        </p:spPr>
        <p:txBody>
          <a:bodyPr>
            <a:spAutoFit/>
          </a:bodyPr>
          <a:lstStyle/>
          <a:p>
            <a:pPr eaLnBrk="1" hangingPunct="1">
              <a:defRPr/>
            </a:pPr>
            <a:r>
              <a:rPr lang="ru-RU" dirty="0">
                <a:latin typeface="+mn-lt"/>
                <a:cs typeface="Times New Roman" pitchFamily="18" charset="0"/>
              </a:rPr>
              <a:t>Люминесцентные лампы работают 12 000 часов при коэффициенте полезного действия в несколько раз большем, чем у ламп накаливания. Эти лампы еще называют энергосберегающими за то, что они потребляют электроэнергии приблизительно в 5 раз меньше, чем лампы накаливания и служат в 10 раз дольше.</a:t>
            </a:r>
            <a:endParaRPr lang="ru-RU" dirty="0">
              <a:latin typeface="+mn-lt"/>
              <a:cs typeface="Arial" charset="0"/>
            </a:endParaRPr>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Содержимое 2"/>
          <p:cNvSpPr>
            <a:spLocks noGrp="1"/>
          </p:cNvSpPr>
          <p:nvPr>
            <p:ph idx="1"/>
          </p:nvPr>
        </p:nvSpPr>
        <p:spPr>
          <a:xfrm>
            <a:off x="323850" y="692150"/>
            <a:ext cx="8496300" cy="5184775"/>
          </a:xfrm>
        </p:spPr>
        <p:txBody>
          <a:bodyPr/>
          <a:lstStyle/>
          <a:p>
            <a:r>
              <a:rPr lang="ru-RU" altLang="ru-RU" sz="2000" smtClean="0"/>
              <a:t>Люминесцентная лампа представляет собой стеклянную трубку, из которой удален воздух. Внутренняя поверхность трубки покрыта люминофором – веществом, которое начинает светиться при облучении ультрафиолетовым светом. Трубку лампы заполняют небольшим количеством инертного газа, например аргона, и вводят капельку ртути. У каждого конца трубки смонтированы нити накала, которые являются одновременно электродами лампы. Нити накала при нагреве испускают электроны, нагревая аргон и ртуть. Под действием тепла капелька ртути испаряется и переходит в газообразное состояние. Когда ультрафиолетовое излучение падает на люминофорное покрытие, последнее начинает светиться ярким дневным светом.</a:t>
            </a:r>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Содержимое 2"/>
          <p:cNvSpPr>
            <a:spLocks noGrp="1"/>
          </p:cNvSpPr>
          <p:nvPr>
            <p:ph idx="1"/>
          </p:nvPr>
        </p:nvSpPr>
        <p:spPr>
          <a:xfrm>
            <a:off x="179388" y="404813"/>
            <a:ext cx="8713787" cy="3600450"/>
          </a:xfrm>
        </p:spPr>
        <p:txBody>
          <a:bodyPr/>
          <a:lstStyle/>
          <a:p>
            <a:r>
              <a:rPr lang="ru-RU" altLang="ru-RU" sz="2800" smtClean="0"/>
              <a:t>Кроме того, с люминесцентной лампой следует обращаться с большей осторожностью, так как ртуть является опасным для жизни людей веществом. После выхода из строя люминесцентные лампы нельзя выбрасывать. Категорически запрещается разбивать трубку. Отработанные лампы следует сдавать в специальные пункты утилизации.</a:t>
            </a:r>
          </a:p>
          <a:p>
            <a:endParaRPr lang="ru-RU" altLang="ru-RU" smtClean="0"/>
          </a:p>
        </p:txBody>
      </p:sp>
      <p:pic>
        <p:nvPicPr>
          <p:cNvPr id="18435" name="Picture 2" descr="https://static-eu.insales.ru/files/1/4692/1970772/original/%D0%9A%D0%BE%D0%BC%D0%BF%D0%B5%D0%BD%D1%81%D0%B0%D1%86%D0%B8%D1%8F_%D1%80%D0%B5%D0%B0%D0%BA%D1%82%D0%B8%D0%B2%D0%BD%D0%BE%D0%B9_%D0%BC%D0%BE%D1%89%D0%BD%D0%BE%D1%81%D1%82%D0%B8_%D0%B2_%D1%83%D1%81%D1%82%D0%B0%D0%BD%D0%BE%D0%B2%D0%BA%D0%B0%D1%85_%D1%81_%D0%BB%D1%8E%D0%BC%D0%B8%D0%BD%D0%B5%D1%81%D1%86%D0%B5%D0%BD%D1%82%D0%BD%D1%8B%D0%BC%D0%B8_%D0%BB%D0%B0%D0%BC%D0%BF%D0%B0%D0%BC%D0%B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4076700"/>
            <a:ext cx="7462838"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0825" y="274638"/>
            <a:ext cx="8642350" cy="922337"/>
          </a:xfrm>
        </p:spPr>
        <p:txBody>
          <a:bodyPr/>
          <a:lstStyle/>
          <a:p>
            <a:pPr>
              <a:defRPr/>
            </a:pPr>
            <a:r>
              <a:rPr lang="ru-RU" b="1" i="1" spc="50" dirty="0" smtClean="0">
                <a:ln w="11430"/>
                <a:solidFill>
                  <a:srgbClr val="FF0000"/>
                </a:solidFill>
                <a:effectLst>
                  <a:outerShdw blurRad="76200" dist="50800" dir="5400000" algn="tl" rotWithShape="0">
                    <a:srgbClr val="000000">
                      <a:alpha val="65000"/>
                    </a:srgbClr>
                  </a:outerShdw>
                </a:effectLst>
              </a:rPr>
              <a:t>Неоновые лампы</a:t>
            </a:r>
            <a:r>
              <a:rPr lang="ru-RU" sz="3600" b="1" i="1" spc="50" dirty="0" smtClean="0">
                <a:ln w="11430"/>
                <a:solidFill>
                  <a:srgbClr val="FF0000"/>
                </a:solidFill>
                <a:effectLst>
                  <a:outerShdw blurRad="76200" dist="50800" dir="5400000" algn="tl" rotWithShape="0">
                    <a:srgbClr val="000000">
                      <a:alpha val="65000"/>
                    </a:srgbClr>
                  </a:outerShdw>
                </a:effectLst>
              </a:rPr>
              <a:t> </a:t>
            </a:r>
            <a:r>
              <a:rPr lang="ru-RU" sz="2400" b="1" i="1" spc="50" dirty="0" smtClean="0">
                <a:ln w="11430"/>
                <a:solidFill>
                  <a:srgbClr val="FF0000"/>
                </a:solidFill>
                <a:effectLst>
                  <a:outerShdw blurRad="76200" dist="50800" dir="5400000" algn="tl" rotWithShape="0">
                    <a:srgbClr val="000000">
                      <a:alpha val="65000"/>
                    </a:srgbClr>
                  </a:outerShdw>
                </a:effectLst>
              </a:rPr>
              <a:t>(рекламные)</a:t>
            </a:r>
            <a:endParaRPr lang="ru-RU" b="1" i="1" dirty="0">
              <a:solidFill>
                <a:srgbClr val="FF0000"/>
              </a:solidFill>
            </a:endParaRPr>
          </a:p>
        </p:txBody>
      </p:sp>
      <p:sp>
        <p:nvSpPr>
          <p:cNvPr id="19459" name="Содержимое 2"/>
          <p:cNvSpPr>
            <a:spLocks noGrp="1"/>
          </p:cNvSpPr>
          <p:nvPr>
            <p:ph idx="1"/>
          </p:nvPr>
        </p:nvSpPr>
        <p:spPr>
          <a:xfrm>
            <a:off x="468313" y="1196975"/>
            <a:ext cx="8229600" cy="4525963"/>
          </a:xfrm>
        </p:spPr>
        <p:txBody>
          <a:bodyPr/>
          <a:lstStyle/>
          <a:p>
            <a:r>
              <a:rPr lang="ru-RU" altLang="ru-RU" sz="2400" smtClean="0"/>
              <a:t>Трубка неоновой лампы заполняется неоном в смеси с другими газами для получения свечения разного цвета. Чистый неон светится оранжевым цветом; добавляя к нему другие газы, можно получить синее, зеленое, красное и белое свечение. Чтобы возникло свечение, к трубке с помощью электродов от источника переменного тока подается высокое напряжение, которое вызывает газовый разряд.</a:t>
            </a:r>
          </a:p>
          <a:p>
            <a:r>
              <a:rPr lang="ru-RU" altLang="ru-RU" sz="2400" smtClean="0"/>
              <a:t>Небольшие неоновые лампы используются в устройствах индикации (сигнальная лампочка утюга).</a:t>
            </a:r>
          </a:p>
          <a:p>
            <a:r>
              <a:rPr lang="ru-RU" altLang="ru-RU" sz="2400" smtClean="0"/>
              <a:t>Для питания неоновых рекламных надписей требуется напряжение в несколько десятков киловольт. </a:t>
            </a:r>
            <a:endParaRPr lang="ru-RU" altLang="ru-RU" smtClean="0"/>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0482" name="Picture 2" descr="http://img.alibaba.com/img/pb/668/564/247/1273223549589_hz-myalibaba-web8.hst.dsl.en.alidc.net_1974.jpg"/>
          <p:cNvPicPr>
            <a:picLocks noChangeAspect="1" noChangeArrowheads="1"/>
          </p:cNvPicPr>
          <p:nvPr/>
        </p:nvPicPr>
        <p:blipFill>
          <a:blip r:embed="rId3">
            <a:extLst>
              <a:ext uri="{28A0092B-C50C-407E-A947-70E740481C1C}">
                <a14:useLocalDpi xmlns:a14="http://schemas.microsoft.com/office/drawing/2010/main" val="0"/>
              </a:ext>
            </a:extLst>
          </a:blip>
          <a:srcRect l="6726" r="7182" b="35899"/>
          <a:stretch>
            <a:fillRect/>
          </a:stretch>
        </p:blipFill>
        <p:spPr bwMode="auto">
          <a:xfrm>
            <a:off x="395288" y="1412875"/>
            <a:ext cx="3730625"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Picture 4" descr="http://zskneon.ru/v2/data/files/Glossary/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6100" y="692150"/>
            <a:ext cx="451802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6" descr="http://ru.24vlights.com/img/product/FY_16_005_christmas_snowflake_Rope_Neon_light_bulb_lamp.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3800" y="3213100"/>
            <a:ext cx="3046413" cy="319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074" name="Picture 2" descr="http://vo-sadu.ru/wp-content/uploads/2016/03/vidy-lamp-dlya-nochnogo-osveshheniya-500x39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620713"/>
            <a:ext cx="7129463"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AutoShape 4" descr="http://helpstudentinfo.ru/articles/wp-content/uploads/2016/03/12521020-skachat-referat-na-temu-lyuminescentnye-lampy.jpg"/>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ru-RU" altLang="ru-RU" sz="1800"/>
          </a:p>
        </p:txBody>
      </p:sp>
      <p:sp>
        <p:nvSpPr>
          <p:cNvPr id="3076" name="AutoShape 6" descr="http://helpstudentinfo.ru/articles/wp-content/uploads/2016/03/12521020-skachat-referat-na-temu-lyuminescentnye-lampy.jpg"/>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ru-RU" altLang="ru-RU" sz="1800"/>
          </a:p>
        </p:txBody>
      </p:sp>
    </p:spTree>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7875"/>
          </a:xfrm>
        </p:spPr>
        <p:txBody>
          <a:bodyPr/>
          <a:lstStyle/>
          <a:p>
            <a:pPr>
              <a:defRPr/>
            </a:pPr>
            <a:r>
              <a:rPr lang="ru-RU" sz="3600" b="1" i="1" dirty="0" smtClean="0">
                <a:solidFill>
                  <a:srgbClr val="FF0000"/>
                </a:solidFill>
                <a:effectLst>
                  <a:outerShdw blurRad="38100" dist="38100" dir="2700000" algn="tl">
                    <a:srgbClr val="000000">
                      <a:alpha val="43137"/>
                    </a:srgbClr>
                  </a:outerShdw>
                </a:effectLst>
              </a:rPr>
              <a:t>Светодиодные источники света</a:t>
            </a:r>
            <a:endParaRPr lang="ru-RU" sz="3600" b="1" i="1" dirty="0">
              <a:solidFill>
                <a:srgbClr val="FF0000"/>
              </a:solidFill>
              <a:effectLst>
                <a:outerShdw blurRad="38100" dist="38100" dir="2700000" algn="tl">
                  <a:srgbClr val="000000">
                    <a:alpha val="43137"/>
                  </a:srgbClr>
                </a:outerShdw>
              </a:effectLst>
            </a:endParaRPr>
          </a:p>
        </p:txBody>
      </p:sp>
      <p:sp>
        <p:nvSpPr>
          <p:cNvPr id="21507" name="Содержимое 2"/>
          <p:cNvSpPr>
            <a:spLocks noGrp="1"/>
          </p:cNvSpPr>
          <p:nvPr>
            <p:ph idx="1"/>
          </p:nvPr>
        </p:nvSpPr>
        <p:spPr>
          <a:xfrm>
            <a:off x="250825" y="1125538"/>
            <a:ext cx="8569325" cy="4525962"/>
          </a:xfrm>
        </p:spPr>
        <p:txBody>
          <a:bodyPr/>
          <a:lstStyle/>
          <a:p>
            <a:r>
              <a:rPr lang="ru-RU" altLang="ru-RU" sz="2400" smtClean="0"/>
              <a:t>Современные светодиоды имеют сложную структуру, состоящую из слоев разных полупроводниковых материалов.  Впервые в мире такие структуры создал выдающийся российский физик Ж.И. Алфёров в 60-е гг. прошлого века, за что в 2000 г. ему была вручена Нобелевская премия.</a:t>
            </a:r>
          </a:p>
          <a:p>
            <a:endParaRPr lang="ru-RU" altLang="ru-RU" smtClean="0"/>
          </a:p>
        </p:txBody>
      </p:sp>
      <p:pic>
        <p:nvPicPr>
          <p:cNvPr id="2150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050" y="3500438"/>
            <a:ext cx="5057775" cy="28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Содержимое 2"/>
          <p:cNvSpPr>
            <a:spLocks noGrp="1"/>
          </p:cNvSpPr>
          <p:nvPr>
            <p:ph idx="1"/>
          </p:nvPr>
        </p:nvSpPr>
        <p:spPr>
          <a:xfrm>
            <a:off x="250825" y="476250"/>
            <a:ext cx="8642350" cy="4525963"/>
          </a:xfrm>
        </p:spPr>
        <p:txBody>
          <a:bodyPr/>
          <a:lstStyle/>
          <a:p>
            <a:r>
              <a:rPr lang="ru-RU" altLang="ru-RU" sz="2400" smtClean="0"/>
              <a:t>В светодиоде, в отличие от лампы накаливания или люминесцентной лампы, электрический ток преобразуется непосредственно в световое излучение, причем с минимальными потерями. Светодиод – низковольтный электроприбор, он мало нагревается, что делает его более безопасным. Чем другие источники света. Светодиод механически прочен  и исключительно надежен, его срок службы может достигать 100 тысяч часов, что почти в 100 раз больше, чем у лампы накаливания, и в 5-10 раз больше, чем у люминесцентной лампы. </a:t>
            </a:r>
          </a:p>
          <a:p>
            <a:r>
              <a:rPr lang="ru-RU" altLang="ru-RU" sz="2400" smtClean="0"/>
              <a:t>В настоящее время светодиоды используются в автомобилях для подсветки экранов электронных устройств, в дизайнерском оформлении интерьеров и изделий, в качестве индикаторов в различной аппаратуре, бытовой технике и т.д.</a:t>
            </a:r>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355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620713"/>
            <a:ext cx="2454275" cy="338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Picture 2" descr="http://images.dmir.ru/dmir/images/svetodiodnyy-dekor-dlya-doma-i-ofisa-dyuralayt-1574098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6100" y="549275"/>
            <a:ext cx="4510088" cy="303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4" descr="http://www.glavspecsvet.ru/wp-content/uploads/2016/02/%D0%A1%D0%B2%D0%B5%D1%82%D0%BE%D0%B4%D0%B8%D0%BE%D0%B4%D1%8B29.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263" y="3716338"/>
            <a:ext cx="3636962"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3213" y="4149725"/>
            <a:ext cx="2208212"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6" descr="http://svetodiod-angarsk.ru/wp-content/uploads/2015/11/17.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850" y="4365625"/>
            <a:ext cx="2455863"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4578" name="Picture 2" descr="http://set-k.ru/images/elektrotovary/11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836613"/>
            <a:ext cx="8642350"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755650" y="333375"/>
            <a:ext cx="7510463" cy="782638"/>
          </a:xfrm>
        </p:spPr>
        <p:txBody>
          <a:bodyPr/>
          <a:lstStyle/>
          <a:p>
            <a:pPr eaLnBrk="1" hangingPunct="1">
              <a:defRPr/>
            </a:pPr>
            <a:r>
              <a:rPr lang="ru-RU" sz="3800" b="1" i="1" dirty="0" smtClean="0">
                <a:solidFill>
                  <a:srgbClr val="FF0000"/>
                </a:solidFill>
                <a:effectLst>
                  <a:outerShdw blurRad="38100" dist="38100" dir="2700000" algn="tl">
                    <a:srgbClr val="000000">
                      <a:alpha val="43137"/>
                    </a:srgbClr>
                  </a:outerShdw>
                </a:effectLst>
              </a:rPr>
              <a:t>Лампа накаливания</a:t>
            </a:r>
            <a:endParaRPr lang="en-US" sz="3800" b="1" i="1" dirty="0" smtClean="0">
              <a:solidFill>
                <a:srgbClr val="FF0000"/>
              </a:solidFill>
              <a:effectLst>
                <a:outerShdw blurRad="38100" dist="38100" dir="2700000" algn="tl">
                  <a:srgbClr val="000000">
                    <a:alpha val="43137"/>
                  </a:srgbClr>
                </a:outerShdw>
              </a:effectLst>
            </a:endParaRPr>
          </a:p>
        </p:txBody>
      </p:sp>
      <p:sp>
        <p:nvSpPr>
          <p:cNvPr id="3075" name="Rectangle 3"/>
          <p:cNvSpPr>
            <a:spLocks noGrp="1" noChangeArrowheads="1"/>
          </p:cNvSpPr>
          <p:nvPr>
            <p:ph type="body" idx="1"/>
          </p:nvPr>
        </p:nvSpPr>
        <p:spPr>
          <a:xfrm>
            <a:off x="395288" y="981075"/>
            <a:ext cx="8229600" cy="4094163"/>
          </a:xfrm>
        </p:spPr>
        <p:txBody>
          <a:bodyPr/>
          <a:lstStyle/>
          <a:p>
            <a:pPr indent="215900">
              <a:defRPr/>
            </a:pPr>
            <a:r>
              <a:rPr lang="ru-RU" sz="2200" dirty="0" smtClean="0">
                <a:cs typeface="Times New Roman" pitchFamily="18" charset="0"/>
              </a:rPr>
              <a:t>Первая лампа накаливания, нашедшая практическое применение, была изобретена в 1872 году русским электротехником Л.Н. Лодыгиным. </a:t>
            </a:r>
          </a:p>
          <a:p>
            <a:pPr indent="215900">
              <a:defRPr/>
            </a:pPr>
            <a:r>
              <a:rPr lang="ru-RU" sz="2200" dirty="0" smtClean="0">
                <a:cs typeface="Times New Roman" pitchFamily="18" charset="0"/>
              </a:rPr>
              <a:t>Изобретателем дуговой лампы был русский ученый П.Н. Яблочков.</a:t>
            </a:r>
            <a:endParaRPr lang="ru-RU" sz="2200" dirty="0" smtClean="0"/>
          </a:p>
          <a:p>
            <a:pPr eaLnBrk="1" hangingPunct="1">
              <a:defRPr/>
            </a:pPr>
            <a:r>
              <a:rPr lang="ru-RU" sz="2200" dirty="0" smtClean="0"/>
              <a:t>Современная лампа накаливания имеет стеклянный баллон, к которому крепится металлический цоколь с винтовой нарезкой.</a:t>
            </a:r>
          </a:p>
          <a:p>
            <a:pPr eaLnBrk="1" hangingPunct="1">
              <a:defRPr/>
            </a:pPr>
            <a:r>
              <a:rPr lang="ru-RU" sz="2200" dirty="0" smtClean="0"/>
              <a:t>Для увеличения срока службы лампы воздух из стеклянной колбы удаляется (вакуумные лампы) или заполняют колбу инертным газом (газонаполненные лампы)</a:t>
            </a:r>
          </a:p>
          <a:p>
            <a:pPr eaLnBrk="1" hangingPunct="1">
              <a:defRPr/>
            </a:pPr>
            <a:r>
              <a:rPr lang="ru-RU" sz="2200" dirty="0" smtClean="0">
                <a:cs typeface="Times New Roman" pitchFamily="18" charset="0"/>
              </a:rPr>
              <a:t>Срок службы лампы накаливания составляет в среднем 1000 часов непрерывной работы или один год работы в домашних условиях </a:t>
            </a:r>
            <a:endParaRPr lang="ru-RU" sz="2200" dirty="0" smtClean="0"/>
          </a:p>
          <a:p>
            <a:pPr eaLnBrk="1" hangingPunct="1">
              <a:defRPr/>
            </a:pPr>
            <a:endParaRPr lang="en-US" dirty="0" smtClean="0"/>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00113" y="333375"/>
            <a:ext cx="7581900" cy="1006475"/>
          </a:xfrm>
        </p:spPr>
        <p:txBody>
          <a:bodyPr/>
          <a:lstStyle/>
          <a:p>
            <a:pPr eaLnBrk="1" hangingPunct="1"/>
            <a:r>
              <a:rPr lang="ru-RU" altLang="ru-RU" sz="4000" smtClean="0">
                <a:solidFill>
                  <a:schemeClr val="tx1"/>
                </a:solidFill>
              </a:rPr>
              <a:t>Лампа накаливания:</a:t>
            </a:r>
            <a:endParaRPr lang="en-US" altLang="ru-RU" sz="4000" smtClean="0">
              <a:solidFill>
                <a:schemeClr val="tx1"/>
              </a:solidFill>
            </a:endParaRPr>
          </a:p>
        </p:txBody>
      </p:sp>
      <p:pic>
        <p:nvPicPr>
          <p:cNvPr id="5" name="Picture 2"/>
          <p:cNvPicPr>
            <a:picLocks noChangeAspect="1" noChangeArrowheads="1"/>
          </p:cNvPicPr>
          <p:nvPr/>
        </p:nvPicPr>
        <p:blipFill>
          <a:blip r:embed="rId3" cstate="print">
            <a:extLst/>
          </a:blip>
          <a:srcRect/>
          <a:stretch>
            <a:fillRect/>
          </a:stretch>
        </p:blipFill>
        <p:spPr bwMode="auto">
          <a:xfrm>
            <a:off x="827584" y="1340768"/>
            <a:ext cx="7662863" cy="3500437"/>
          </a:xfrm>
          <a:prstGeom prst="snip2DiagRect">
            <a:avLst/>
          </a:prstGeom>
          <a:solidFill>
            <a:srgbClr val="FFFFFF">
              <a:shade val="85000"/>
            </a:srgbClr>
          </a:solidFill>
          <a:ln w="88900" cap="sq">
            <a:solidFill>
              <a:srgbClr val="FFFFFF"/>
            </a:solidFill>
            <a:miter lim="800000"/>
          </a:ln>
          <a:effectLst>
            <a:outerShdw blurRad="203200" dist="114300" dir="2760000" algn="t" rotWithShape="0">
              <a:prstClr val="black">
                <a:alpha val="40000"/>
              </a:prstClr>
            </a:outerShdw>
          </a:effectLst>
          <a:scene3d>
            <a:camera prst="orthographicFront"/>
            <a:lightRig rig="twoPt" dir="t">
              <a:rot lat="0" lon="0" rev="7200000"/>
            </a:lightRig>
          </a:scene3d>
          <a:sp3d>
            <a:bevelT w="25400" h="19050"/>
            <a:contourClr>
              <a:srgbClr val="FFFFFF"/>
            </a:contourClr>
          </a:sp3d>
          <a:extLst/>
        </p:spPr>
      </p:pic>
      <p:sp>
        <p:nvSpPr>
          <p:cNvPr id="5124" name="Содержимое 2"/>
          <p:cNvSpPr>
            <a:spLocks noGrp="1"/>
          </p:cNvSpPr>
          <p:nvPr>
            <p:ph type="body" idx="1"/>
          </p:nvPr>
        </p:nvSpPr>
        <p:spPr>
          <a:xfrm>
            <a:off x="468313" y="5013325"/>
            <a:ext cx="8229600" cy="1150938"/>
          </a:xfrm>
        </p:spPr>
        <p:txBody>
          <a:bodyPr/>
          <a:lstStyle/>
          <a:p>
            <a:pPr marL="0" indent="0" eaLnBrk="1" hangingPunct="1">
              <a:lnSpc>
                <a:spcPct val="90000"/>
              </a:lnSpc>
              <a:buFontTx/>
              <a:buNone/>
            </a:pPr>
            <a:r>
              <a:rPr lang="ru-RU" altLang="ru-RU" sz="2000" i="1" smtClean="0">
                <a:cs typeface="Times New Roman" panose="02020603050405020304" pitchFamily="18" charset="0"/>
              </a:rPr>
              <a:t>1 -</a:t>
            </a:r>
            <a:r>
              <a:rPr lang="ru-RU" altLang="ru-RU" sz="2000" smtClean="0">
                <a:cs typeface="Times New Roman" panose="02020603050405020304" pitchFamily="18" charset="0"/>
              </a:rPr>
              <a:t> цоколь, </a:t>
            </a:r>
            <a:r>
              <a:rPr lang="ru-RU" altLang="ru-RU" sz="2000" i="1" smtClean="0">
                <a:cs typeface="Times New Roman" panose="02020603050405020304" pitchFamily="18" charset="0"/>
              </a:rPr>
              <a:t>2 -</a:t>
            </a:r>
            <a:r>
              <a:rPr lang="ru-RU" altLang="ru-RU" sz="2000" smtClean="0">
                <a:cs typeface="Times New Roman" panose="02020603050405020304" pitchFamily="18" charset="0"/>
              </a:rPr>
              <a:t> контакт, </a:t>
            </a:r>
            <a:r>
              <a:rPr lang="ru-RU" altLang="ru-RU" sz="2000" i="1" smtClean="0">
                <a:cs typeface="Times New Roman" panose="02020603050405020304" pitchFamily="18" charset="0"/>
              </a:rPr>
              <a:t>3 -</a:t>
            </a:r>
            <a:r>
              <a:rPr lang="ru-RU" altLang="ru-RU" sz="2000" smtClean="0">
                <a:cs typeface="Times New Roman" panose="02020603050405020304" pitchFamily="18" charset="0"/>
              </a:rPr>
              <a:t> стеклянная колба, </a:t>
            </a:r>
            <a:r>
              <a:rPr lang="ru-RU" altLang="ru-RU" sz="2000" i="1" smtClean="0">
                <a:cs typeface="Times New Roman" panose="02020603050405020304" pitchFamily="18" charset="0"/>
              </a:rPr>
              <a:t>4 - </a:t>
            </a:r>
            <a:r>
              <a:rPr lang="ru-RU" altLang="ru-RU" sz="2000" smtClean="0">
                <a:cs typeface="Times New Roman" panose="02020603050405020304" pitchFamily="18" charset="0"/>
              </a:rPr>
              <a:t>нить накала, </a:t>
            </a:r>
            <a:r>
              <a:rPr lang="ru-RU" altLang="ru-RU" sz="2000" i="1" smtClean="0">
                <a:cs typeface="Times New Roman" panose="02020603050405020304" pitchFamily="18" charset="0"/>
              </a:rPr>
              <a:t>5 -</a:t>
            </a:r>
            <a:r>
              <a:rPr lang="ru-RU" altLang="ru-RU" sz="2000" smtClean="0">
                <a:cs typeface="Times New Roman" panose="02020603050405020304" pitchFamily="18" charset="0"/>
              </a:rPr>
              <a:t> газ (аргон, криптон), </a:t>
            </a:r>
            <a:r>
              <a:rPr lang="ru-RU" altLang="ru-RU" sz="2000" i="1" smtClean="0">
                <a:cs typeface="Times New Roman" panose="02020603050405020304" pitchFamily="18" charset="0"/>
              </a:rPr>
              <a:t>6 -</a:t>
            </a:r>
            <a:r>
              <a:rPr lang="ru-RU" altLang="ru-RU" sz="2000" smtClean="0">
                <a:cs typeface="Times New Roman" panose="02020603050405020304" pitchFamily="18" charset="0"/>
              </a:rPr>
              <a:t> предохранитель</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6146" name="Picture 2" descr="http://www.avsregion.ru/_images/catalog/autoacc/5476.jpg"/>
          <p:cNvPicPr>
            <a:picLocks noChangeAspect="1" noChangeArrowheads="1"/>
          </p:cNvPicPr>
          <p:nvPr/>
        </p:nvPicPr>
        <p:blipFill>
          <a:blip r:embed="rId3">
            <a:extLst>
              <a:ext uri="{28A0092B-C50C-407E-A947-70E740481C1C}">
                <a14:useLocalDpi xmlns:a14="http://schemas.microsoft.com/office/drawing/2010/main" val="0"/>
              </a:ext>
            </a:extLst>
          </a:blip>
          <a:srcRect l="10556" t="6783" r="9515" b="18605"/>
          <a:stretch>
            <a:fillRect/>
          </a:stretch>
        </p:blipFill>
        <p:spPr bwMode="auto">
          <a:xfrm>
            <a:off x="323850" y="692150"/>
            <a:ext cx="4032250"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4" descr="undefin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438" y="2420938"/>
            <a:ext cx="381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TextBox 5"/>
          <p:cNvSpPr txBox="1">
            <a:spLocks noChangeArrowheads="1"/>
          </p:cNvSpPr>
          <p:nvPr/>
        </p:nvSpPr>
        <p:spPr bwMode="auto">
          <a:xfrm>
            <a:off x="827088" y="3429000"/>
            <a:ext cx="3168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ru-RU" altLang="ru-RU" sz="2000"/>
              <a:t>Газонаполненные лампы</a:t>
            </a:r>
          </a:p>
        </p:txBody>
      </p:sp>
      <p:sp>
        <p:nvSpPr>
          <p:cNvPr id="6149" name="TextBox 6"/>
          <p:cNvSpPr txBox="1">
            <a:spLocks noChangeArrowheads="1"/>
          </p:cNvSpPr>
          <p:nvPr/>
        </p:nvSpPr>
        <p:spPr bwMode="auto">
          <a:xfrm>
            <a:off x="5292725" y="1844675"/>
            <a:ext cx="295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ru-RU" altLang="ru-RU" sz="2000"/>
              <a:t>Вакуумные лам</a:t>
            </a:r>
            <a:r>
              <a:rPr lang="ru-RU" altLang="ru-RU" sz="1800"/>
              <a:t>пы</a:t>
            </a: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Содержимое 2"/>
          <p:cNvSpPr>
            <a:spLocks noGrp="1"/>
          </p:cNvSpPr>
          <p:nvPr>
            <p:ph idx="1"/>
          </p:nvPr>
        </p:nvSpPr>
        <p:spPr>
          <a:xfrm>
            <a:off x="468313" y="476250"/>
            <a:ext cx="8229600" cy="2665413"/>
          </a:xfrm>
        </p:spPr>
        <p:txBody>
          <a:bodyPr/>
          <a:lstStyle/>
          <a:p>
            <a:r>
              <a:rPr lang="ru-RU" altLang="ru-RU" sz="2400" smtClean="0"/>
              <a:t>Промышленность выпускает лампы накаливания разных форм и размеров. Мощность ламп накаливания в бытовых осветительных устройствах колеблется в пределах 15-300 Вт.На колбе и цоколе электрической лампы есть надписи, информирующие о значении рабочего напряжения  лампы и ее мощности в ваттах.</a:t>
            </a:r>
          </a:p>
        </p:txBody>
      </p:sp>
      <p:pic>
        <p:nvPicPr>
          <p:cNvPr id="7171" name="Picture 2" descr="http://lustron.ru/images/articles/klassifikaciya_lamp_po_forme_kolby-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3284538"/>
            <a:ext cx="8021638" cy="294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8194" name="Picture 2" descr="http://www.natrix-el.kz/wp-content/uploads/2015/05/vidy-lamp-dlya-osveshcheniya-pomeshchenij-obychnye-lampy-nakalivaniya-300x2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549275"/>
            <a:ext cx="28575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6" descr="https://s.pfst.net/2013.01/1777937121549d781644939ab45d211ed92e52b28e23_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575" y="1989138"/>
            <a:ext cx="57150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9218" name="Picture 2" descr="http://rostov-electro.com/userfiles/image/%D0%BB%D0%B0%D0%BC%D0%BF%D0%B0%20%D1%81%D0%B2%D0%B5%D1%82%D0%BE%D0%B4%D0%B8%D0%BE%D0%B4%D0%BD%D0%B0%D1%8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692150"/>
            <a:ext cx="8135938" cy="542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Содержимое 2"/>
          <p:cNvSpPr>
            <a:spLocks noGrp="1"/>
          </p:cNvSpPr>
          <p:nvPr>
            <p:ph idx="1"/>
          </p:nvPr>
        </p:nvSpPr>
        <p:spPr>
          <a:xfrm>
            <a:off x="250825" y="404813"/>
            <a:ext cx="8642350" cy="4525962"/>
          </a:xfrm>
        </p:spPr>
        <p:txBody>
          <a:bodyPr/>
          <a:lstStyle/>
          <a:p>
            <a:r>
              <a:rPr lang="ru-RU" altLang="ru-RU" sz="2400" smtClean="0"/>
              <a:t>Большая часть электрической энергии (до 95%) в лампе накаливания превращается в невидимое инфракрасное излучение, т.е. в тепло. В некоторых случаях это позволяет использовать лампу накаливания в качестве источника тепла.</a:t>
            </a:r>
          </a:p>
          <a:p>
            <a:r>
              <a:rPr lang="ru-RU" altLang="ru-RU" sz="2400" smtClean="0"/>
              <a:t>Известно, что при нагревании металлов до 530 °С они начинают излучать особый розовый свет. При 700 °С свет становится темно-красным, а при 1500 °С – ослепительно белым, что и используется в электрической лампе накаливания. </a:t>
            </a:r>
          </a:p>
          <a:p>
            <a:r>
              <a:rPr lang="ru-RU" altLang="ru-RU" sz="2400" smtClean="0"/>
              <a:t>При длительном сроке эксплуатации лампы ее нить накала утончается за счет испарения вольфрама. Процесс разрушения нити накала заканчивается ее разрывом. Перед тем как окончательно потухнуть, свет сначала меркнет, потом ярко вспыхивает, а иногда стеклянный баллон даже взрывается.</a:t>
            </a:r>
          </a:p>
          <a:p>
            <a:endParaRPr lang="ru-RU" altLang="ru-RU" sz="3600" smtClean="0"/>
          </a:p>
        </p:txBody>
      </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18196</TotalTime>
  <Words>1043</Words>
  <Application>Microsoft Office PowerPoint</Application>
  <PresentationFormat>Экран (4:3)</PresentationFormat>
  <Paragraphs>39</Paragraphs>
  <Slides>23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23</vt:i4>
      </vt:variant>
    </vt:vector>
  </HeadingPairs>
  <TitlesOfParts>
    <vt:vector size="27" baseType="lpstr">
      <vt:lpstr>Arial</vt:lpstr>
      <vt:lpstr>Calibri</vt:lpstr>
      <vt:lpstr>Times New Roman</vt:lpstr>
      <vt:lpstr>Diseño predeterminado</vt:lpstr>
      <vt:lpstr>Электроосветительные приборы</vt:lpstr>
      <vt:lpstr>Презентация PowerPoint</vt:lpstr>
      <vt:lpstr>Лампа накаливания</vt:lpstr>
      <vt:lpstr>Лампа накаливания: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Галогенная лампа</vt:lpstr>
      <vt:lpstr>Презентация PowerPoint</vt:lpstr>
      <vt:lpstr>Люминесцентное и неоновое освещение</vt:lpstr>
      <vt:lpstr>Люминесцентные лампы</vt:lpstr>
      <vt:lpstr>Презентация PowerPoint</vt:lpstr>
      <vt:lpstr>Презентация PowerPoint</vt:lpstr>
      <vt:lpstr>Неоновые лампы (рекламные)</vt:lpstr>
      <vt:lpstr>Презентация PowerPoint</vt:lpstr>
      <vt:lpstr>Светодиодные источники света</vt:lpstr>
      <vt:lpstr>Презентация PowerPoint</vt:lpstr>
      <vt:lpstr>Презентация PowerPoint</vt:lpstr>
      <vt:lpstr>Презентация PowerPoint</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Электроосветительные приборы</dc:title>
  <dc:creator>Пользователь Windows</dc:creator>
  <cp:lastModifiedBy>Пользователь Windows</cp:lastModifiedBy>
  <cp:revision>776</cp:revision>
  <dcterms:created xsi:type="dcterms:W3CDTF">2010-05-23T14:28:12Z</dcterms:created>
  <dcterms:modified xsi:type="dcterms:W3CDTF">2018-04-19T09:17:15Z</dcterms:modified>
</cp:coreProperties>
</file>