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7" r:id="rId14"/>
    <p:sldId id="268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695FD3-A326-4955-B662-1CEA17F41601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5A274E-F7CE-461D-8775-133A57FCFD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5072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394D7-A93D-4E22-870F-C17D54BCE465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5F631-7A4A-442A-A290-9D17B053B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534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394D7-A93D-4E22-870F-C17D54BCE465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5F631-7A4A-442A-A290-9D17B053B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458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394D7-A93D-4E22-870F-C17D54BCE465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5F631-7A4A-442A-A290-9D17B053B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206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394D7-A93D-4E22-870F-C17D54BCE465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5F631-7A4A-442A-A290-9D17B053B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7977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394D7-A93D-4E22-870F-C17D54BCE465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5F631-7A4A-442A-A290-9D17B053B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58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394D7-A93D-4E22-870F-C17D54BCE465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5F631-7A4A-442A-A290-9D17B053B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05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394D7-A93D-4E22-870F-C17D54BCE465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5F631-7A4A-442A-A290-9D17B053B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637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394D7-A93D-4E22-870F-C17D54BCE465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5F631-7A4A-442A-A290-9D17B053B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400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394D7-A93D-4E22-870F-C17D54BCE465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5F631-7A4A-442A-A290-9D17B053B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996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394D7-A93D-4E22-870F-C17D54BCE465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5F631-7A4A-442A-A290-9D17B053B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5035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394D7-A93D-4E22-870F-C17D54BCE465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5F631-7A4A-442A-A290-9D17B053B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811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394D7-A93D-4E22-870F-C17D54BCE465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05F631-7A4A-442A-A290-9D17B053B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4774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832803"/>
            <a:ext cx="9144000" cy="2387600"/>
          </a:xfrm>
        </p:spPr>
        <p:txBody>
          <a:bodyPr>
            <a:normAutofit/>
          </a:bodyPr>
          <a:lstStyle/>
          <a:p>
            <a:r>
              <a:rPr lang="ru-RU" sz="8000" b="1" i="1" dirty="0" smtClean="0">
                <a:solidFill>
                  <a:srgbClr val="FF0000"/>
                </a:solidFill>
              </a:rPr>
              <a:t>Картотека</a:t>
            </a:r>
            <a:endParaRPr lang="ru-RU" sz="8000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«Театрализованных игр»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99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30680" y="243840"/>
            <a:ext cx="7543800" cy="4717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i="1" dirty="0" smtClean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Игра: Чудесный мешочек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32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На </a:t>
            </a:r>
            <a:r>
              <a:rPr lang="ru-RU" sz="3200" dirty="0">
                <a:ea typeface="Calibri" panose="020F0502020204030204" pitchFamily="34" charset="0"/>
                <a:cs typeface="Times New Roman" panose="02020603050405020304" pitchFamily="18" charset="0"/>
              </a:rPr>
              <a:t>столе карточки с изображением персонажей в определенном эмоциональном состоянии. Дети достают из мешочка карточку с пиктограммой, изображающей эмоцию, называют ее и подбирают соответствующую ей карточку на столе.</a:t>
            </a:r>
            <a:endParaRPr lang="ru-RU" sz="3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79467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00200" y="396241"/>
            <a:ext cx="7543800" cy="45120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i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Игра: Театр загадок</a:t>
            </a:r>
            <a:endParaRPr lang="ru-RU" sz="3200" i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Дети сидят полукругом. Один ребенок мимикой и пантомимикой изображает эмоцию, другие отгадывают.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Ведущий говорит: - Во мне сейчас спряталась эмоция, отгадайте ее имя.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Далее дети по очереди изображают эмоции, а остальные отгадывают.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38584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13560" y="243841"/>
            <a:ext cx="7330440" cy="5246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Игра: Попросись </a:t>
            </a:r>
            <a:r>
              <a:rPr lang="ru-RU" sz="32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32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теремок</a:t>
            </a:r>
            <a:endParaRPr lang="ru-RU" sz="32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 предлагает детям по очереди стать одним из героев сказки «Теремок» и попроситься в домик голосом выбранного героя. Ребенок должен мимикой, жестами передать образ героя. Вырабатывая интонационную выразительность речи педагог в ходе упражнений комментирует голос каждого героя: «У мышки голос тоненький, она пищит. У медведя – грубый, он ревет».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41808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0240" y="518160"/>
            <a:ext cx="7223760" cy="42555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Игра: Погладим </a:t>
            </a:r>
            <a:r>
              <a:rPr lang="ru-RU" sz="32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того, кто</a:t>
            </a:r>
            <a:r>
              <a:rPr lang="ru-RU" sz="32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endParaRPr lang="ru-RU" sz="32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Дети свободно передвигаются по комнате, у каждого одета маска, изображающая эмоцию. Педагог обращает внимание детей на то, кто какую эмоцию выбрал и просит запомнить. Когда ведущий говорит «Погладим того, кто выбрал грусть». Дети должны остановить его и погладить.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2132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01240" y="564747"/>
            <a:ext cx="6096000" cy="42555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Игра: Угадай</a:t>
            </a:r>
            <a:r>
              <a:rPr lang="ru-RU" sz="32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о ком </a:t>
            </a:r>
            <a:r>
              <a:rPr lang="ru-RU" sz="32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говорю</a:t>
            </a:r>
            <a:endParaRPr lang="ru-RU" sz="32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 описывает характерные особенности каждого героя из сказки (например «Теремок»): маленькая, серая, быстрая, юркая и т.д., а дети отгадывают о ком идет речь. Далее можно предложить детям по очереди роль ведущего.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73866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64080" y="167640"/>
            <a:ext cx="6979920" cy="5175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Игра: Пойми меня</a:t>
            </a:r>
            <a:endParaRPr lang="ru-RU" sz="28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 раздает заранее приготовленные карточки с изображением героев сказки (или называет героев шепотом на ухо). Просит сохранить в секрете героя, который достался каждому и изобразить его, передавая характерные движения и мимику. Остальные дети отгадают, кого из героев сказки изобразил тот или иной ребенок.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34156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44040" y="228601"/>
            <a:ext cx="7299960" cy="5146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Игра: Что </a:t>
            </a:r>
            <a:r>
              <a:rPr lang="ru-RU" sz="28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 </a:t>
            </a:r>
            <a:r>
              <a:rPr lang="ru-RU" sz="28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сказка?</a:t>
            </a:r>
            <a:endParaRPr lang="ru-RU" sz="28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Дети делятся на две подгруппы. Каждой подгруппе педагог дает иллюстрацию сказки и предлагает изобразить </a:t>
            </a:r>
            <a:r>
              <a:rPr lang="ru-RU" sz="2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пантомимически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Педагог помогает детям в распределении и подготовке ролей. Затем дети одной подгруппы демонстрируют свой спектакль другой и наоборот. По характерным жестам дети должны угадать какую сказку они видели и кто какие роли исполнял.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44919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07920" y="-259080"/>
            <a:ext cx="7071360" cy="492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65960" y="1"/>
            <a:ext cx="7178040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pPr algn="ctr"/>
            <a:r>
              <a:rPr lang="ru-RU" sz="2800" i="1" dirty="0" smtClean="0">
                <a:solidFill>
                  <a:srgbClr val="FF0000"/>
                </a:solidFill>
              </a:rPr>
              <a:t>Игра: ЗАПОМНИ </a:t>
            </a:r>
            <a:r>
              <a:rPr lang="ru-RU" sz="2800" i="1" dirty="0">
                <a:solidFill>
                  <a:srgbClr val="FF0000"/>
                </a:solidFill>
              </a:rPr>
              <a:t>ФОТОГРАФИЮ</a:t>
            </a:r>
          </a:p>
          <a:p>
            <a:pPr algn="just"/>
            <a:r>
              <a:rPr lang="ru-RU" sz="2400" b="1" dirty="0"/>
              <a:t>Цель. </a:t>
            </a:r>
            <a:r>
              <a:rPr lang="ru-RU" sz="2400" dirty="0"/>
              <a:t>Развивать произвольное внимание, воображение и фантазию, согласованность действий.</a:t>
            </a:r>
          </a:p>
          <a:p>
            <a:pPr algn="just"/>
            <a:r>
              <a:rPr lang="ru-RU" sz="2400" dirty="0"/>
              <a:t>Ход игры. Дети распределяются на несколько групп по 4—5 </a:t>
            </a:r>
            <a:r>
              <a:rPr lang="ru-RU" sz="2400" dirty="0" smtClean="0"/>
              <a:t>человек</a:t>
            </a:r>
            <a:r>
              <a:rPr lang="ru-RU" sz="2400" dirty="0"/>
              <a:t>. В каждой группе выбирается «фотограф». Он </a:t>
            </a:r>
            <a:r>
              <a:rPr lang="ru-RU" sz="2400" dirty="0" smtClean="0"/>
              <a:t>располагает </a:t>
            </a:r>
            <a:r>
              <a:rPr lang="ru-RU" sz="2400" dirty="0"/>
              <a:t>свою группу в определенном порядке и «фотографирует», </a:t>
            </a:r>
            <a:r>
              <a:rPr lang="ru-RU" sz="2400" dirty="0" smtClean="0"/>
              <a:t>запоминая </a:t>
            </a:r>
            <a:r>
              <a:rPr lang="ru-RU" sz="2400" dirty="0"/>
              <a:t>расположение группы. Затем он отворачивается, а дети меняют расположение и позы. «Фотограф» должен </a:t>
            </a:r>
            <a:r>
              <a:rPr lang="ru-RU" sz="2400" dirty="0" smtClean="0"/>
              <a:t>воспроизвести </a:t>
            </a:r>
            <a:r>
              <a:rPr lang="ru-RU" sz="2400" dirty="0"/>
              <a:t>изначальный вариант. Игра усложняется, если </a:t>
            </a:r>
            <a:r>
              <a:rPr lang="ru-RU" sz="2400" dirty="0" smtClean="0"/>
              <a:t>предложить </a:t>
            </a:r>
            <a:r>
              <a:rPr lang="ru-RU" sz="2400" dirty="0"/>
              <a:t>детям взять в руки какие-нибудь предметы или </a:t>
            </a:r>
            <a:r>
              <a:rPr lang="ru-RU" sz="2400" dirty="0" smtClean="0"/>
              <a:t>придумать</a:t>
            </a:r>
            <a:r>
              <a:rPr lang="ru-RU" sz="2400" dirty="0"/>
              <a:t>, кто и где фотографируется.</a:t>
            </a:r>
          </a:p>
        </p:txBody>
      </p:sp>
    </p:spTree>
    <p:extLst>
      <p:ext uri="{BB962C8B-B14F-4D97-AF65-F5344CB8AC3E}">
        <p14:creationId xmlns:p14="http://schemas.microsoft.com/office/powerpoint/2010/main" val="38131164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46320" y="1481895"/>
            <a:ext cx="6096000" cy="3588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 useBgFill="1">
        <p:nvSpPr>
          <p:cNvPr id="3" name="Прямоугольник 2"/>
          <p:cNvSpPr/>
          <p:nvPr/>
        </p:nvSpPr>
        <p:spPr>
          <a:xfrm>
            <a:off x="3048000" y="1011415"/>
            <a:ext cx="6096000" cy="3588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11680" y="1"/>
            <a:ext cx="713232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i="1" dirty="0"/>
          </a:p>
          <a:p>
            <a:pPr algn="ctr"/>
            <a:r>
              <a:rPr lang="ru-RU" sz="2800" i="1" dirty="0" smtClean="0">
                <a:solidFill>
                  <a:srgbClr val="FF0000"/>
                </a:solidFill>
              </a:rPr>
              <a:t>Игра: ЖИВОЙ </a:t>
            </a:r>
            <a:r>
              <a:rPr lang="ru-RU" sz="2800" i="1" dirty="0">
                <a:solidFill>
                  <a:srgbClr val="FF0000"/>
                </a:solidFill>
              </a:rPr>
              <a:t>ТЕЛЕФОН</a:t>
            </a:r>
          </a:p>
          <a:p>
            <a:pPr algn="just"/>
            <a:r>
              <a:rPr lang="ru-RU" sz="2800" b="1" dirty="0"/>
              <a:t>Цель. </a:t>
            </a:r>
            <a:r>
              <a:rPr lang="ru-RU" sz="2800" dirty="0"/>
              <a:t>Развивать память, слуховое внимание, </a:t>
            </a:r>
            <a:r>
              <a:rPr lang="ru-RU" sz="2800" dirty="0" smtClean="0"/>
              <a:t>согласованность </a:t>
            </a:r>
            <a:r>
              <a:rPr lang="ru-RU" sz="2800" dirty="0"/>
              <a:t>действий.</a:t>
            </a:r>
          </a:p>
          <a:p>
            <a:pPr algn="just"/>
            <a:r>
              <a:rPr lang="ru-RU" sz="2800" dirty="0"/>
              <a:t>Ход игры. Между детьми распределяются цифры от 0 до 9. Затем ведущий называет любой телефонный номер. Дети с </a:t>
            </a:r>
            <a:r>
              <a:rPr lang="ru-RU" sz="2800" dirty="0" smtClean="0"/>
              <a:t>соответствующими </a:t>
            </a:r>
            <a:r>
              <a:rPr lang="ru-RU" sz="2800" dirty="0"/>
              <a:t>цифрами выходят вперед и строятся по </a:t>
            </a:r>
            <a:r>
              <a:rPr lang="ru-RU" sz="2800" dirty="0" smtClean="0"/>
              <a:t>порядку </a:t>
            </a:r>
            <a:r>
              <a:rPr lang="ru-RU" sz="2800" dirty="0"/>
              <a:t>цифр в названном номере.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41829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52600" y="0"/>
            <a:ext cx="7391400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/>
          </a:p>
          <a:p>
            <a:pPr algn="ctr"/>
            <a:r>
              <a:rPr lang="ru-RU" sz="2800" i="1" dirty="0" smtClean="0">
                <a:solidFill>
                  <a:srgbClr val="FF0000"/>
                </a:solidFill>
              </a:rPr>
              <a:t>Игра: УГАДАЙ,ЧТО </a:t>
            </a:r>
            <a:r>
              <a:rPr lang="ru-RU" sz="2800" i="1" dirty="0">
                <a:solidFill>
                  <a:srgbClr val="FF0000"/>
                </a:solidFill>
              </a:rPr>
              <a:t>Я ДЕЛАЮ?</a:t>
            </a:r>
          </a:p>
          <a:p>
            <a:pPr algn="just"/>
            <a:r>
              <a:rPr lang="ru-RU" sz="2400" b="1" dirty="0"/>
              <a:t>Цель</a:t>
            </a:r>
            <a:r>
              <a:rPr lang="ru-RU" sz="2400" dirty="0"/>
              <a:t>. Оправдать заданную позу, развивать память, </a:t>
            </a:r>
            <a:r>
              <a:rPr lang="ru-RU" sz="2400" dirty="0" smtClean="0"/>
              <a:t>воображение</a:t>
            </a:r>
            <a:r>
              <a:rPr lang="ru-RU" sz="2400" dirty="0"/>
              <a:t>.</a:t>
            </a:r>
          </a:p>
          <a:p>
            <a:pPr algn="just"/>
            <a:r>
              <a:rPr lang="ru-RU" sz="2400" dirty="0"/>
              <a:t>Ход игры. Педагог предлагает детям принять определенную позу и оправдать ее.</a:t>
            </a:r>
          </a:p>
          <a:p>
            <a:pPr algn="just"/>
            <a:r>
              <a:rPr lang="ru-RU" sz="2400" dirty="0"/>
              <a:t>1. Стоять с поднятой рукой. Возможные варианты ответов: кладу книгу на полку; достаю конфету из вазы в шкафчике; вешаю куртку; украшаю елку и т.п.</a:t>
            </a:r>
          </a:p>
          <a:p>
            <a:pPr algn="just"/>
            <a:r>
              <a:rPr lang="ru-RU" sz="2400" dirty="0"/>
              <a:t>2.  Стоять на коленях, руки и корпус устремлены вперед. Ищу под столом ложку; наблюдаю за гусеницей; кормлю </a:t>
            </a:r>
            <a:r>
              <a:rPr lang="ru-RU" sz="2400" dirty="0" smtClean="0"/>
              <a:t>котенка</a:t>
            </a:r>
            <a:r>
              <a:rPr lang="ru-RU" sz="2400" dirty="0"/>
              <a:t>; натираю пол.</a:t>
            </a:r>
          </a:p>
          <a:p>
            <a:pPr algn="just"/>
            <a:r>
              <a:rPr lang="ru-RU" sz="2400" dirty="0"/>
              <a:t>3. Сидеть на корточках. Смотрю на разбитую чашку; рисую мелом.</a:t>
            </a:r>
          </a:p>
          <a:p>
            <a:pPr algn="just"/>
            <a:r>
              <a:rPr lang="ru-RU" sz="2400" dirty="0"/>
              <a:t>4. Наклониться вперед. Завязываю шнурки; поднимаю </a:t>
            </a:r>
            <a:r>
              <a:rPr lang="ru-RU" sz="2400" dirty="0" smtClean="0"/>
              <a:t>платок</a:t>
            </a:r>
            <a:r>
              <a:rPr lang="ru-RU" sz="2400" dirty="0"/>
              <a:t>, срываю цветок.</a:t>
            </a:r>
          </a:p>
          <a:p>
            <a:pPr algn="just"/>
            <a:endParaRPr lang="ru-RU" dirty="0"/>
          </a:p>
          <a:p>
            <a:pPr algn="just"/>
            <a:endParaRPr lang="ru-RU" dirty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8390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      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                   Игра</a:t>
            </a:r>
            <a:r>
              <a:rPr lang="ru-RU" b="1" dirty="0">
                <a:solidFill>
                  <a:srgbClr val="FF0000"/>
                </a:solidFill>
              </a:rPr>
              <a:t>: </a:t>
            </a:r>
            <a:r>
              <a:rPr lang="ru-RU" b="1" dirty="0" smtClean="0">
                <a:solidFill>
                  <a:srgbClr val="FF0000"/>
                </a:solidFill>
              </a:rPr>
              <a:t>«Пантомима</a:t>
            </a:r>
            <a:r>
              <a:rPr lang="ru-RU" b="1" dirty="0">
                <a:solidFill>
                  <a:srgbClr val="FF0000"/>
                </a:solidFill>
              </a:rPr>
              <a:t>»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35480" y="1310641"/>
            <a:ext cx="7132320" cy="4866322"/>
          </a:xfrm>
        </p:spPr>
        <p:txBody>
          <a:bodyPr/>
          <a:lstStyle/>
          <a:p>
            <a:pPr algn="just"/>
            <a:r>
              <a:rPr lang="ru-RU" dirty="0"/>
              <a:t>Дети одной команды с помощью пантомимы показывают предмет  (поезд, утюг, телефон, гриб, дерево, цветок, пчела, жук, заяц, собака, телевизор, кран, бабочка, книга). Дети другой команды угадывают.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5395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62200" y="350520"/>
            <a:ext cx="67818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solidFill>
                  <a:srgbClr val="FF0000"/>
                </a:solidFill>
              </a:rPr>
              <a:t>Игра: КОРОЛЬ </a:t>
            </a:r>
            <a:r>
              <a:rPr lang="ru-RU" sz="2400" i="1" dirty="0">
                <a:solidFill>
                  <a:srgbClr val="FF0000"/>
                </a:solidFill>
              </a:rPr>
              <a:t>(вариант народной игры)</a:t>
            </a:r>
          </a:p>
          <a:p>
            <a:r>
              <a:rPr lang="ru-RU" b="1" dirty="0"/>
              <a:t>Цель</a:t>
            </a:r>
            <a:r>
              <a:rPr lang="ru-RU" dirty="0"/>
              <a:t>. Развивать действия с воображаемыми предметами, умение действовать согласованно.</a:t>
            </a:r>
          </a:p>
          <a:p>
            <a:r>
              <a:rPr lang="ru-RU" dirty="0"/>
              <a:t>Ход игры. Выбирается с помощью считалки на роль короля ребенок. Остальные дети — работники распределяются на несколько групп (3 — 4) и договариваются, что они будут делать, на какую работу наниматься. Затем они группами подходят к королю.</a:t>
            </a:r>
          </a:p>
          <a:p>
            <a:r>
              <a:rPr lang="ru-RU" dirty="0"/>
              <a:t>Работники.	Здравствуй, король!</a:t>
            </a:r>
          </a:p>
          <a:p>
            <a:r>
              <a:rPr lang="ru-RU" dirty="0"/>
              <a:t>Король.	Здравствуйте!</a:t>
            </a:r>
          </a:p>
          <a:p>
            <a:r>
              <a:rPr lang="ru-RU" dirty="0"/>
              <a:t>Работники.	Нужны вам работники?</a:t>
            </a:r>
          </a:p>
          <a:p>
            <a:r>
              <a:rPr lang="ru-RU" dirty="0"/>
              <a:t>Король.	А что вы умеете делать?</a:t>
            </a:r>
          </a:p>
          <a:p>
            <a:r>
              <a:rPr lang="ru-RU" dirty="0"/>
              <a:t>Работники.	А ты отгадай!</a:t>
            </a:r>
          </a:p>
          <a:p>
            <a:pPr algn="just"/>
            <a:r>
              <a:rPr lang="ru-RU" dirty="0"/>
              <a:t>Дети, действуя с воображаемыми предметами, </a:t>
            </a:r>
            <a:r>
              <a:rPr lang="ru-RU" dirty="0" smtClean="0"/>
              <a:t>демонстрируют </a:t>
            </a:r>
            <a:r>
              <a:rPr lang="ru-RU" dirty="0"/>
              <a:t>различные профессии: готовят еду, стирают белье, шьют одежду, вышивают, поливают растения и т.п. Король должен отгадать профессию работников. Если он сделает это </a:t>
            </a:r>
            <a:r>
              <a:rPr lang="ru-RU" dirty="0" smtClean="0"/>
              <a:t>правильно</a:t>
            </a:r>
            <a:r>
              <a:rPr lang="ru-RU" dirty="0"/>
              <a:t>, то догоняет убегающих детей. Первый пойманный ребенок становится королем. Со временем игру можно усложнить введением новых персонажей (королева, министр, принцесса и т.п.), а также придумать характеры действующих лиц (</a:t>
            </a:r>
            <a:r>
              <a:rPr lang="ru-RU" dirty="0" smtClean="0"/>
              <a:t>король </a:t>
            </a:r>
            <a:r>
              <a:rPr lang="ru-RU" dirty="0"/>
              <a:t>— жадный, веселый, злой; королева — добрая, сварливая, легкомысленная).</a:t>
            </a:r>
          </a:p>
        </p:txBody>
      </p:sp>
    </p:spTree>
    <p:extLst>
      <p:ext uri="{BB962C8B-B14F-4D97-AF65-F5344CB8AC3E}">
        <p14:creationId xmlns:p14="http://schemas.microsoft.com/office/powerpoint/2010/main" val="22478739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42160" y="487680"/>
            <a:ext cx="710184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solidFill>
                  <a:srgbClr val="FF0000"/>
                </a:solidFill>
              </a:rPr>
              <a:t>Игра: КАКТУС </a:t>
            </a:r>
            <a:r>
              <a:rPr lang="ru-RU" sz="2400" i="1" dirty="0">
                <a:solidFill>
                  <a:srgbClr val="FF0000"/>
                </a:solidFill>
              </a:rPr>
              <a:t>И ИВА</a:t>
            </a:r>
          </a:p>
          <a:p>
            <a:r>
              <a:rPr lang="ru-RU" sz="2000" b="1" dirty="0"/>
              <a:t>Цель. </a:t>
            </a:r>
            <a:r>
              <a:rPr lang="ru-RU" sz="2000" dirty="0"/>
              <a:t>Развивать умение владеть мышечным напряжением и расслаблением, ориентироваться в пространстве, </a:t>
            </a:r>
            <a:r>
              <a:rPr lang="ru-RU" sz="2000" dirty="0" smtClean="0"/>
              <a:t>координировать </a:t>
            </a:r>
            <a:r>
              <a:rPr lang="ru-RU" sz="2000" dirty="0"/>
              <a:t>движения, останавливаться точно по сигналу педагога.</a:t>
            </a:r>
          </a:p>
          <a:p>
            <a:r>
              <a:rPr lang="ru-RU" sz="2000" dirty="0"/>
              <a:t>Ход игры. По любому сигналу, например хлопку, дети </a:t>
            </a:r>
            <a:r>
              <a:rPr lang="ru-RU" sz="2000" dirty="0" smtClean="0"/>
              <a:t>начинают </a:t>
            </a:r>
            <a:r>
              <a:rPr lang="ru-RU" sz="2000" dirty="0"/>
              <a:t>хаотично двигаться по залу, как в упражнении «</a:t>
            </a:r>
            <a:r>
              <a:rPr lang="ru-RU" sz="2000" dirty="0" smtClean="0"/>
              <a:t>Муравьи</a:t>
            </a:r>
            <a:r>
              <a:rPr lang="ru-RU" sz="2000" dirty="0"/>
              <a:t>». По команде педагога «Кактус» дети останавливаются и принимают «позу кактуса» — ноги на ширине плеч, руки </a:t>
            </a:r>
            <a:r>
              <a:rPr lang="ru-RU" sz="2000" dirty="0" smtClean="0"/>
              <a:t>слегка </a:t>
            </a:r>
            <a:r>
              <a:rPr lang="ru-RU" sz="2000" dirty="0"/>
              <a:t>согнуты в локтях, подняты над головой, ладони тыльной </a:t>
            </a:r>
            <a:r>
              <a:rPr lang="ru-RU" sz="2000" dirty="0" smtClean="0"/>
              <a:t>стороной </a:t>
            </a:r>
            <a:r>
              <a:rPr lang="ru-RU" sz="2000" dirty="0"/>
              <a:t>повернуты друг к другу, пальцы растопырены, как </a:t>
            </a:r>
            <a:r>
              <a:rPr lang="ru-RU" sz="2000" dirty="0" smtClean="0"/>
              <a:t>колючки</a:t>
            </a:r>
            <a:r>
              <a:rPr lang="ru-RU" sz="2000" dirty="0"/>
              <a:t>, все мышцы напряжены. По хлопку педагога </a:t>
            </a:r>
            <a:r>
              <a:rPr lang="ru-RU" sz="2000" dirty="0" smtClean="0"/>
              <a:t>хаотическое </a:t>
            </a:r>
            <a:r>
              <a:rPr lang="ru-RU" sz="2000" dirty="0"/>
              <a:t>движение возобновляется, затем следует команда: «Ива». Дети останавливаются и принимают позу «ивы»: слегка </a:t>
            </a:r>
            <a:r>
              <a:rPr lang="ru-RU" sz="2000" dirty="0" smtClean="0"/>
              <a:t>разведенные </a:t>
            </a:r>
            <a:r>
              <a:rPr lang="ru-RU" sz="2000" dirty="0"/>
              <a:t>в стороны руки расслаблены в локтях и висят, как </a:t>
            </a:r>
            <a:r>
              <a:rPr lang="ru-RU" sz="2000" dirty="0" smtClean="0"/>
              <a:t>ветви </a:t>
            </a:r>
            <a:r>
              <a:rPr lang="ru-RU" sz="2000" dirty="0"/>
              <a:t>ивы; голова висит, мышцы шеи расслаблены. Движение </a:t>
            </a:r>
            <a:r>
              <a:rPr lang="ru-RU" sz="2000" dirty="0" smtClean="0"/>
              <a:t>возобновляется</a:t>
            </a:r>
            <a:r>
              <a:rPr lang="ru-RU" sz="2000" dirty="0"/>
              <a:t>, команды чередуются.</a:t>
            </a:r>
          </a:p>
        </p:txBody>
      </p:sp>
    </p:spTree>
    <p:extLst>
      <p:ext uri="{BB962C8B-B14F-4D97-AF65-F5344CB8AC3E}">
        <p14:creationId xmlns:p14="http://schemas.microsoft.com/office/powerpoint/2010/main" val="8331531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9760" y="411480"/>
            <a:ext cx="725424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FF0000"/>
                </a:solidFill>
              </a:rPr>
              <a:t>Игра: МОКРЫЕ </a:t>
            </a:r>
            <a:r>
              <a:rPr lang="ru-RU" sz="2800" i="1" dirty="0">
                <a:solidFill>
                  <a:srgbClr val="FF0000"/>
                </a:solidFill>
              </a:rPr>
              <a:t>КОТЯТА</a:t>
            </a:r>
          </a:p>
          <a:p>
            <a:pPr algn="just"/>
            <a:r>
              <a:rPr lang="ru-RU" sz="2400" b="1" dirty="0"/>
              <a:t>Цель. </a:t>
            </a:r>
            <a:r>
              <a:rPr lang="ru-RU" sz="2400" dirty="0"/>
              <a:t>Умение снимать напряжение поочередно с мышц рук, ног, шеи, корпуса; двигаться врассыпную мягким, </a:t>
            </a:r>
            <a:r>
              <a:rPr lang="ru-RU" sz="2400" dirty="0" smtClean="0"/>
              <a:t>пружинящим </a:t>
            </a:r>
            <a:r>
              <a:rPr lang="ru-RU" sz="2400" dirty="0"/>
              <a:t>шагом.</a:t>
            </a:r>
          </a:p>
          <a:p>
            <a:pPr algn="just"/>
            <a:r>
              <a:rPr lang="ru-RU" sz="2400" dirty="0"/>
              <a:t>Ход игры. Дети двигаются по залу врассыпную мягким, </a:t>
            </a:r>
            <a:r>
              <a:rPr lang="ru-RU" sz="2400" dirty="0" smtClean="0"/>
              <a:t>слегка </a:t>
            </a:r>
            <a:r>
              <a:rPr lang="ru-RU" sz="2400" dirty="0"/>
              <a:t>пружинящим шагом, как маленькие котята. По команде «дождь» дети садятся на корточки и сжимаются в комочек, </a:t>
            </a:r>
            <a:r>
              <a:rPr lang="ru-RU" sz="2400" dirty="0" smtClean="0"/>
              <a:t>напрягая </a:t>
            </a:r>
            <a:r>
              <a:rPr lang="ru-RU" sz="2400" dirty="0"/>
              <a:t>все мышцы. По команде «солнышко» медленно встают и стряхивают «капельки дождя» по очереди с каждой из </a:t>
            </a:r>
            <a:r>
              <a:rPr lang="ru-RU" sz="2400" dirty="0" smtClean="0"/>
              <a:t>четырех </a:t>
            </a:r>
            <a:r>
              <a:rPr lang="ru-RU" sz="2400" dirty="0"/>
              <a:t>«лапок», с «головы» и «хвостика», снимая соответственно зажимы с мышц рук, ног, шеи и корпуса.</a:t>
            </a:r>
          </a:p>
        </p:txBody>
      </p:sp>
    </p:spTree>
    <p:extLst>
      <p:ext uri="{BB962C8B-B14F-4D97-AF65-F5344CB8AC3E}">
        <p14:creationId xmlns:p14="http://schemas.microsoft.com/office/powerpoint/2010/main" val="20117053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9280" y="457200"/>
            <a:ext cx="728472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Игра: САМОЛЕТЫ </a:t>
            </a:r>
            <a:r>
              <a:rPr lang="ru-RU" sz="2400" b="1" i="1" dirty="0">
                <a:solidFill>
                  <a:srgbClr val="FF0000"/>
                </a:solidFill>
              </a:rPr>
              <a:t>И БАБОЧКИ</a:t>
            </a:r>
          </a:p>
          <a:p>
            <a:pPr algn="just"/>
            <a:r>
              <a:rPr lang="ru-RU" sz="2400" b="1" dirty="0"/>
              <a:t>Цель. </a:t>
            </a:r>
            <a:r>
              <a:rPr lang="ru-RU" sz="2400" dirty="0"/>
              <a:t>Учить детей владеть мышцами шеи и рук; </a:t>
            </a:r>
            <a:r>
              <a:rPr lang="ru-RU" sz="2400" dirty="0" smtClean="0"/>
              <a:t>ориентироваться </a:t>
            </a:r>
            <a:r>
              <a:rPr lang="ru-RU" sz="2400" dirty="0"/>
              <a:t>в пространстве, равномерно размещаться по площадке.</a:t>
            </a:r>
          </a:p>
          <a:p>
            <a:pPr algn="just"/>
            <a:r>
              <a:rPr lang="ru-RU" sz="2400" dirty="0"/>
              <a:t>Ход игры. Дети двигаются врассыпную, как в упражнении «Муравьи», по команде «самолеты» бегают стремительно, </a:t>
            </a:r>
            <a:r>
              <a:rPr lang="ru-RU" sz="2400" dirty="0" smtClean="0"/>
              <a:t>вытянув </a:t>
            </a:r>
            <a:r>
              <a:rPr lang="ru-RU" sz="2400" dirty="0"/>
              <a:t>руки в стороны (мышцы рук, шеи и корпуса </a:t>
            </a:r>
            <a:r>
              <a:rPr lang="ru-RU" sz="2400" dirty="0" smtClean="0"/>
              <a:t>напряжены</a:t>
            </a:r>
            <a:r>
              <a:rPr lang="ru-RU" sz="2400" dirty="0"/>
              <a:t>); по команде «бабочки» переходят на легкий бег, делая </a:t>
            </a:r>
            <a:r>
              <a:rPr lang="ru-RU" sz="2400" dirty="0" smtClean="0"/>
              <a:t>руками </a:t>
            </a:r>
            <a:r>
              <a:rPr lang="ru-RU" sz="2400" dirty="0"/>
              <a:t>плавные взмахи, голова мягко поворачивается из </a:t>
            </a:r>
            <a:r>
              <a:rPr lang="ru-RU" sz="2400" dirty="0" smtClean="0"/>
              <a:t>стороны </a:t>
            </a:r>
            <a:r>
              <a:rPr lang="ru-RU" sz="2400" dirty="0"/>
              <a:t>в сторону («бабочка ищет красивый цветок»), кисти, локти, плечи и шея не зажаты.</a:t>
            </a:r>
          </a:p>
        </p:txBody>
      </p:sp>
    </p:spTree>
    <p:extLst>
      <p:ext uri="{BB962C8B-B14F-4D97-AF65-F5344CB8AC3E}">
        <p14:creationId xmlns:p14="http://schemas.microsoft.com/office/powerpoint/2010/main" val="21601498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44040" y="518160"/>
            <a:ext cx="729996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Игра:  </a:t>
            </a:r>
            <a:r>
              <a:rPr lang="ru-RU" sz="2400" b="1" i="1" dirty="0">
                <a:solidFill>
                  <a:srgbClr val="FF0000"/>
                </a:solidFill>
              </a:rPr>
              <a:t>В </a:t>
            </a:r>
            <a:r>
              <a:rPr lang="ru-RU" sz="2400" b="1" i="1" dirty="0" smtClean="0">
                <a:solidFill>
                  <a:srgbClr val="FF0000"/>
                </a:solidFill>
              </a:rPr>
              <a:t>ДЕТСКОМ МИРЕ</a:t>
            </a:r>
            <a:endParaRPr lang="ru-RU" sz="2400" b="1" i="1" dirty="0">
              <a:solidFill>
                <a:srgbClr val="FF0000"/>
              </a:solidFill>
            </a:endParaRPr>
          </a:p>
          <a:p>
            <a:pPr algn="just"/>
            <a:r>
              <a:rPr lang="ru-RU" sz="2400" b="1" dirty="0"/>
              <a:t>Цель. </a:t>
            </a:r>
            <a:r>
              <a:rPr lang="ru-RU" sz="2400" dirty="0"/>
              <a:t>Развивать воображение и фантазию, учить создавать образы с помощью выразительных движений.</a:t>
            </a:r>
          </a:p>
          <a:p>
            <a:pPr algn="just"/>
            <a:r>
              <a:rPr lang="ru-RU" sz="2400" dirty="0"/>
              <a:t>Ход игры. Дети распределяются на покупателей и игрушки, выбирают ребенка на роль продавца. Покупатели по очереди просят продавца показать ту или иную игрушку. Продавец </a:t>
            </a:r>
            <a:r>
              <a:rPr lang="ru-RU" sz="2400" dirty="0" smtClean="0"/>
              <a:t>заводит </a:t>
            </a:r>
            <a:r>
              <a:rPr lang="ru-RU" sz="2400" dirty="0"/>
              <a:t>ее ключом. Игрушка оживает, начинает двигаться, а </a:t>
            </a:r>
            <a:r>
              <a:rPr lang="ru-RU" sz="2400" dirty="0" smtClean="0"/>
              <a:t>покупатель </a:t>
            </a:r>
            <a:r>
              <a:rPr lang="ru-RU" sz="2400" dirty="0"/>
              <a:t>должен отгадать, что это за игрушка. Затем дети </a:t>
            </a:r>
            <a:r>
              <a:rPr lang="ru-RU" sz="2400" dirty="0" smtClean="0"/>
              <a:t>меняются </a:t>
            </a:r>
            <a:r>
              <a:rPr lang="ru-RU" sz="2400" dirty="0"/>
              <a:t>ролями.</a:t>
            </a:r>
          </a:p>
        </p:txBody>
      </p:sp>
    </p:spTree>
    <p:extLst>
      <p:ext uri="{BB962C8B-B14F-4D97-AF65-F5344CB8AC3E}">
        <p14:creationId xmlns:p14="http://schemas.microsoft.com/office/powerpoint/2010/main" val="30991477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81288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Игра </a:t>
            </a:r>
            <a:r>
              <a:rPr lang="ru-RU" b="1" i="1" dirty="0">
                <a:solidFill>
                  <a:srgbClr val="FF0000"/>
                </a:solidFill>
              </a:rPr>
              <a:t>на пальцах (</a:t>
            </a:r>
            <a:r>
              <a:rPr lang="ru-RU" b="1" i="1" dirty="0" err="1">
                <a:solidFill>
                  <a:srgbClr val="FF0000"/>
                </a:solidFill>
              </a:rPr>
              <a:t>Л.П.Савина</a:t>
            </a:r>
            <a:r>
              <a:rPr lang="ru-RU" b="1" i="1" dirty="0">
                <a:solidFill>
                  <a:srgbClr val="FF0000"/>
                </a:solidFill>
              </a:rPr>
              <a:t>)«Братцы»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45920" y="1356360"/>
            <a:ext cx="9707880" cy="4820603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b="1" dirty="0"/>
              <a:t>Цель: </a:t>
            </a:r>
            <a:r>
              <a:rPr lang="ru-RU" dirty="0"/>
              <a:t>развивать мелкую моторику пальцев.</a:t>
            </a:r>
          </a:p>
          <a:p>
            <a:pPr marL="0" indent="0" algn="just">
              <a:buNone/>
            </a:pPr>
            <a:r>
              <a:rPr lang="ru-RU" dirty="0"/>
              <a:t>Пошли два братца вместе прогуляться.</a:t>
            </a:r>
          </a:p>
          <a:p>
            <a:pPr marL="0" indent="0" algn="just">
              <a:buNone/>
            </a:pPr>
            <a:r>
              <a:rPr lang="ru-RU" dirty="0"/>
              <a:t>А за ними еще два братца.</a:t>
            </a:r>
          </a:p>
          <a:p>
            <a:pPr marL="0" indent="0" algn="just">
              <a:buNone/>
            </a:pPr>
            <a:r>
              <a:rPr lang="ru-RU" dirty="0"/>
              <a:t>Ну а старший — не гулял, очень громко их позвал.</a:t>
            </a:r>
          </a:p>
          <a:p>
            <a:pPr marL="0" indent="0" algn="just">
              <a:buNone/>
            </a:pPr>
            <a:r>
              <a:rPr lang="ru-RU" dirty="0"/>
              <a:t>Он за стол их посадил, вкусной кашей накормил.</a:t>
            </a:r>
          </a:p>
          <a:p>
            <a:pPr marL="0" indent="0" algn="just">
              <a:buNone/>
            </a:pPr>
            <a:r>
              <a:rPr lang="ru-RU" dirty="0"/>
              <a:t>Ладонь положить на стол. Прямые пальцы соединить. Отодвинуть в сторо­ны поочередно две пары пальцев: сначала мизинец и безымянный, затем — средний и указательный. Большим пальцем «звать» братьев и «кормить» их кашей.</a:t>
            </a:r>
          </a:p>
          <a:p>
            <a:pPr marL="0" indent="0" algn="just">
              <a:buNone/>
            </a:pPr>
            <a:r>
              <a:rPr lang="ru-RU" dirty="0"/>
              <a:t>—  Ребята, кто из вас любит кашу? Какую кашу вы любите? Какая ка­ша вам не нравится? (Ответы детей.)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9991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Пантомима «Утренний </a:t>
            </a:r>
            <a:r>
              <a:rPr lang="ru-RU" b="1" i="1" dirty="0">
                <a:solidFill>
                  <a:srgbClr val="FF0000"/>
                </a:solidFill>
              </a:rPr>
              <a:t>туалет»</a:t>
            </a:r>
            <a:r>
              <a:rPr lang="ru-RU" i="1" dirty="0">
                <a:solidFill>
                  <a:srgbClr val="FF0000"/>
                </a:solidFill>
              </a:rPr>
              <a:t/>
            </a:r>
            <a:br>
              <a:rPr lang="ru-RU" i="1" dirty="0">
                <a:solidFill>
                  <a:srgbClr val="FF0000"/>
                </a:solidFill>
              </a:rPr>
            </a:b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76400" y="1325880"/>
            <a:ext cx="9677400" cy="48510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Цель: </a:t>
            </a:r>
            <a:r>
              <a:rPr lang="ru-RU" dirty="0"/>
              <a:t>развивать воображение, выразительность жестов.</a:t>
            </a:r>
          </a:p>
          <a:p>
            <a:pPr marL="0" indent="0">
              <a:buNone/>
            </a:pPr>
            <a:r>
              <a:rPr lang="ru-RU" dirty="0"/>
              <a:t>Воспитатель говорит, дети выполняют</a:t>
            </a:r>
          </a:p>
          <a:p>
            <a:pPr marL="0" indent="0">
              <a:buNone/>
            </a:pPr>
            <a:r>
              <a:rPr lang="ru-RU" dirty="0"/>
              <a:t>— Представьте себе, что вы лежите в постели. Но нужно вставать, по­тянулись, зевнули, почесали затылок. Как не хочется вставать! Но — </a:t>
            </a:r>
            <a:r>
              <a:rPr lang="ru-RU" dirty="0" smtClean="0"/>
              <a:t>подъем!</a:t>
            </a:r>
          </a:p>
          <a:p>
            <a:pPr marL="0" indent="0">
              <a:buNone/>
            </a:pPr>
            <a:r>
              <a:rPr lang="ru-RU" dirty="0" smtClean="0"/>
              <a:t>Идемте </a:t>
            </a:r>
            <a:r>
              <a:rPr lang="ru-RU" dirty="0"/>
              <a:t>в ванну. Чистите зубы, умываетесь, причесываетесь, наде­ваете одежду. Идите завтракать. Фу, опять каша! Но есть надо. </a:t>
            </a:r>
            <a:r>
              <a:rPr lang="ru-RU" dirty="0" smtClean="0"/>
              <a:t>Едите без </a:t>
            </a:r>
            <a:r>
              <a:rPr lang="ru-RU" dirty="0"/>
              <a:t>удовольствия, но вам дают конфету. Ура! Вы разворачиваете ее и кладете за щеку. Да, а фантик где? Правильно, бросаете его в ведро. И бегом на улицу!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128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ru-RU" b="1" i="1" dirty="0" smtClean="0">
                <a:solidFill>
                  <a:srgbClr val="FF0000"/>
                </a:solidFill>
              </a:rPr>
              <a:t>   Расскажи </a:t>
            </a:r>
            <a:r>
              <a:rPr lang="ru-RU" b="1" i="1" dirty="0">
                <a:solidFill>
                  <a:srgbClr val="FF0000"/>
                </a:solidFill>
              </a:rPr>
              <a:t>стихи руками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45920" y="1295400"/>
            <a:ext cx="9707880" cy="4881563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b="1" dirty="0" smtClean="0"/>
              <a:t>Цель</a:t>
            </a:r>
            <a:r>
              <a:rPr lang="ru-RU" b="1" dirty="0"/>
              <a:t>:</a:t>
            </a:r>
            <a:r>
              <a:rPr lang="ru-RU" dirty="0"/>
              <a:t>  побуждать детей к импровизации.</a:t>
            </a:r>
          </a:p>
          <a:p>
            <a:pPr marL="0" indent="0" algn="just">
              <a:buNone/>
            </a:pPr>
            <a:r>
              <a:rPr lang="ru-RU" dirty="0" smtClean="0"/>
              <a:t>Воспитатель </a:t>
            </a:r>
            <a:r>
              <a:rPr lang="ru-RU" dirty="0"/>
              <a:t>читает стихотворение, дети имитируют движения по тексту:</a:t>
            </a:r>
          </a:p>
          <a:p>
            <a:pPr marL="0" indent="0" algn="just">
              <a:buNone/>
            </a:pPr>
            <a:r>
              <a:rPr lang="ru-RU" dirty="0"/>
              <a:t>Кот играет на баяне,</a:t>
            </a:r>
          </a:p>
          <a:p>
            <a:pPr marL="0" indent="0" algn="just">
              <a:buNone/>
            </a:pPr>
            <a:r>
              <a:rPr lang="ru-RU" dirty="0"/>
              <a:t>Киска — та на барабане,</a:t>
            </a:r>
          </a:p>
          <a:p>
            <a:pPr marL="0" indent="0" algn="just">
              <a:buNone/>
            </a:pPr>
            <a:r>
              <a:rPr lang="ru-RU" dirty="0"/>
              <a:t>Ну, а Зайка на трубе</a:t>
            </a:r>
          </a:p>
          <a:p>
            <a:pPr marL="0" indent="0" algn="just">
              <a:buNone/>
            </a:pPr>
            <a:r>
              <a:rPr lang="ru-RU" dirty="0"/>
              <a:t>Поиграть спешит тебе.</a:t>
            </a:r>
          </a:p>
          <a:p>
            <a:pPr marL="0" indent="0" algn="just">
              <a:buNone/>
            </a:pPr>
            <a:r>
              <a:rPr lang="ru-RU" dirty="0"/>
              <a:t>Если станешь помогать,</a:t>
            </a:r>
          </a:p>
          <a:p>
            <a:pPr marL="0" indent="0" algn="just">
              <a:buNone/>
            </a:pPr>
            <a:r>
              <a:rPr lang="ru-RU" dirty="0"/>
              <a:t>Будем вместе мы играть. (</a:t>
            </a:r>
            <a:r>
              <a:rPr lang="ru-RU" dirty="0" err="1"/>
              <a:t>Л.П.Савина</a:t>
            </a:r>
            <a:r>
              <a:rPr lang="ru-RU" dirty="0"/>
              <a:t>.)</a:t>
            </a:r>
          </a:p>
          <a:p>
            <a:pPr marL="0" indent="0" algn="just">
              <a:buNone/>
            </a:pPr>
            <a:r>
              <a:rPr lang="ru-RU" dirty="0" smtClean="0"/>
              <a:t>Дети </a:t>
            </a:r>
            <a:r>
              <a:rPr lang="ru-RU" dirty="0"/>
              <a:t>имитируют игру на различных музыкальных инструментах. Возможно использование грамзаписи русской плясовой.</a:t>
            </a:r>
          </a:p>
        </p:txBody>
      </p:sp>
    </p:spTree>
    <p:extLst>
      <p:ext uri="{BB962C8B-B14F-4D97-AF65-F5344CB8AC3E}">
        <p14:creationId xmlns:p14="http://schemas.microsoft.com/office/powerpoint/2010/main" val="347237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Игра</a:t>
            </a:r>
            <a:r>
              <a:rPr lang="ru-RU" b="1" i="1" dirty="0">
                <a:solidFill>
                  <a:srgbClr val="FF0000"/>
                </a:solidFill>
              </a:rPr>
              <a:t>: Гимнастика для язычка</a:t>
            </a:r>
            <a:r>
              <a:rPr lang="ru-RU" i="1" dirty="0">
                <a:solidFill>
                  <a:srgbClr val="FF0000"/>
                </a:solidFill>
              </a:rPr>
              <a:t/>
            </a:r>
            <a:br>
              <a:rPr lang="ru-RU" i="1" dirty="0">
                <a:solidFill>
                  <a:srgbClr val="FF0000"/>
                </a:solidFill>
              </a:rPr>
            </a:b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54480" y="1356360"/>
            <a:ext cx="8473440" cy="4820603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Цель:</a:t>
            </a:r>
            <a:r>
              <a:rPr lang="ru-RU" dirty="0"/>
              <a:t> учить выразительности речи.</a:t>
            </a:r>
          </a:p>
          <a:p>
            <a:pPr marL="0" indent="0">
              <a:buNone/>
            </a:pPr>
            <a:r>
              <a:rPr lang="ru-RU" dirty="0"/>
              <a:t>Воспитатель: Жил был ШУМ!</a:t>
            </a:r>
          </a:p>
          <a:p>
            <a:pPr marL="0" indent="0">
              <a:buNone/>
            </a:pPr>
            <a:r>
              <a:rPr lang="ru-RU" dirty="0"/>
              <a:t>Ел ШУМ: Дети:                </a:t>
            </a:r>
            <a:r>
              <a:rPr lang="ru-RU" dirty="0" err="1"/>
              <a:t>Хрум</a:t>
            </a:r>
            <a:r>
              <a:rPr lang="ru-RU" dirty="0"/>
              <a:t>, </a:t>
            </a:r>
            <a:r>
              <a:rPr lang="ru-RU" dirty="0" err="1"/>
              <a:t>хрум</a:t>
            </a:r>
            <a:r>
              <a:rPr lang="ru-RU" dirty="0"/>
              <a:t>, </a:t>
            </a:r>
            <a:r>
              <a:rPr lang="ru-RU" dirty="0" err="1"/>
              <a:t>хрум</a:t>
            </a:r>
            <a:r>
              <a:rPr lang="ru-RU" dirty="0"/>
              <a:t>!</a:t>
            </a:r>
          </a:p>
          <a:p>
            <a:pPr marL="0" indent="0">
              <a:buNone/>
            </a:pPr>
            <a:r>
              <a:rPr lang="ru-RU" dirty="0"/>
              <a:t>Воспитатель: Ел суп: Дети:                Хлюп, хлюп, хлюп!</a:t>
            </a:r>
          </a:p>
          <a:p>
            <a:pPr marL="0" indent="0">
              <a:buNone/>
            </a:pPr>
            <a:r>
              <a:rPr lang="ru-RU" dirty="0"/>
              <a:t>Воспитатель: Спал так: Дети:                Храп, храп, храп!</a:t>
            </a:r>
          </a:p>
          <a:p>
            <a:pPr marL="0" indent="0">
              <a:buNone/>
            </a:pPr>
            <a:r>
              <a:rPr lang="ru-RU" dirty="0"/>
              <a:t>Воспитатель: Шел ШУМ: Дети:                Бум, бум, бум!</a:t>
            </a:r>
          </a:p>
          <a:p>
            <a:pPr marL="0" indent="0">
              <a:buNone/>
            </a:pPr>
            <a:r>
              <a:rPr lang="ru-RU" dirty="0"/>
              <a:t>(Дети не только </a:t>
            </a:r>
            <a:r>
              <a:rPr lang="ru-RU" dirty="0" smtClean="0"/>
              <a:t>проговаривают, но </a:t>
            </a:r>
            <a:r>
              <a:rPr lang="ru-RU" dirty="0"/>
              <a:t>и имитируют движения.)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6775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>Игра-</a:t>
            </a:r>
            <a:r>
              <a:rPr lang="ru-RU" i="1" dirty="0" err="1" smtClean="0">
                <a:solidFill>
                  <a:srgbClr val="FF0000"/>
                </a:solidFill>
              </a:rPr>
              <a:t>пантомима«Был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>
                <a:solidFill>
                  <a:srgbClr val="FF0000"/>
                </a:solidFill>
              </a:rPr>
              <a:t>у зайца огород» (</a:t>
            </a:r>
            <a:r>
              <a:rPr lang="ru-RU" i="1" dirty="0" err="1">
                <a:solidFill>
                  <a:srgbClr val="FF0000"/>
                </a:solidFill>
              </a:rPr>
              <a:t>В.Степанов</a:t>
            </a:r>
            <a:r>
              <a:rPr lang="ru-RU" i="1" dirty="0">
                <a:solidFill>
                  <a:srgbClr val="FF0000"/>
                </a:solidFill>
              </a:rPr>
              <a:t>.)</a:t>
            </a:r>
            <a:br>
              <a:rPr lang="ru-RU" i="1" dirty="0">
                <a:solidFill>
                  <a:srgbClr val="FF0000"/>
                </a:solidFill>
              </a:rPr>
            </a:b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74520" y="1432560"/>
            <a:ext cx="9479280" cy="474440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b="1" dirty="0" smtClean="0"/>
              <a:t>Цель</a:t>
            </a:r>
            <a:r>
              <a:rPr lang="ru-RU" sz="1400" b="1" dirty="0"/>
              <a:t>: </a:t>
            </a:r>
            <a:r>
              <a:rPr lang="ru-RU" sz="1400" dirty="0"/>
              <a:t> развивать пантомимические навыки.</a:t>
            </a:r>
          </a:p>
          <a:p>
            <a:pPr marL="0" indent="0">
              <a:buNone/>
            </a:pPr>
            <a:r>
              <a:rPr lang="ru-RU" sz="1400" dirty="0"/>
              <a:t>Воспитатель читает, дети имитируют движения.</a:t>
            </a:r>
          </a:p>
          <a:p>
            <a:pPr marL="0" indent="0">
              <a:buNone/>
            </a:pPr>
            <a:r>
              <a:rPr lang="ru-RU" sz="1400" dirty="0"/>
              <a:t>Был у зайки огород, </a:t>
            </a:r>
            <a:r>
              <a:rPr lang="ru-RU" sz="1400" dirty="0" smtClean="0"/>
              <a:t>                     Зайка с радостью идет.</a:t>
            </a:r>
          </a:p>
          <a:p>
            <a:pPr marL="0" indent="0">
              <a:buNone/>
            </a:pPr>
            <a:r>
              <a:rPr lang="ru-RU" sz="1400" dirty="0"/>
              <a:t>Р</a:t>
            </a:r>
            <a:r>
              <a:rPr lang="ru-RU" sz="1400" dirty="0" smtClean="0"/>
              <a:t>овненьких две грядки.                Но сначала всё вскопает,</a:t>
            </a:r>
          </a:p>
          <a:p>
            <a:pPr marL="0" indent="0">
              <a:buNone/>
            </a:pPr>
            <a:r>
              <a:rPr lang="ru-RU" sz="1400" dirty="0" smtClean="0"/>
              <a:t>Там </a:t>
            </a:r>
            <a:r>
              <a:rPr lang="ru-RU" sz="1400" dirty="0"/>
              <a:t>играл зимой в снежки,          А потом всё разровняет,</a:t>
            </a:r>
          </a:p>
          <a:p>
            <a:pPr marL="0" indent="0">
              <a:buNone/>
            </a:pPr>
            <a:r>
              <a:rPr lang="ru-RU" sz="1400" dirty="0"/>
              <a:t>Ну а летом — в прятки.                 Семена посеет ловко</a:t>
            </a:r>
          </a:p>
          <a:p>
            <a:pPr marL="0" indent="0">
              <a:buNone/>
            </a:pPr>
            <a:r>
              <a:rPr lang="ru-RU" sz="1400" dirty="0"/>
              <a:t>А весною в огород                         И пойдет сажать морковку.</a:t>
            </a:r>
          </a:p>
          <a:p>
            <a:pPr marL="0" indent="0">
              <a:buNone/>
            </a:pPr>
            <a:r>
              <a:rPr lang="ru-RU" sz="1400" dirty="0"/>
              <a:t>Ямка — семя, ямка — семя,</a:t>
            </a:r>
          </a:p>
          <a:p>
            <a:pPr marL="0" indent="0">
              <a:buNone/>
            </a:pPr>
            <a:r>
              <a:rPr lang="ru-RU" sz="1400" dirty="0"/>
              <a:t>И глядишь, на грядке вновь</a:t>
            </a:r>
          </a:p>
          <a:p>
            <a:pPr marL="0" indent="0">
              <a:buNone/>
            </a:pPr>
            <a:r>
              <a:rPr lang="ru-RU" sz="1400" dirty="0" smtClean="0"/>
              <a:t>Вырастут </a:t>
            </a:r>
            <a:r>
              <a:rPr lang="ru-RU" sz="1400" dirty="0"/>
              <a:t>горох, морковь.</a:t>
            </a:r>
          </a:p>
          <a:p>
            <a:pPr marL="0" indent="0">
              <a:buNone/>
            </a:pPr>
            <a:r>
              <a:rPr lang="ru-RU" sz="1400" dirty="0"/>
              <a:t>А как осень подойдет,</a:t>
            </a:r>
          </a:p>
          <a:p>
            <a:pPr marL="0" indent="0">
              <a:buNone/>
            </a:pPr>
            <a:r>
              <a:rPr lang="ru-RU" sz="1400" dirty="0"/>
              <a:t>Урожай свой соберет.</a:t>
            </a:r>
          </a:p>
          <a:p>
            <a:pPr marL="0" indent="0">
              <a:buNone/>
            </a:pPr>
            <a:r>
              <a:rPr lang="ru-RU" sz="1400" dirty="0"/>
              <a:t>И как раз — здесь закончился рассказ!</a:t>
            </a:r>
          </a:p>
          <a:p>
            <a:pPr marL="0" indent="0">
              <a:buNone/>
            </a:pPr>
            <a:r>
              <a:rPr lang="ru-RU" sz="1400" dirty="0"/>
              <a:t>• развивать мимику и пластические способности детей;</a:t>
            </a:r>
          </a:p>
          <a:p>
            <a:pPr marL="0" indent="0">
              <a:buNone/>
            </a:pPr>
            <a:r>
              <a:rPr lang="ru-RU" sz="1400" dirty="0"/>
              <a:t>• развивать творческое мышление детей, воображение, фантазию.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83222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Игры </a:t>
            </a:r>
            <a:r>
              <a:rPr lang="ru-RU" b="1" i="1" dirty="0">
                <a:solidFill>
                  <a:srgbClr val="FF0000"/>
                </a:solidFill>
              </a:rPr>
              <a:t>на пальцах:</a:t>
            </a:r>
            <a:r>
              <a:rPr lang="ru-RU" i="1" dirty="0">
                <a:solidFill>
                  <a:srgbClr val="FF0000"/>
                </a:solidFill>
              </a:rPr>
              <a:t/>
            </a:r>
            <a:br>
              <a:rPr lang="ru-RU" i="1" dirty="0">
                <a:solidFill>
                  <a:srgbClr val="FF0000"/>
                </a:solidFill>
              </a:rPr>
            </a:b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84960" y="1203960"/>
            <a:ext cx="9768840" cy="49730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Цели</a:t>
            </a:r>
            <a:r>
              <a:rPr lang="ru-RU" b="1" dirty="0"/>
              <a:t>: </a:t>
            </a:r>
            <a:r>
              <a:rPr lang="ru-RU" dirty="0" smtClean="0"/>
              <a:t> </a:t>
            </a:r>
            <a:r>
              <a:rPr lang="ru-RU" dirty="0"/>
              <a:t>развивать мелкую моторику рук в сочетании с речью;</a:t>
            </a:r>
          </a:p>
          <a:p>
            <a:pPr marL="0" indent="0">
              <a:buNone/>
            </a:pPr>
            <a:r>
              <a:rPr lang="ru-RU" dirty="0" smtClean="0"/>
              <a:t>Воспитатель </a:t>
            </a:r>
            <a:r>
              <a:rPr lang="ru-RU" dirty="0"/>
              <a:t>загадывает загадку:</a:t>
            </a:r>
          </a:p>
          <a:p>
            <a:pPr marL="0" indent="0">
              <a:buNone/>
            </a:pPr>
            <a:r>
              <a:rPr lang="ru-RU" dirty="0"/>
              <a:t>— Кто пушистый и с усами проживает рядом </a:t>
            </a:r>
            <a:r>
              <a:rPr lang="ru-RU" b="1" dirty="0"/>
              <a:t>с </a:t>
            </a:r>
            <a:r>
              <a:rPr lang="ru-RU" dirty="0"/>
              <a:t>нами? (Собака и кошка.)</a:t>
            </a:r>
          </a:p>
          <a:p>
            <a:pPr marL="0" indent="0">
              <a:buNone/>
            </a:pPr>
            <a:r>
              <a:rPr lang="ru-RU" dirty="0"/>
              <a:t>Собака: У собаки острый носик, есть и шейка, есть и хвостик. Правая ладонь на ребро, на себя, большой палец вверх. Указательный, сред­ний и безымянный — вместе. Мизинец попеременно опускается и поднимается</a:t>
            </a:r>
          </a:p>
          <a:p>
            <a:pPr marL="0" indent="0">
              <a:buNone/>
            </a:pPr>
            <a:r>
              <a:rPr lang="ru-RU" dirty="0" smtClean="0"/>
              <a:t>Кошка</a:t>
            </a:r>
            <a:r>
              <a:rPr lang="ru-RU" dirty="0"/>
              <a:t>: У кошки ушки на макушке, чтоб лучше слышать мышь в но­рушке. Средний и безымянный пальцы упираются в большой. Указательный и ми­зинец подняты вверх.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8868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Игра </a:t>
            </a:r>
            <a:r>
              <a:rPr lang="ru-RU" b="1" i="1" dirty="0">
                <a:solidFill>
                  <a:srgbClr val="FF0000"/>
                </a:solidFill>
              </a:rPr>
              <a:t>с воображаемым </a:t>
            </a:r>
            <a:r>
              <a:rPr lang="ru-RU" b="1" i="1" dirty="0" smtClean="0">
                <a:solidFill>
                  <a:srgbClr val="FF0000"/>
                </a:solidFill>
              </a:rPr>
              <a:t>объектом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06880" y="1386840"/>
            <a:ext cx="9646920" cy="4790123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Цель: </a:t>
            </a:r>
            <a:r>
              <a:rPr lang="ru-RU" dirty="0" smtClean="0"/>
              <a:t>формировать </a:t>
            </a:r>
            <a:r>
              <a:rPr lang="ru-RU" dirty="0"/>
              <a:t>навыки работы с воображаемыми предметами;</a:t>
            </a:r>
          </a:p>
          <a:p>
            <a:pPr marL="0" indent="0">
              <a:buNone/>
            </a:pPr>
            <a:r>
              <a:rPr lang="ru-RU" dirty="0" smtClean="0"/>
              <a:t>воспитывать </a:t>
            </a:r>
            <a:r>
              <a:rPr lang="ru-RU" dirty="0"/>
              <a:t>гуманное отношение к животным.</a:t>
            </a:r>
          </a:p>
          <a:p>
            <a:pPr marL="0" indent="0">
              <a:buNone/>
            </a:pPr>
            <a:r>
              <a:rPr lang="ru-RU" dirty="0"/>
              <a:t>Дети в кругу. Воспитатель складывает ладони перед собой: Ребята, посмо­трите, у меня в руках маленький котенок. Он совсем слабый и беспо­мощный. Я каждому из вас дам его подержать, а вы его погладьте, при­ласкайте, только осторожно и скажите ему добрые слова.</a:t>
            </a:r>
          </a:p>
          <a:p>
            <a:pPr marL="0" indent="0">
              <a:buNone/>
            </a:pPr>
            <a:r>
              <a:rPr lang="ru-RU" dirty="0"/>
              <a:t>Воспитатель передает воображаемого котенка. Наводящими вопросами по­могает детям найти нужные слова и движения.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596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</TotalTime>
  <Words>1803</Words>
  <Application>Microsoft Office PowerPoint</Application>
  <PresentationFormat>Широкоэкранный</PresentationFormat>
  <Paragraphs>119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Arial</vt:lpstr>
      <vt:lpstr>Calibri</vt:lpstr>
      <vt:lpstr>Calibri Light</vt:lpstr>
      <vt:lpstr>Times New Roman</vt:lpstr>
      <vt:lpstr>Тема Office</vt:lpstr>
      <vt:lpstr>Картотека</vt:lpstr>
      <vt:lpstr>                             Игра: «Пантомима» </vt:lpstr>
      <vt:lpstr> Игра на пальцах (Л.П.Савина)«Братцы» </vt:lpstr>
      <vt:lpstr> Пантомима «Утренний туалет» </vt:lpstr>
      <vt:lpstr>   Расскажи стихи руками</vt:lpstr>
      <vt:lpstr> Игра: Гимнастика для язычка </vt:lpstr>
      <vt:lpstr> Игра-пантомима«Был у зайца огород» (В.Степанов.) </vt:lpstr>
      <vt:lpstr> Игры на пальцах: </vt:lpstr>
      <vt:lpstr> Игра с воображаемым объектом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Картотека</dc:title>
  <dc:creator>Клименко</dc:creator>
  <cp:lastModifiedBy>Клименко</cp:lastModifiedBy>
  <cp:revision>18</cp:revision>
  <cp:lastPrinted>2018-06-20T05:44:24Z</cp:lastPrinted>
  <dcterms:created xsi:type="dcterms:W3CDTF">2018-06-05T18:25:23Z</dcterms:created>
  <dcterms:modified xsi:type="dcterms:W3CDTF">2018-07-19T19:31:01Z</dcterms:modified>
</cp:coreProperties>
</file>