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2"/>
    <p:sldId id="257" r:id="rId3"/>
    <p:sldId id="266" r:id="rId4"/>
    <p:sldId id="264" r:id="rId5"/>
    <p:sldId id="268" r:id="rId6"/>
    <p:sldId id="269" r:id="rId7"/>
    <p:sldId id="258" r:id="rId8"/>
    <p:sldId id="270" r:id="rId9"/>
    <p:sldId id="261" r:id="rId10"/>
    <p:sldId id="265" r:id="rId11"/>
    <p:sldId id="259" r:id="rId12"/>
    <p:sldId id="272" r:id="rId13"/>
    <p:sldId id="271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787513-6F43-4943-8755-E667766CAFD2}" type="datetimeFigureOut">
              <a:rPr lang="ru-RU" smtClean="0"/>
              <a:pPr/>
              <a:t>15.02.2014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A9AD15-B10D-426E-9C12-5669A95F7B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787513-6F43-4943-8755-E667766CAFD2}" type="datetimeFigureOut">
              <a:rPr lang="ru-RU" smtClean="0"/>
              <a:pPr/>
              <a:t>15.02.2014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A9AD15-B10D-426E-9C12-5669A95F7B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787513-6F43-4943-8755-E667766CAFD2}" type="datetimeFigureOut">
              <a:rPr lang="ru-RU" smtClean="0"/>
              <a:pPr/>
              <a:t>15.02.2014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A9AD15-B10D-426E-9C12-5669A95F7B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787513-6F43-4943-8755-E667766CAFD2}" type="datetimeFigureOut">
              <a:rPr lang="ru-RU" smtClean="0"/>
              <a:pPr/>
              <a:t>15.02.2014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A9AD15-B10D-426E-9C12-5669A95F7B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787513-6F43-4943-8755-E667766CAFD2}" type="datetimeFigureOut">
              <a:rPr lang="ru-RU" smtClean="0"/>
              <a:pPr/>
              <a:t>15.02.2014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A9AD15-B10D-426E-9C12-5669A95F7B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787513-6F43-4943-8755-E667766CAFD2}" type="datetimeFigureOut">
              <a:rPr lang="ru-RU" smtClean="0"/>
              <a:pPr/>
              <a:t>15.02.2014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A9AD15-B10D-426E-9C12-5669A95F7B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787513-6F43-4943-8755-E667766CAFD2}" type="datetimeFigureOut">
              <a:rPr lang="ru-RU" smtClean="0"/>
              <a:pPr/>
              <a:t>15.02.2014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A9AD15-B10D-426E-9C12-5669A95F7B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787513-6F43-4943-8755-E667766CAFD2}" type="datetimeFigureOut">
              <a:rPr lang="ru-RU" smtClean="0"/>
              <a:pPr/>
              <a:t>15.02.2014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A9AD15-B10D-426E-9C12-5669A95F7B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787513-6F43-4943-8755-E667766CAFD2}" type="datetimeFigureOut">
              <a:rPr lang="ru-RU" smtClean="0"/>
              <a:pPr/>
              <a:t>15.02.2014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A9AD15-B10D-426E-9C12-5669A95F7B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787513-6F43-4943-8755-E667766CAFD2}" type="datetimeFigureOut">
              <a:rPr lang="ru-RU" smtClean="0"/>
              <a:pPr/>
              <a:t>15.02.2014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A9AD15-B10D-426E-9C12-5669A95F7B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787513-6F43-4943-8755-E667766CAFD2}" type="datetimeFigureOut">
              <a:rPr lang="ru-RU" smtClean="0"/>
              <a:pPr/>
              <a:t>15.02.2014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A9AD15-B10D-426E-9C12-5669A95F7B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787513-6F43-4943-8755-E667766CAFD2}" type="datetimeFigureOut">
              <a:rPr lang="ru-RU" smtClean="0"/>
              <a:pPr/>
              <a:t>15.02.2014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A9AD15-B10D-426E-9C12-5669A95F7B1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gi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9.gif"/><Relationship Id="rId4" Type="http://schemas.openxmlformats.org/officeDocument/2006/relationships/image" Target="../media/image17.gi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://prezentacii.com/uploads/posts/2011-11/1322405524_shablony-powerpoint-shkol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4071934" y="2357430"/>
            <a:ext cx="4357718" cy="954107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</a:rPr>
              <a:t>Математика 4 класс</a:t>
            </a:r>
          </a:p>
          <a:p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ru-RU" sz="2800" b="1" dirty="0">
                <a:solidFill>
                  <a:schemeClr val="accent2">
                    <a:lumMod val="75000"/>
                  </a:schemeClr>
                </a:solidFill>
              </a:rPr>
              <a:t>«Школа 2100»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929322" y="6000768"/>
            <a:ext cx="3214678" cy="830997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</a:rPr>
              <a:t>Учитель</a:t>
            </a:r>
            <a:r>
              <a:rPr lang="en-US" sz="2400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</a:rPr>
              <a:t>начальных классов  </a:t>
            </a:r>
            <a:r>
              <a:rPr lang="ru-RU" sz="2400" dirty="0" err="1" smtClean="0">
                <a:solidFill>
                  <a:schemeClr val="accent2">
                    <a:lumMod val="75000"/>
                  </a:schemeClr>
                </a:solidFill>
              </a:rPr>
              <a:t>Мусатова</a:t>
            </a:r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</a:rPr>
              <a:t> А.Н.</a:t>
            </a:r>
            <a:endParaRPr lang="ru-RU" sz="2400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://bg.convdocs.org/pars_docs/refs/154/153772/153772_html_m5df2701b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-26384"/>
            <a:ext cx="1643073" cy="6884384"/>
          </a:xfrm>
          <a:prstGeom prst="rect">
            <a:avLst/>
          </a:prstGeom>
          <a:noFill/>
        </p:spPr>
      </p:pic>
      <p:pic>
        <p:nvPicPr>
          <p:cNvPr id="3" name="Picture 2" descr="http://stat18.privet.ru/lr/0a2ba5e61c5c5e5b043ef545ee48f52d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71670" y="214290"/>
            <a:ext cx="6477002" cy="3143272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2285984" y="4000504"/>
            <a:ext cx="6083332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AutoNum type="arabicPeriod"/>
            </a:pPr>
            <a:r>
              <a:rPr lang="ru-RU" sz="3200" b="1" dirty="0" smtClean="0">
                <a:solidFill>
                  <a:srgbClr val="002060"/>
                </a:solidFill>
              </a:rPr>
              <a:t>63:21 = 3 (ч) – уходит на дорогу</a:t>
            </a:r>
          </a:p>
          <a:p>
            <a:pPr marL="342900" indent="-342900">
              <a:buAutoNum type="arabicPeriod"/>
            </a:pPr>
            <a:r>
              <a:rPr lang="ru-RU" sz="3200" b="1" dirty="0" smtClean="0">
                <a:solidFill>
                  <a:srgbClr val="002060"/>
                </a:solidFill>
              </a:rPr>
              <a:t>7-3 = 4 (ч)</a:t>
            </a:r>
            <a:endParaRPr lang="ru-RU" sz="32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D:\Анжелика\фоны для презентаций\My_Sbornik_fon_1\8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95275" y="-228600"/>
            <a:ext cx="9734550" cy="7315200"/>
          </a:xfrm>
          <a:prstGeom prst="rect">
            <a:avLst/>
          </a:prstGeom>
          <a:noFill/>
        </p:spPr>
      </p:pic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-4" y="1397000"/>
          <a:ext cx="9144000" cy="217487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57228"/>
                <a:gridCol w="857256"/>
                <a:gridCol w="857256"/>
                <a:gridCol w="714380"/>
                <a:gridCol w="571504"/>
                <a:gridCol w="571504"/>
                <a:gridCol w="904872"/>
                <a:gridCol w="523888"/>
                <a:gridCol w="642942"/>
                <a:gridCol w="714380"/>
                <a:gridCol w="928694"/>
                <a:gridCol w="1000096"/>
              </a:tblGrid>
              <a:tr h="1087438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22</a:t>
                      </a:r>
                      <a:r>
                        <a:rPr lang="en-US" dirty="0" smtClean="0"/>
                        <a:t>.</a:t>
                      </a:r>
                      <a:r>
                        <a:rPr lang="ru-RU" dirty="0" smtClean="0"/>
                        <a:t>000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13.802</a:t>
                      </a:r>
                      <a:endParaRPr lang="ru-RU" dirty="0"/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50.501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7.000</a:t>
                      </a:r>
                      <a:endParaRPr lang="ru-RU" dirty="0"/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870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965</a:t>
                      </a:r>
                      <a:endParaRPr lang="ru-RU" dirty="0"/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11.100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ru-RU" dirty="0"/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870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154</a:t>
                      </a:r>
                      <a:endParaRPr lang="ru-RU" dirty="0"/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23.156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24.640</a:t>
                      </a:r>
                      <a:endParaRPr lang="ru-RU" dirty="0"/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</a:tr>
              <a:tr h="1087438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500168" y="4071942"/>
          <a:ext cx="6286542" cy="17859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47757"/>
                <a:gridCol w="1047757"/>
                <a:gridCol w="1047757"/>
                <a:gridCol w="1047757"/>
                <a:gridCol w="1047757"/>
                <a:gridCol w="1047757"/>
              </a:tblGrid>
              <a:tr h="892975">
                <a:tc>
                  <a:txBody>
                    <a:bodyPr/>
                    <a:lstStyle/>
                    <a:p>
                      <a:r>
                        <a:rPr lang="en-US" dirty="0" smtClean="0"/>
                        <a:t>1.210</a:t>
                      </a:r>
                      <a:endParaRPr lang="ru-RU" dirty="0"/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3.610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22.000</a:t>
                      </a:r>
                      <a:endParaRPr lang="ru-RU" dirty="0"/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13.802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4.002</a:t>
                      </a:r>
                      <a:endParaRPr lang="ru-RU" dirty="0"/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24.640</a:t>
                      </a:r>
                      <a:endParaRPr lang="ru-RU" dirty="0"/>
                    </a:p>
                  </a:txBody>
                  <a:tcPr/>
                </a:tc>
              </a:tr>
              <a:tr h="892975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http://gotovie-prezentacii.ru/wp-content/uploads/2013/02/school-300x27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4104" name="Picture 8" descr="http://s6.rimg.info/2dc1bd93f4615b6e26f3022326904d97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2897" y="3643314"/>
            <a:ext cx="6243681" cy="2500330"/>
          </a:xfrm>
          <a:prstGeom prst="rect">
            <a:avLst/>
          </a:prstGeom>
          <a:noFill/>
        </p:spPr>
      </p:pic>
      <p:pic>
        <p:nvPicPr>
          <p:cNvPr id="8" name="Picture 4" descr="http://img.velvet.by/files/userfiles/5207/spasibo_11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32736" y="214290"/>
            <a:ext cx="3553446" cy="35719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http://gotovie-prezentacii.ru/wp-content/uploads/2013/02/school-300x27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5602" name="Picture 2" descr="http://www.proza.ru/pics/2012/08/19/343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472" y="-214338"/>
            <a:ext cx="3638550" cy="1647825"/>
          </a:xfrm>
          <a:prstGeom prst="rect">
            <a:avLst/>
          </a:prstGeom>
          <a:noFill/>
        </p:spPr>
      </p:pic>
      <p:pic>
        <p:nvPicPr>
          <p:cNvPr id="25604" name="Picture 4" descr="http://img.velvet.by/files/userfiles/5207/spasibo_11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071538" y="1214422"/>
            <a:ext cx="4762500" cy="4867276"/>
          </a:xfrm>
          <a:prstGeom prst="rect">
            <a:avLst/>
          </a:prstGeom>
          <a:noFill/>
        </p:spPr>
      </p:pic>
      <p:pic>
        <p:nvPicPr>
          <p:cNvPr id="10" name="Picture 6" descr="http://www.school99.ru/pictures/ne_4817068/newspic_small.jpg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572264" y="0"/>
            <a:ext cx="2357422" cy="235742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Documents and Settings\ddd\Рабочий стол\загруженное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7585"/>
            <a:ext cx="9144000" cy="682283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2143108" y="785794"/>
            <a:ext cx="3507389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19 февраля.</a:t>
            </a:r>
          </a:p>
          <a:p>
            <a:pPr algn="ctr"/>
            <a: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Классная работа.</a:t>
            </a:r>
          </a:p>
          <a:p>
            <a:pPr algn="ctr"/>
            <a: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Решение задач.</a:t>
            </a:r>
            <a:endParaRPr lang="ru-RU" sz="28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http://gotovie-prezentacii.ru/wp-content/uploads/2013/02/school-300x27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3556" name="Picture 4" descr="http://www.ipetersburg.ru/content/images/essence/wysiwyg/m_5028628b190d822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" y="0"/>
            <a:ext cx="6547380" cy="4357694"/>
          </a:xfrm>
          <a:prstGeom prst="rect">
            <a:avLst/>
          </a:prstGeom>
          <a:noFill/>
        </p:spPr>
      </p:pic>
      <p:pic>
        <p:nvPicPr>
          <p:cNvPr id="11" name="Picture 2" descr="http://lemill.net/content/pieces/uppiece.2008-12-19.0953071107/image_large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15008" y="2857496"/>
            <a:ext cx="2428892" cy="31432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http://gotovie-prezentacii.ru/wp-content/uploads/2013/02/school-300x27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1508" name="Picture 4" descr="Пётр I Алексеевич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285728"/>
            <a:ext cx="2350018" cy="307181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2786050" y="1142984"/>
            <a:ext cx="22860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</a:rPr>
              <a:t>оружие</a:t>
            </a:r>
            <a:endParaRPr lang="ru-RU" sz="28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786050" y="1928802"/>
            <a:ext cx="214313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</a:rPr>
              <a:t>одежда</a:t>
            </a:r>
            <a:endParaRPr lang="ru-RU" sz="28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786050" y="2714620"/>
            <a:ext cx="264320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</a:rPr>
              <a:t>оснащение</a:t>
            </a:r>
          </a:p>
          <a:p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</a:rPr>
              <a:t>для кораблей</a:t>
            </a:r>
            <a:endParaRPr lang="ru-RU" sz="28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286380" y="1357298"/>
            <a:ext cx="3848549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chemeClr val="accent2">
                    <a:lumMod val="75000"/>
                  </a:schemeClr>
                </a:solidFill>
              </a:rPr>
              <a:t>металл</a:t>
            </a:r>
          </a:p>
          <a:p>
            <a:r>
              <a:rPr lang="ru-RU" sz="4000" b="1" dirty="0" smtClean="0">
                <a:solidFill>
                  <a:schemeClr val="accent2">
                    <a:lumMod val="75000"/>
                  </a:schemeClr>
                </a:solidFill>
              </a:rPr>
              <a:t>сукно, полотно и др.ткани</a:t>
            </a:r>
            <a:endParaRPr lang="ru-RU" sz="40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857488" y="4286256"/>
            <a:ext cx="334352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solidFill>
                  <a:srgbClr val="FF0000"/>
                </a:solidFill>
              </a:rPr>
              <a:t>заводы</a:t>
            </a:r>
            <a:endParaRPr lang="ru-RU" sz="5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http://gotovie-prezentacii.ru/wp-content/uploads/2013/02/school-300x27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4578" name="Picture 2" descr="http://aporra.ru/images/pages/mrhogward/gravura3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728" y="1500174"/>
            <a:ext cx="6686580" cy="4430317"/>
          </a:xfrm>
          <a:prstGeom prst="rect">
            <a:avLst/>
          </a:prstGeom>
          <a:noFill/>
        </p:spPr>
      </p:pic>
      <p:pic>
        <p:nvPicPr>
          <p:cNvPr id="24580" name="Picture 4" descr="http://im3-tub-ru.yandex.net/i?id=77273349-27-72&amp;n=2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-1"/>
            <a:ext cx="1928794" cy="256034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 descr="http://img3.proshkolu.ru/content/media/pic/std/3000000/2103000/2102363-03fd56e02356b28c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785786" y="1857364"/>
            <a:ext cx="7643867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r>
              <a:rPr lang="ru-RU" sz="4800" dirty="0"/>
              <a:t>56: 28      </a:t>
            </a:r>
            <a:r>
              <a:rPr lang="ru-RU" sz="4800" dirty="0" smtClean="0"/>
              <a:t>    39:3          </a:t>
            </a:r>
            <a:r>
              <a:rPr lang="ru-RU" sz="4800" dirty="0"/>
              <a:t>95·5</a:t>
            </a:r>
          </a:p>
          <a:p>
            <a:pPr fontAlgn="base"/>
            <a:r>
              <a:rPr lang="ru-RU" sz="4800" dirty="0"/>
              <a:t>60:15       </a:t>
            </a:r>
            <a:r>
              <a:rPr lang="ru-RU" sz="4800" dirty="0" smtClean="0"/>
              <a:t>    75:3          </a:t>
            </a:r>
            <a:r>
              <a:rPr lang="ru-RU" sz="4800" dirty="0"/>
              <a:t>88·5</a:t>
            </a:r>
          </a:p>
          <a:p>
            <a:pPr fontAlgn="base"/>
            <a:r>
              <a:rPr lang="ru-RU" sz="4800" dirty="0"/>
              <a:t>96:12        </a:t>
            </a:r>
            <a:r>
              <a:rPr lang="ru-RU" sz="4800" dirty="0" smtClean="0"/>
              <a:t>   96:4         </a:t>
            </a:r>
            <a:r>
              <a:rPr lang="ru-RU" sz="4800" dirty="0"/>
              <a:t>76·2</a:t>
            </a:r>
          </a:p>
          <a:p>
            <a:pPr fontAlgn="base"/>
            <a:r>
              <a:rPr lang="ru-RU" sz="4800" dirty="0"/>
              <a:t>52:13        </a:t>
            </a:r>
            <a:r>
              <a:rPr lang="ru-RU" sz="4800" dirty="0" smtClean="0"/>
              <a:t>   52:4         </a:t>
            </a:r>
            <a:r>
              <a:rPr lang="ru-RU" sz="4800" dirty="0"/>
              <a:t>32·5</a:t>
            </a:r>
          </a:p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357290" y="714356"/>
            <a:ext cx="70049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92D050"/>
                </a:solidFill>
              </a:rPr>
              <a:t>Запишите только одни ответы (в три столбика)</a:t>
            </a:r>
            <a:endParaRPr lang="ru-RU" sz="2400" b="1" dirty="0">
              <a:solidFill>
                <a:srgbClr val="92D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D:\Анжелика\фоны для презентаций\My_Sbornik_fon_1\7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47650" y="-228600"/>
            <a:ext cx="9639300" cy="73152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0" y="928671"/>
            <a:ext cx="9144000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Первая задача.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fontAlgn="base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fontAlgn="base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          В конце XVII века в Россию приехали мастера и ремесленники из разных стран. Многие из них прибыли из Нидерландов. Тысяча человек приехали из Амстердама, это на 875 человек больше, чем из Льежа, и на 725 больше, чем из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Намюра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. Сколько всего человек приехали в Россию из Амстердама, Льежа и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Намюра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fontAlgn="base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endParaRPr lang="ru-RU" dirty="0"/>
          </a:p>
        </p:txBody>
      </p:sp>
      <p:pic>
        <p:nvPicPr>
          <p:cNvPr id="2052" name="Picture 4" descr="http://artlemon.ru/imagesbase/2/big/dobrovolskii-nikolai-florianovich-1837-1900/zdes-budet-gorod-zalojen.-1880.-artfond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214346" y="4000504"/>
            <a:ext cx="5572164" cy="3071810"/>
          </a:xfrm>
          <a:prstGeom prst="rect">
            <a:avLst/>
          </a:prstGeom>
          <a:noFill/>
        </p:spPr>
      </p:pic>
      <p:pic>
        <p:nvPicPr>
          <p:cNvPr id="2054" name="Picture 6" descr="http://900igr.net/datai/geografija/KHozjajstvo-Evropejskogo-Severa/0003-006-Mozhno-li-utverzhdat-chto-sovremennaja-spetsializatsija-territorii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357818" y="4000505"/>
            <a:ext cx="3976553" cy="255361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D:\Анжелика\фоны для презентаций\My_Sbornik_fon_1\7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639300" cy="73152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857488" y="1285860"/>
            <a:ext cx="31925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Какая схема подойдёт?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14282" y="2285992"/>
            <a:ext cx="506870" cy="1887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А.</a:t>
            </a:r>
          </a:p>
          <a:p>
            <a:r>
              <a:rPr lang="ru-RU" sz="2800" b="1" dirty="0" smtClean="0"/>
              <a:t>Л.</a:t>
            </a:r>
          </a:p>
          <a:p>
            <a:r>
              <a:rPr lang="ru-RU" sz="2800" b="1" dirty="0" smtClean="0"/>
              <a:t>Н.</a:t>
            </a:r>
          </a:p>
          <a:p>
            <a:endParaRPr lang="ru-RU" sz="2800" dirty="0"/>
          </a:p>
        </p:txBody>
      </p:sp>
      <p:sp>
        <p:nvSpPr>
          <p:cNvPr id="20" name="TextBox 19"/>
          <p:cNvSpPr txBox="1"/>
          <p:nvPr/>
        </p:nvSpPr>
        <p:spPr>
          <a:xfrm>
            <a:off x="4643438" y="1643050"/>
            <a:ext cx="571504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800" b="1" dirty="0" smtClean="0"/>
          </a:p>
          <a:p>
            <a:r>
              <a:rPr lang="ru-RU" sz="2800" b="1" dirty="0" smtClean="0"/>
              <a:t>А.</a:t>
            </a:r>
          </a:p>
          <a:p>
            <a:r>
              <a:rPr lang="ru-RU" sz="2800" b="1" dirty="0" smtClean="0"/>
              <a:t>Л.</a:t>
            </a:r>
          </a:p>
          <a:p>
            <a:r>
              <a:rPr lang="ru-RU" sz="2800" b="1" dirty="0" smtClean="0"/>
              <a:t>Н.</a:t>
            </a:r>
            <a:endParaRPr lang="ru-RU" sz="2800" b="1" dirty="0"/>
          </a:p>
        </p:txBody>
      </p:sp>
      <p:sp>
        <p:nvSpPr>
          <p:cNvPr id="21" name="TextBox 20"/>
          <p:cNvSpPr txBox="1"/>
          <p:nvPr/>
        </p:nvSpPr>
        <p:spPr>
          <a:xfrm>
            <a:off x="2714612" y="4214818"/>
            <a:ext cx="506870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800" b="1" dirty="0" smtClean="0"/>
          </a:p>
          <a:p>
            <a:r>
              <a:rPr lang="ru-RU" sz="2800" b="1" dirty="0" smtClean="0"/>
              <a:t>А.</a:t>
            </a:r>
          </a:p>
          <a:p>
            <a:r>
              <a:rPr lang="ru-RU" sz="2800" b="1" dirty="0" smtClean="0"/>
              <a:t>Л.</a:t>
            </a:r>
          </a:p>
          <a:p>
            <a:r>
              <a:rPr lang="ru-RU" sz="2800" b="1" dirty="0" smtClean="0"/>
              <a:t>Н.</a:t>
            </a:r>
          </a:p>
          <a:p>
            <a:endParaRPr lang="ru-RU" dirty="0"/>
          </a:p>
        </p:txBody>
      </p:sp>
      <p:cxnSp>
        <p:nvCxnSpPr>
          <p:cNvPr id="27" name="Прямая со стрелкой 26"/>
          <p:cNvCxnSpPr/>
          <p:nvPr/>
        </p:nvCxnSpPr>
        <p:spPr>
          <a:xfrm>
            <a:off x="1142976" y="2571744"/>
            <a:ext cx="1500198" cy="1588"/>
          </a:xfrm>
          <a:prstGeom prst="straightConnector1">
            <a:avLst/>
          </a:prstGeom>
          <a:ln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 стрелкой 30"/>
          <p:cNvCxnSpPr>
            <a:endCxn id="56" idx="0"/>
          </p:cNvCxnSpPr>
          <p:nvPr/>
        </p:nvCxnSpPr>
        <p:spPr>
          <a:xfrm>
            <a:off x="1142976" y="3000372"/>
            <a:ext cx="1464479" cy="1588"/>
          </a:xfrm>
          <a:prstGeom prst="straightConnector1">
            <a:avLst/>
          </a:prstGeom>
          <a:ln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 стрелкой 34"/>
          <p:cNvCxnSpPr/>
          <p:nvPr/>
        </p:nvCxnSpPr>
        <p:spPr>
          <a:xfrm>
            <a:off x="2571736" y="3000372"/>
            <a:ext cx="857256" cy="158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Прямая со стрелкой 41"/>
          <p:cNvCxnSpPr/>
          <p:nvPr/>
        </p:nvCxnSpPr>
        <p:spPr>
          <a:xfrm>
            <a:off x="1142976" y="3429000"/>
            <a:ext cx="1500198" cy="1588"/>
          </a:xfrm>
          <a:prstGeom prst="straightConnector1">
            <a:avLst/>
          </a:prstGeom>
          <a:ln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Прямая со стрелкой 46"/>
          <p:cNvCxnSpPr/>
          <p:nvPr/>
        </p:nvCxnSpPr>
        <p:spPr>
          <a:xfrm>
            <a:off x="2643174" y="3429000"/>
            <a:ext cx="642942" cy="158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Правая фигурная скобка 49"/>
          <p:cNvSpPr/>
          <p:nvPr/>
        </p:nvSpPr>
        <p:spPr>
          <a:xfrm>
            <a:off x="3571868" y="2143116"/>
            <a:ext cx="655514" cy="1557342"/>
          </a:xfrm>
          <a:prstGeom prst="rightBrace">
            <a:avLst>
              <a:gd name="adj1" fmla="val 8333"/>
              <a:gd name="adj2" fmla="val 50827"/>
            </a:avLst>
          </a:prstGeom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1" name="TextBox 50"/>
          <p:cNvSpPr txBox="1"/>
          <p:nvPr/>
        </p:nvSpPr>
        <p:spPr>
          <a:xfrm>
            <a:off x="1500166" y="2214554"/>
            <a:ext cx="9286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1000ч.</a:t>
            </a:r>
            <a:endParaRPr lang="ru-RU" dirty="0"/>
          </a:p>
        </p:txBody>
      </p:sp>
      <p:sp>
        <p:nvSpPr>
          <p:cNvPr id="52" name="Дуга 51"/>
          <p:cNvSpPr/>
          <p:nvPr/>
        </p:nvSpPr>
        <p:spPr>
          <a:xfrm>
            <a:off x="2500298" y="2714620"/>
            <a:ext cx="1000132" cy="1128714"/>
          </a:xfrm>
          <a:prstGeom prst="arc">
            <a:avLst>
              <a:gd name="adj1" fmla="val 13176449"/>
              <a:gd name="adj2" fmla="val 18865928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Дуга 52"/>
          <p:cNvSpPr/>
          <p:nvPr/>
        </p:nvSpPr>
        <p:spPr>
          <a:xfrm>
            <a:off x="1000100" y="2428868"/>
            <a:ext cx="1785950" cy="914400"/>
          </a:xfrm>
          <a:prstGeom prst="arc">
            <a:avLst>
              <a:gd name="adj1" fmla="val 12466612"/>
              <a:gd name="adj2" fmla="val 20279271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4" name="TextBox 53"/>
          <p:cNvSpPr txBox="1"/>
          <p:nvPr/>
        </p:nvSpPr>
        <p:spPr>
          <a:xfrm>
            <a:off x="2643174" y="2643182"/>
            <a:ext cx="10596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875ч.</a:t>
            </a:r>
            <a:endParaRPr lang="ru-RU" dirty="0"/>
          </a:p>
        </p:txBody>
      </p:sp>
      <p:sp>
        <p:nvSpPr>
          <p:cNvPr id="56" name="TextBox 55"/>
          <p:cNvSpPr txBox="1"/>
          <p:nvPr/>
        </p:nvSpPr>
        <p:spPr>
          <a:xfrm>
            <a:off x="2000232" y="3000372"/>
            <a:ext cx="12144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/>
              <a:t>? Ч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57" name="Дуга 56"/>
          <p:cNvSpPr/>
          <p:nvPr/>
        </p:nvSpPr>
        <p:spPr>
          <a:xfrm>
            <a:off x="2500298" y="3286124"/>
            <a:ext cx="857256" cy="914400"/>
          </a:xfrm>
          <a:prstGeom prst="arc">
            <a:avLst>
              <a:gd name="adj1" fmla="val 14035725"/>
              <a:gd name="adj2" fmla="val 18579961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6" name="TextBox 65"/>
          <p:cNvSpPr txBox="1"/>
          <p:nvPr/>
        </p:nvSpPr>
        <p:spPr>
          <a:xfrm>
            <a:off x="2786050" y="3143248"/>
            <a:ext cx="7858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725ч.</a:t>
            </a:r>
            <a:endParaRPr lang="ru-RU" dirty="0"/>
          </a:p>
        </p:txBody>
      </p:sp>
      <p:sp>
        <p:nvSpPr>
          <p:cNvPr id="67" name="TextBox 66"/>
          <p:cNvSpPr txBox="1"/>
          <p:nvPr/>
        </p:nvSpPr>
        <p:spPr>
          <a:xfrm>
            <a:off x="1928794" y="3429000"/>
            <a:ext cx="47320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/>
              <a:t>? Ч</a:t>
            </a:r>
            <a:endParaRPr lang="ru-RU" sz="1600" dirty="0"/>
          </a:p>
        </p:txBody>
      </p:sp>
      <p:sp>
        <p:nvSpPr>
          <p:cNvPr id="70" name="TextBox 69"/>
          <p:cNvSpPr txBox="1"/>
          <p:nvPr/>
        </p:nvSpPr>
        <p:spPr>
          <a:xfrm>
            <a:off x="0" y="2000240"/>
            <a:ext cx="3593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1.</a:t>
            </a:r>
            <a:endParaRPr lang="ru-RU" dirty="0">
              <a:solidFill>
                <a:srgbClr val="FF0000"/>
              </a:solidFill>
            </a:endParaRPr>
          </a:p>
        </p:txBody>
      </p:sp>
      <p:cxnSp>
        <p:nvCxnSpPr>
          <p:cNvPr id="72" name="Прямая со стрелкой 71"/>
          <p:cNvCxnSpPr/>
          <p:nvPr/>
        </p:nvCxnSpPr>
        <p:spPr>
          <a:xfrm>
            <a:off x="5286380" y="2357430"/>
            <a:ext cx="1928826" cy="1588"/>
          </a:xfrm>
          <a:prstGeom prst="straightConnector1">
            <a:avLst/>
          </a:prstGeom>
          <a:ln>
            <a:solidFill>
              <a:srgbClr val="00B05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TextBox 77"/>
          <p:cNvSpPr txBox="1"/>
          <p:nvPr/>
        </p:nvSpPr>
        <p:spPr>
          <a:xfrm>
            <a:off x="4143372" y="2643182"/>
            <a:ext cx="5000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?ч.</a:t>
            </a:r>
            <a:endParaRPr lang="ru-RU" dirty="0"/>
          </a:p>
        </p:txBody>
      </p:sp>
      <p:sp>
        <p:nvSpPr>
          <p:cNvPr id="79" name="TextBox 78"/>
          <p:cNvSpPr txBox="1"/>
          <p:nvPr/>
        </p:nvSpPr>
        <p:spPr>
          <a:xfrm>
            <a:off x="4357686" y="2214554"/>
            <a:ext cx="3571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00B050"/>
                </a:solidFill>
              </a:rPr>
              <a:t>2.</a:t>
            </a:r>
            <a:endParaRPr lang="ru-RU" dirty="0">
              <a:solidFill>
                <a:srgbClr val="00B050"/>
              </a:solidFill>
            </a:endParaRPr>
          </a:p>
        </p:txBody>
      </p:sp>
      <p:cxnSp>
        <p:nvCxnSpPr>
          <p:cNvPr id="81" name="Прямая со стрелкой 80"/>
          <p:cNvCxnSpPr/>
          <p:nvPr/>
        </p:nvCxnSpPr>
        <p:spPr>
          <a:xfrm>
            <a:off x="5357818" y="2786058"/>
            <a:ext cx="642942" cy="1588"/>
          </a:xfrm>
          <a:prstGeom prst="straightConnector1">
            <a:avLst/>
          </a:prstGeom>
          <a:ln>
            <a:solidFill>
              <a:srgbClr val="00B05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Прямая со стрелкой 87"/>
          <p:cNvCxnSpPr/>
          <p:nvPr/>
        </p:nvCxnSpPr>
        <p:spPr>
          <a:xfrm>
            <a:off x="5357818" y="3214686"/>
            <a:ext cx="1000132" cy="1588"/>
          </a:xfrm>
          <a:prstGeom prst="straightConnector1">
            <a:avLst/>
          </a:prstGeom>
          <a:ln>
            <a:solidFill>
              <a:srgbClr val="00B05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Прямая со стрелкой 91"/>
          <p:cNvCxnSpPr/>
          <p:nvPr/>
        </p:nvCxnSpPr>
        <p:spPr>
          <a:xfrm>
            <a:off x="5929322" y="2786058"/>
            <a:ext cx="1285884" cy="158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Прямая со стрелкой 95"/>
          <p:cNvCxnSpPr/>
          <p:nvPr/>
        </p:nvCxnSpPr>
        <p:spPr>
          <a:xfrm>
            <a:off x="6357950" y="3214686"/>
            <a:ext cx="857256" cy="158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0" name="Правая фигурная скобка 99"/>
          <p:cNvSpPr/>
          <p:nvPr/>
        </p:nvSpPr>
        <p:spPr>
          <a:xfrm>
            <a:off x="7643834" y="2143116"/>
            <a:ext cx="369762" cy="1200152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1" name="Дуга 100"/>
          <p:cNvSpPr/>
          <p:nvPr/>
        </p:nvSpPr>
        <p:spPr>
          <a:xfrm>
            <a:off x="5929322" y="2500306"/>
            <a:ext cx="1214446" cy="428628"/>
          </a:xfrm>
          <a:prstGeom prst="arc">
            <a:avLst>
              <a:gd name="adj1" fmla="val 10658145"/>
              <a:gd name="adj2" fmla="val 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2" name="Дуга 101"/>
          <p:cNvSpPr/>
          <p:nvPr/>
        </p:nvSpPr>
        <p:spPr>
          <a:xfrm>
            <a:off x="6215074" y="3000372"/>
            <a:ext cx="1000132" cy="985838"/>
          </a:xfrm>
          <a:prstGeom prst="arc">
            <a:avLst>
              <a:gd name="adj1" fmla="val 12197200"/>
              <a:gd name="adj2" fmla="val 19964117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3" name="TextBox 102"/>
          <p:cNvSpPr txBox="1"/>
          <p:nvPr/>
        </p:nvSpPr>
        <p:spPr>
          <a:xfrm>
            <a:off x="6143636" y="2071678"/>
            <a:ext cx="8194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1000ч.</a:t>
            </a:r>
            <a:endParaRPr lang="ru-RU" dirty="0"/>
          </a:p>
        </p:txBody>
      </p:sp>
      <p:sp>
        <p:nvSpPr>
          <p:cNvPr id="104" name="TextBox 103"/>
          <p:cNvSpPr txBox="1"/>
          <p:nvPr/>
        </p:nvSpPr>
        <p:spPr>
          <a:xfrm>
            <a:off x="6500826" y="2500306"/>
            <a:ext cx="7858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875ч..</a:t>
            </a:r>
            <a:endParaRPr lang="ru-RU" dirty="0"/>
          </a:p>
        </p:txBody>
      </p:sp>
      <p:sp>
        <p:nvSpPr>
          <p:cNvPr id="105" name="TextBox 104"/>
          <p:cNvSpPr txBox="1"/>
          <p:nvPr/>
        </p:nvSpPr>
        <p:spPr>
          <a:xfrm>
            <a:off x="5572132" y="2428868"/>
            <a:ext cx="5000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?ч.</a:t>
            </a:r>
            <a:endParaRPr lang="ru-RU" dirty="0"/>
          </a:p>
        </p:txBody>
      </p:sp>
      <p:sp>
        <p:nvSpPr>
          <p:cNvPr id="36" name="TextBox 35"/>
          <p:cNvSpPr txBox="1"/>
          <p:nvPr/>
        </p:nvSpPr>
        <p:spPr>
          <a:xfrm>
            <a:off x="6572264" y="2857496"/>
            <a:ext cx="7858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725</a:t>
            </a:r>
            <a:r>
              <a:rPr lang="ru-RU" dirty="0" smtClean="0"/>
              <a:t>ч.</a:t>
            </a:r>
            <a:endParaRPr lang="ru-RU" dirty="0"/>
          </a:p>
        </p:txBody>
      </p:sp>
      <p:sp>
        <p:nvSpPr>
          <p:cNvPr id="37" name="TextBox 36"/>
          <p:cNvSpPr txBox="1"/>
          <p:nvPr/>
        </p:nvSpPr>
        <p:spPr>
          <a:xfrm>
            <a:off x="5643570" y="2928934"/>
            <a:ext cx="5000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?ч.</a:t>
            </a:r>
            <a:endParaRPr lang="ru-RU" dirty="0"/>
          </a:p>
        </p:txBody>
      </p:sp>
      <p:sp>
        <p:nvSpPr>
          <p:cNvPr id="38" name="TextBox 37"/>
          <p:cNvSpPr txBox="1"/>
          <p:nvPr/>
        </p:nvSpPr>
        <p:spPr>
          <a:xfrm>
            <a:off x="8143900" y="2571744"/>
            <a:ext cx="5302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?ч.</a:t>
            </a:r>
            <a:endParaRPr lang="ru-RU" dirty="0"/>
          </a:p>
        </p:txBody>
      </p:sp>
      <p:sp>
        <p:nvSpPr>
          <p:cNvPr id="39" name="TextBox 38"/>
          <p:cNvSpPr txBox="1"/>
          <p:nvPr/>
        </p:nvSpPr>
        <p:spPr>
          <a:xfrm>
            <a:off x="2357422" y="4286256"/>
            <a:ext cx="3593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accent4">
                    <a:lumMod val="75000"/>
                  </a:schemeClr>
                </a:solidFill>
              </a:rPr>
              <a:t>3.</a:t>
            </a:r>
            <a:endParaRPr lang="ru-RU" dirty="0">
              <a:solidFill>
                <a:schemeClr val="accent4">
                  <a:lumMod val="75000"/>
                </a:schemeClr>
              </a:solidFill>
            </a:endParaRPr>
          </a:p>
        </p:txBody>
      </p:sp>
      <p:cxnSp>
        <p:nvCxnSpPr>
          <p:cNvPr id="46" name="Прямая со стрелкой 45"/>
          <p:cNvCxnSpPr/>
          <p:nvPr/>
        </p:nvCxnSpPr>
        <p:spPr>
          <a:xfrm>
            <a:off x="3214678" y="4929198"/>
            <a:ext cx="2000264" cy="1588"/>
          </a:xfrm>
          <a:prstGeom prst="straightConnector1">
            <a:avLst/>
          </a:prstGeom>
          <a:ln>
            <a:solidFill>
              <a:schemeClr val="accent4">
                <a:lumMod val="75000"/>
              </a:schemeClr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Прямая со стрелкой 58"/>
          <p:cNvCxnSpPr/>
          <p:nvPr/>
        </p:nvCxnSpPr>
        <p:spPr>
          <a:xfrm>
            <a:off x="3286116" y="5357826"/>
            <a:ext cx="2000264" cy="1588"/>
          </a:xfrm>
          <a:prstGeom prst="straightConnector1">
            <a:avLst/>
          </a:prstGeom>
          <a:ln>
            <a:solidFill>
              <a:schemeClr val="accent4">
                <a:lumMod val="75000"/>
              </a:schemeClr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Прямая со стрелкой 62"/>
          <p:cNvCxnSpPr/>
          <p:nvPr/>
        </p:nvCxnSpPr>
        <p:spPr>
          <a:xfrm>
            <a:off x="3357554" y="5786454"/>
            <a:ext cx="1285884" cy="1588"/>
          </a:xfrm>
          <a:prstGeom prst="straightConnector1">
            <a:avLst/>
          </a:prstGeom>
          <a:ln>
            <a:solidFill>
              <a:schemeClr val="accent4">
                <a:lumMod val="75000"/>
              </a:schemeClr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Прямая со стрелкой 68"/>
          <p:cNvCxnSpPr/>
          <p:nvPr/>
        </p:nvCxnSpPr>
        <p:spPr>
          <a:xfrm>
            <a:off x="4643438" y="5786454"/>
            <a:ext cx="642942" cy="158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Правая фигурная скобка 74"/>
          <p:cNvSpPr/>
          <p:nvPr/>
        </p:nvSpPr>
        <p:spPr>
          <a:xfrm>
            <a:off x="6000760" y="4714884"/>
            <a:ext cx="500066" cy="1128714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77" name="Прямая со стрелкой 76"/>
          <p:cNvCxnSpPr/>
          <p:nvPr/>
        </p:nvCxnSpPr>
        <p:spPr>
          <a:xfrm>
            <a:off x="5286380" y="5357826"/>
            <a:ext cx="785818" cy="158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4" name="Дуга 83"/>
          <p:cNvSpPr/>
          <p:nvPr/>
        </p:nvSpPr>
        <p:spPr>
          <a:xfrm>
            <a:off x="5286380" y="2071678"/>
            <a:ext cx="1857388" cy="571504"/>
          </a:xfrm>
          <a:prstGeom prst="arc">
            <a:avLst>
              <a:gd name="adj1" fmla="val 10800923"/>
              <a:gd name="adj2" fmla="val 5466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5" name="Дуга 84"/>
          <p:cNvSpPr/>
          <p:nvPr/>
        </p:nvSpPr>
        <p:spPr>
          <a:xfrm>
            <a:off x="3286116" y="4643446"/>
            <a:ext cx="1857388" cy="714380"/>
          </a:xfrm>
          <a:prstGeom prst="arc">
            <a:avLst>
              <a:gd name="adj1" fmla="val 10760024"/>
              <a:gd name="adj2" fmla="val 21382734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6" name="Дуга 85"/>
          <p:cNvSpPr/>
          <p:nvPr/>
        </p:nvSpPr>
        <p:spPr>
          <a:xfrm>
            <a:off x="5286380" y="5143512"/>
            <a:ext cx="714380" cy="571504"/>
          </a:xfrm>
          <a:prstGeom prst="arc">
            <a:avLst>
              <a:gd name="adj1" fmla="val 11502753"/>
              <a:gd name="adj2" fmla="val 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7" name="Дуга 86"/>
          <p:cNvSpPr/>
          <p:nvPr/>
        </p:nvSpPr>
        <p:spPr>
          <a:xfrm>
            <a:off x="4429124" y="5572140"/>
            <a:ext cx="928694" cy="985838"/>
          </a:xfrm>
          <a:prstGeom prst="arc">
            <a:avLst>
              <a:gd name="adj1" fmla="val 12998743"/>
              <a:gd name="adj2" fmla="val 19068515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9" name="TextBox 88"/>
          <p:cNvSpPr txBox="1"/>
          <p:nvPr/>
        </p:nvSpPr>
        <p:spPr>
          <a:xfrm>
            <a:off x="6715140" y="5072074"/>
            <a:ext cx="53021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?ч.</a:t>
            </a:r>
          </a:p>
          <a:p>
            <a:endParaRPr lang="ru-RU" dirty="0"/>
          </a:p>
        </p:txBody>
      </p:sp>
      <p:sp>
        <p:nvSpPr>
          <p:cNvPr id="90" name="TextBox 89"/>
          <p:cNvSpPr txBox="1"/>
          <p:nvPr/>
        </p:nvSpPr>
        <p:spPr>
          <a:xfrm>
            <a:off x="4429124" y="5286389"/>
            <a:ext cx="8572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?ч.</a:t>
            </a:r>
          </a:p>
          <a:p>
            <a:endParaRPr lang="ru-RU" dirty="0"/>
          </a:p>
        </p:txBody>
      </p:sp>
      <p:sp>
        <p:nvSpPr>
          <p:cNvPr id="91" name="TextBox 90"/>
          <p:cNvSpPr txBox="1"/>
          <p:nvPr/>
        </p:nvSpPr>
        <p:spPr>
          <a:xfrm>
            <a:off x="3643306" y="5786454"/>
            <a:ext cx="4587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?ч.</a:t>
            </a:r>
          </a:p>
          <a:p>
            <a:endParaRPr lang="ru-RU" dirty="0"/>
          </a:p>
        </p:txBody>
      </p:sp>
      <p:sp>
        <p:nvSpPr>
          <p:cNvPr id="93" name="TextBox 92"/>
          <p:cNvSpPr txBox="1"/>
          <p:nvPr/>
        </p:nvSpPr>
        <p:spPr>
          <a:xfrm>
            <a:off x="3929058" y="4500570"/>
            <a:ext cx="8194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1000ч.</a:t>
            </a:r>
            <a:endParaRPr lang="ru-RU" dirty="0"/>
          </a:p>
        </p:txBody>
      </p:sp>
      <p:sp>
        <p:nvSpPr>
          <p:cNvPr id="94" name="TextBox 93"/>
          <p:cNvSpPr txBox="1"/>
          <p:nvPr/>
        </p:nvSpPr>
        <p:spPr>
          <a:xfrm>
            <a:off x="5429256" y="5072074"/>
            <a:ext cx="9167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875ч.</a:t>
            </a:r>
            <a:endParaRPr lang="ru-RU" dirty="0"/>
          </a:p>
        </p:txBody>
      </p:sp>
      <p:sp>
        <p:nvSpPr>
          <p:cNvPr id="95" name="TextBox 94"/>
          <p:cNvSpPr txBox="1"/>
          <p:nvPr/>
        </p:nvSpPr>
        <p:spPr>
          <a:xfrm>
            <a:off x="4714876" y="5429264"/>
            <a:ext cx="9286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725ч.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://bg.convdocs.org/pars_docs/refs/154/153772/153772_html_m5df2701b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-26384"/>
            <a:ext cx="1643073" cy="6884384"/>
          </a:xfrm>
          <a:prstGeom prst="rect">
            <a:avLst/>
          </a:prstGeom>
          <a:noFill/>
        </p:spPr>
      </p:pic>
      <p:cxnSp>
        <p:nvCxnSpPr>
          <p:cNvPr id="9" name="Прямая со стрелкой 8"/>
          <p:cNvCxnSpPr/>
          <p:nvPr/>
        </p:nvCxnSpPr>
        <p:spPr>
          <a:xfrm>
            <a:off x="1928794" y="4500570"/>
            <a:ext cx="6786610" cy="1588"/>
          </a:xfrm>
          <a:prstGeom prst="straightConnector1">
            <a:avLst/>
          </a:prstGeom>
          <a:ln w="5715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74" name="Picture 2" descr="http://stat18.privet.ru/lr/0a2ba5e61c5c5e5b043ef545ee48f52d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71670" y="214290"/>
            <a:ext cx="6477002" cy="3143272"/>
          </a:xfrm>
          <a:prstGeom prst="rect">
            <a:avLst/>
          </a:prstGeom>
          <a:noFill/>
        </p:spPr>
      </p:pic>
      <p:sp>
        <p:nvSpPr>
          <p:cNvPr id="21" name="TextBox 20"/>
          <p:cNvSpPr txBox="1"/>
          <p:nvPr/>
        </p:nvSpPr>
        <p:spPr>
          <a:xfrm>
            <a:off x="8001024" y="3929066"/>
            <a:ext cx="12616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70C0"/>
                </a:solidFill>
              </a:rPr>
              <a:t>7 часов</a:t>
            </a:r>
            <a:endParaRPr lang="ru-RU" b="1" dirty="0">
              <a:solidFill>
                <a:srgbClr val="0070C0"/>
              </a:solidFill>
            </a:endParaRPr>
          </a:p>
        </p:txBody>
      </p:sp>
      <p:sp>
        <p:nvSpPr>
          <p:cNvPr id="22" name="Дуга 21"/>
          <p:cNvSpPr/>
          <p:nvPr/>
        </p:nvSpPr>
        <p:spPr>
          <a:xfrm flipV="1">
            <a:off x="1928794" y="3857628"/>
            <a:ext cx="6572296" cy="1571636"/>
          </a:xfrm>
          <a:prstGeom prst="arc">
            <a:avLst>
              <a:gd name="adj1" fmla="val 10627913"/>
              <a:gd name="adj2" fmla="val 21567205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TextBox 26"/>
          <p:cNvSpPr txBox="1"/>
          <p:nvPr/>
        </p:nvSpPr>
        <p:spPr>
          <a:xfrm>
            <a:off x="4786314" y="4929198"/>
            <a:ext cx="101502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0070C0"/>
                </a:solidFill>
              </a:rPr>
              <a:t>63 мили</a:t>
            </a:r>
          </a:p>
          <a:p>
            <a:endParaRPr lang="ru-RU" dirty="0"/>
          </a:p>
        </p:txBody>
      </p:sp>
      <p:cxnSp>
        <p:nvCxnSpPr>
          <p:cNvPr id="29" name="Прямая со стрелкой 28"/>
          <p:cNvCxnSpPr/>
          <p:nvPr/>
        </p:nvCxnSpPr>
        <p:spPr>
          <a:xfrm>
            <a:off x="2000232" y="4071942"/>
            <a:ext cx="2571768" cy="1588"/>
          </a:xfrm>
          <a:prstGeom prst="straightConnector1">
            <a:avLst/>
          </a:prstGeom>
          <a:ln w="285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2643174" y="3714752"/>
            <a:ext cx="1571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70C0"/>
                </a:solidFill>
              </a:rPr>
              <a:t>2</a:t>
            </a:r>
            <a:r>
              <a:rPr lang="en-US" b="1" dirty="0" smtClean="0">
                <a:solidFill>
                  <a:srgbClr val="0070C0"/>
                </a:solidFill>
              </a:rPr>
              <a:t>1</a:t>
            </a:r>
            <a:r>
              <a:rPr lang="ru-RU" b="1" dirty="0" smtClean="0">
                <a:solidFill>
                  <a:srgbClr val="0070C0"/>
                </a:solidFill>
              </a:rPr>
              <a:t> мил</a:t>
            </a:r>
            <a:r>
              <a:rPr lang="ru-RU" b="1" dirty="0" smtClean="0">
                <a:solidFill>
                  <a:srgbClr val="0070C0"/>
                </a:solidFill>
              </a:rPr>
              <a:t>я</a:t>
            </a:r>
            <a:r>
              <a:rPr lang="ru-RU" b="1" dirty="0" smtClean="0">
                <a:solidFill>
                  <a:srgbClr val="0070C0"/>
                </a:solidFill>
              </a:rPr>
              <a:t>/час</a:t>
            </a:r>
            <a:endParaRPr lang="ru-RU" b="1" dirty="0">
              <a:solidFill>
                <a:srgbClr val="0070C0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2428860" y="5643578"/>
            <a:ext cx="5715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B050"/>
                </a:solidFill>
              </a:rPr>
              <a:t>V                                            t                                          </a:t>
            </a:r>
            <a:r>
              <a:rPr lang="ru-RU" b="1" dirty="0" smtClean="0">
                <a:solidFill>
                  <a:srgbClr val="00B050"/>
                </a:solidFill>
              </a:rPr>
              <a:t>    </a:t>
            </a:r>
            <a:r>
              <a:rPr lang="en-US" b="1" dirty="0" smtClean="0">
                <a:solidFill>
                  <a:srgbClr val="00B050"/>
                </a:solidFill>
              </a:rPr>
              <a:t>S</a:t>
            </a:r>
            <a:endParaRPr lang="ru-RU" b="1" dirty="0">
              <a:solidFill>
                <a:srgbClr val="00B050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1643042" y="4000504"/>
            <a:ext cx="3593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36" name="TextBox 35"/>
          <p:cNvSpPr txBox="1"/>
          <p:nvPr/>
        </p:nvSpPr>
        <p:spPr>
          <a:xfrm>
            <a:off x="2428860" y="6143644"/>
            <a:ext cx="60722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B050"/>
                </a:solidFill>
              </a:rPr>
              <a:t>21миля/ч                            ?ч.                                        63 мили</a:t>
            </a:r>
            <a:endParaRPr lang="ru-RU" b="1" dirty="0">
              <a:solidFill>
                <a:srgbClr val="00B050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1785918" y="5786454"/>
            <a:ext cx="3593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2.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227</TotalTime>
  <Words>190</Words>
  <Application>Microsoft Office PowerPoint</Application>
  <PresentationFormat>Экран (4:3)</PresentationFormat>
  <Paragraphs>82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ddd</dc:creator>
  <cp:lastModifiedBy>ddd</cp:lastModifiedBy>
  <cp:revision>25</cp:revision>
  <dcterms:created xsi:type="dcterms:W3CDTF">2014-01-10T17:44:56Z</dcterms:created>
  <dcterms:modified xsi:type="dcterms:W3CDTF">2014-02-15T08:12:33Z</dcterms:modified>
</cp:coreProperties>
</file>