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0" d="100"/>
          <a:sy n="100" d="100"/>
        </p:scale>
        <p:origin x="-120" y="-18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CB9F687-289E-4C77-8182-2172D4C6C842}" type="datetimeFigureOut">
              <a:rPr lang="ru-RU" smtClean="0"/>
              <a:t>26-04-2018</a:t>
            </a:fld>
            <a:endParaRPr lang="ru-RU"/>
          </a:p>
        </p:txBody>
      </p:sp>
      <p:sp>
        <p:nvSpPr>
          <p:cNvPr id="5" name="Footer Placeholder 4"/>
          <p:cNvSpPr>
            <a:spLocks noGrp="1"/>
          </p:cNvSpPr>
          <p:nvPr>
            <p:ph type="ftr" sz="quarter" idx="11"/>
          </p:nvPr>
        </p:nvSpPr>
        <p:spPr>
          <a:xfrm>
            <a:off x="5332412" y="5883275"/>
            <a:ext cx="4324044" cy="365125"/>
          </a:xfrm>
        </p:spPr>
        <p:txBody>
          <a:bodyPr/>
          <a:lstStyle/>
          <a:p>
            <a:endParaRPr lang="ru-RU"/>
          </a:p>
        </p:txBody>
      </p:sp>
      <p:sp>
        <p:nvSpPr>
          <p:cNvPr id="6" name="Slide Number Placeholder 5"/>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1168563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CB9F687-289E-4C77-8182-2172D4C6C842}" type="datetimeFigureOut">
              <a:rPr lang="ru-RU" smtClean="0"/>
              <a:t>26-04-2018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2066257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CB9F687-289E-4C77-8182-2172D4C6C842}" type="datetimeFigureOut">
              <a:rPr lang="ru-RU" smtClean="0"/>
              <a:t>26-04-2018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3039263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CB9F687-289E-4C77-8182-2172D4C6C842}" type="datetimeFigureOut">
              <a:rPr lang="ru-RU" smtClean="0"/>
              <a:t>26-04-2018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3536618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CB9F687-289E-4C77-8182-2172D4C6C842}" type="datetimeFigureOut">
              <a:rPr lang="ru-RU" smtClean="0"/>
              <a:t>26-04-2018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2847566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CB9F687-289E-4C77-8182-2172D4C6C842}" type="datetimeFigureOut">
              <a:rPr lang="ru-RU" smtClean="0"/>
              <a:t>26-04-2018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14826861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CB9F687-289E-4C77-8182-2172D4C6C842}" type="datetimeFigureOut">
              <a:rPr lang="ru-RU" smtClean="0"/>
              <a:t>26-04-2018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382120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CB9F687-289E-4C77-8182-2172D4C6C842}" type="datetimeFigureOut">
              <a:rPr lang="ru-RU" smtClean="0"/>
              <a:t>26-04-2018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34987392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CB9F687-289E-4C77-8182-2172D4C6C842}" type="datetimeFigureOut">
              <a:rPr lang="ru-RU" smtClean="0"/>
              <a:t>26-04-2018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3938098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CB9F687-289E-4C77-8182-2172D4C6C842}" type="datetimeFigureOut">
              <a:rPr lang="ru-RU" smtClean="0"/>
              <a:t>26-04-2018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951856" y="5867131"/>
            <a:ext cx="551167" cy="365125"/>
          </a:xfrm>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869611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CB9F687-289E-4C77-8182-2172D4C6C842}" type="datetimeFigureOut">
              <a:rPr lang="ru-RU" smtClean="0"/>
              <a:t>26-04-2018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2366540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CB9F687-289E-4C77-8182-2172D4C6C842}" type="datetimeFigureOut">
              <a:rPr lang="ru-RU" smtClean="0"/>
              <a:t>26-04-2018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3776819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CB9F687-289E-4C77-8182-2172D4C6C842}" type="datetimeFigureOut">
              <a:rPr lang="ru-RU" smtClean="0"/>
              <a:t>26-04-2018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3247817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CB9F687-289E-4C77-8182-2172D4C6C842}" type="datetimeFigureOut">
              <a:rPr lang="ru-RU" smtClean="0"/>
              <a:t>26-04-2018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1764815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B9F687-289E-4C77-8182-2172D4C6C842}" type="datetimeFigureOut">
              <a:rPr lang="ru-RU" smtClean="0"/>
              <a:t>26-04-2018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176637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CB9F687-289E-4C77-8182-2172D4C6C842}" type="datetimeFigureOut">
              <a:rPr lang="ru-RU" smtClean="0"/>
              <a:t>26-04-2018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2148447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CB9F687-289E-4C77-8182-2172D4C6C842}" type="datetimeFigureOut">
              <a:rPr lang="ru-RU" smtClean="0"/>
              <a:t>26-04-2018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C67C84F-67EC-419C-A62C-9C92FFE72ADB}" type="slidenum">
              <a:rPr lang="ru-RU" smtClean="0"/>
              <a:t>‹#›</a:t>
            </a:fld>
            <a:endParaRPr lang="ru-RU"/>
          </a:p>
        </p:txBody>
      </p:sp>
    </p:spTree>
    <p:extLst>
      <p:ext uri="{BB962C8B-B14F-4D97-AF65-F5344CB8AC3E}">
        <p14:creationId xmlns:p14="http://schemas.microsoft.com/office/powerpoint/2010/main" val="3978865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CB9F687-289E-4C77-8182-2172D4C6C842}" type="datetimeFigureOut">
              <a:rPr lang="ru-RU" smtClean="0"/>
              <a:t>26-04-2018</a:t>
            </a:fld>
            <a:endParaRPr lang="ru-RU"/>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C67C84F-67EC-419C-A62C-9C92FFE72ADB}" type="slidenum">
              <a:rPr lang="ru-RU" smtClean="0"/>
              <a:t>‹#›</a:t>
            </a:fld>
            <a:endParaRPr lang="ru-RU"/>
          </a:p>
        </p:txBody>
      </p:sp>
    </p:spTree>
    <p:extLst>
      <p:ext uri="{BB962C8B-B14F-4D97-AF65-F5344CB8AC3E}">
        <p14:creationId xmlns:p14="http://schemas.microsoft.com/office/powerpoint/2010/main" val="2089076841"/>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 id="2147483824" r:id="rId14"/>
    <p:sldLayoutId id="2147483825" r:id="rId15"/>
    <p:sldLayoutId id="2147483826" r:id="rId16"/>
    <p:sldLayoutId id="214748382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19425" y="-404425"/>
            <a:ext cx="8574622" cy="3147625"/>
          </a:xfrm>
        </p:spPr>
        <p:txBody>
          <a:bodyPr>
            <a:normAutofit fontScale="90000"/>
          </a:bodyPr>
          <a:lstStyle/>
          <a:p>
            <a:pPr algn="l"/>
            <a:r>
              <a:rPr lang="ru-RU" sz="5400" i="1" dirty="0">
                <a:solidFill>
                  <a:srgbClr val="FF0000"/>
                </a:solidFill>
              </a:rPr>
              <a:t>Правила безопасности при электротехнических работах на уроках </a:t>
            </a:r>
            <a:r>
              <a:rPr lang="ru-RU" sz="5400" i="1" dirty="0" smtClean="0">
                <a:solidFill>
                  <a:srgbClr val="FF0000"/>
                </a:solidFill>
              </a:rPr>
              <a:t>технологии </a:t>
            </a:r>
            <a:r>
              <a:rPr lang="ru-RU" sz="5400" i="1" dirty="0" smtClean="0">
                <a:solidFill>
                  <a:srgbClr val="FF0000"/>
                </a:solidFill>
              </a:rPr>
              <a:t>!!!</a:t>
            </a:r>
            <a:endParaRPr lang="ru-RU" sz="1800" dirty="0">
              <a:solidFill>
                <a:srgbClr val="FF0000"/>
              </a:solidFill>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00822" y="3649361"/>
            <a:ext cx="3193225" cy="2809103"/>
          </a:xfrm>
          <a:prstGeom prst="rect">
            <a:avLst/>
          </a:prstGeom>
        </p:spPr>
      </p:pic>
      <p:sp>
        <p:nvSpPr>
          <p:cNvPr id="5" name="Прямоугольник 4"/>
          <p:cNvSpPr/>
          <p:nvPr/>
        </p:nvSpPr>
        <p:spPr>
          <a:xfrm>
            <a:off x="5980420" y="3244334"/>
            <a:ext cx="231153" cy="369332"/>
          </a:xfrm>
          <a:prstGeom prst="rect">
            <a:avLst/>
          </a:prstGeom>
        </p:spPr>
        <p:txBody>
          <a:bodyPr wrap="none">
            <a:spAutoFit/>
          </a:bodyPr>
          <a:lstStyle/>
          <a:p>
            <a:pPr algn="ctr"/>
            <a:r>
              <a:rPr lang="ru-RU" dirty="0" smtClean="0">
                <a:solidFill>
                  <a:srgbClr val="000000"/>
                </a:solidFill>
              </a:rPr>
              <a:t> </a:t>
            </a:r>
            <a:endParaRPr lang="ru-RU" dirty="0">
              <a:solidFill>
                <a:srgbClr val="000000"/>
              </a:solidFill>
            </a:endParaRPr>
          </a:p>
        </p:txBody>
      </p:sp>
      <p:sp>
        <p:nvSpPr>
          <p:cNvPr id="6" name="Прямоугольник 5"/>
          <p:cNvSpPr/>
          <p:nvPr/>
        </p:nvSpPr>
        <p:spPr>
          <a:xfrm>
            <a:off x="46345" y="6273798"/>
            <a:ext cx="5515742" cy="369332"/>
          </a:xfrm>
          <a:prstGeom prst="rect">
            <a:avLst/>
          </a:prstGeom>
        </p:spPr>
        <p:txBody>
          <a:bodyPr wrap="none">
            <a:spAutoFit/>
          </a:bodyPr>
          <a:lstStyle/>
          <a:p>
            <a:pPr algn="ctr"/>
            <a:r>
              <a:rPr lang="ru-RU" dirty="0">
                <a:solidFill>
                  <a:srgbClr val="000000"/>
                </a:solidFill>
              </a:rPr>
              <a:t>Учитель технологии СОШ № </a:t>
            </a:r>
            <a:r>
              <a:rPr lang="ru-RU" dirty="0" smtClean="0">
                <a:solidFill>
                  <a:srgbClr val="000000"/>
                </a:solidFill>
              </a:rPr>
              <a:t>9 </a:t>
            </a:r>
            <a:r>
              <a:rPr lang="ru-RU" dirty="0" err="1" smtClean="0">
                <a:solidFill>
                  <a:srgbClr val="000000"/>
                </a:solidFill>
              </a:rPr>
              <a:t>г.Холмска</a:t>
            </a:r>
            <a:r>
              <a:rPr lang="ru-RU" dirty="0" smtClean="0">
                <a:solidFill>
                  <a:srgbClr val="000000"/>
                </a:solidFill>
              </a:rPr>
              <a:t> </a:t>
            </a:r>
            <a:r>
              <a:rPr lang="ru-RU" dirty="0" err="1" smtClean="0">
                <a:solidFill>
                  <a:srgbClr val="000000"/>
                </a:solidFill>
              </a:rPr>
              <a:t>Жогло</a:t>
            </a:r>
            <a:r>
              <a:rPr lang="ru-RU" dirty="0" smtClean="0">
                <a:solidFill>
                  <a:srgbClr val="000000"/>
                </a:solidFill>
              </a:rPr>
              <a:t> Ю. А.</a:t>
            </a:r>
            <a:endParaRPr lang="ru-RU" dirty="0">
              <a:solidFill>
                <a:srgbClr val="000000"/>
              </a:solidFill>
            </a:endParaRPr>
          </a:p>
        </p:txBody>
      </p:sp>
    </p:spTree>
    <p:extLst>
      <p:ext uri="{BB962C8B-B14F-4D97-AF65-F5344CB8AC3E}">
        <p14:creationId xmlns:p14="http://schemas.microsoft.com/office/powerpoint/2010/main" val="27893738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09" y="0"/>
            <a:ext cx="10018713" cy="1752599"/>
          </a:xfrm>
        </p:spPr>
        <p:txBody>
          <a:bodyPr>
            <a:normAutofit/>
          </a:bodyPr>
          <a:lstStyle/>
          <a:p>
            <a:r>
              <a:rPr lang="ru-RU" sz="6000" dirty="0">
                <a:solidFill>
                  <a:schemeClr val="accent1"/>
                </a:solidFill>
              </a:rPr>
              <a:t>Электрический </a:t>
            </a:r>
            <a:r>
              <a:rPr lang="ru-RU" sz="6000" dirty="0" smtClean="0">
                <a:solidFill>
                  <a:schemeClr val="accent1"/>
                </a:solidFill>
              </a:rPr>
              <a:t>шок.</a:t>
            </a:r>
            <a:endParaRPr lang="ru-RU" sz="6000" b="1" dirty="0">
              <a:solidFill>
                <a:schemeClr val="accent1"/>
              </a:solidFill>
            </a:endParaRPr>
          </a:p>
        </p:txBody>
      </p:sp>
      <p:sp>
        <p:nvSpPr>
          <p:cNvPr id="3" name="Объект 2"/>
          <p:cNvSpPr>
            <a:spLocks noGrp="1"/>
          </p:cNvSpPr>
          <p:nvPr>
            <p:ph idx="1"/>
          </p:nvPr>
        </p:nvSpPr>
        <p:spPr>
          <a:xfrm>
            <a:off x="1484310" y="1664043"/>
            <a:ext cx="10018713" cy="4127157"/>
          </a:xfrm>
        </p:spPr>
        <p:txBody>
          <a:bodyPr>
            <a:normAutofit fontScale="85000" lnSpcReduction="10000"/>
          </a:bodyPr>
          <a:lstStyle/>
          <a:p>
            <a:pPr fontAlgn="base"/>
            <a:r>
              <a:rPr lang="ru-RU" dirty="0"/>
              <a:t>Р</a:t>
            </a:r>
            <a:r>
              <a:rPr lang="ru-RU" dirty="0" smtClean="0"/>
              <a:t>еакция </a:t>
            </a:r>
            <a:r>
              <a:rPr lang="ru-RU" dirty="0"/>
              <a:t>нервной системы организма в ответ на сильное </a:t>
            </a:r>
          </a:p>
          <a:p>
            <a:pPr fontAlgn="base"/>
            <a:r>
              <a:rPr lang="ru-RU" dirty="0"/>
              <a:t>Р</a:t>
            </a:r>
            <a:r>
              <a:rPr lang="ru-RU" dirty="0" smtClean="0"/>
              <a:t>аздражение </a:t>
            </a:r>
            <a:r>
              <a:rPr lang="ru-RU" dirty="0"/>
              <a:t>электрическим током (расстройство кровообращения, дыхания, </a:t>
            </a:r>
          </a:p>
          <a:p>
            <a:pPr fontAlgn="base"/>
            <a:r>
              <a:rPr lang="ru-RU" dirty="0"/>
              <a:t>Д</a:t>
            </a:r>
            <a:r>
              <a:rPr lang="ru-RU" dirty="0" smtClean="0"/>
              <a:t>авления</a:t>
            </a:r>
            <a:r>
              <a:rPr lang="ru-RU" dirty="0"/>
              <a:t>). </a:t>
            </a:r>
          </a:p>
          <a:p>
            <a:pPr fontAlgn="base"/>
            <a:r>
              <a:rPr lang="ru-RU" dirty="0">
                <a:solidFill>
                  <a:schemeClr val="accent1"/>
                </a:solidFill>
              </a:rPr>
              <a:t>Шок имеет две фазы: </a:t>
            </a:r>
          </a:p>
          <a:p>
            <a:pPr fontAlgn="base"/>
            <a:r>
              <a:rPr lang="ru-RU" dirty="0"/>
              <a:t>- </a:t>
            </a:r>
            <a:r>
              <a:rPr lang="ru-RU" dirty="0" smtClean="0"/>
              <a:t>Первая </a:t>
            </a:r>
            <a:r>
              <a:rPr lang="ru-RU" dirty="0"/>
              <a:t>фаза возбуждения – учащается пульс, прилив сил; </a:t>
            </a:r>
          </a:p>
          <a:p>
            <a:pPr fontAlgn="base"/>
            <a:r>
              <a:rPr lang="ru-RU" dirty="0"/>
              <a:t>- </a:t>
            </a:r>
            <a:r>
              <a:rPr lang="ru-RU" dirty="0" smtClean="0"/>
              <a:t>Вторая </a:t>
            </a:r>
            <a:r>
              <a:rPr lang="ru-RU" dirty="0"/>
              <a:t>фаза торможения – ослабевает дыхание, возникает угнетенное состояние, </a:t>
            </a:r>
          </a:p>
          <a:p>
            <a:pPr fontAlgn="base"/>
            <a:r>
              <a:rPr lang="ru-RU" dirty="0"/>
              <a:t>полная безучастность к окружающему. </a:t>
            </a:r>
          </a:p>
          <a:p>
            <a:pPr fontAlgn="base"/>
            <a:r>
              <a:rPr lang="ru-RU" dirty="0"/>
              <a:t>Шоковое состояние длится от нескольких минут до суток, после чего организм </a:t>
            </a:r>
          </a:p>
          <a:p>
            <a:pPr fontAlgn="base"/>
            <a:r>
              <a:rPr lang="ru-RU" dirty="0"/>
              <a:t>может погибнуть.</a:t>
            </a:r>
          </a:p>
          <a:p>
            <a:endParaRPr lang="ru-RU" dirty="0"/>
          </a:p>
        </p:txBody>
      </p:sp>
    </p:spTree>
    <p:extLst>
      <p:ext uri="{BB962C8B-B14F-4D97-AF65-F5344CB8AC3E}">
        <p14:creationId xmlns:p14="http://schemas.microsoft.com/office/powerpoint/2010/main" val="6338526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09" y="224481"/>
            <a:ext cx="10018713" cy="1752599"/>
          </a:xfrm>
        </p:spPr>
        <p:txBody>
          <a:bodyPr>
            <a:normAutofit/>
          </a:bodyPr>
          <a:lstStyle/>
          <a:p>
            <a:r>
              <a:rPr lang="ru-RU" sz="4400" dirty="0">
                <a:solidFill>
                  <a:schemeClr val="accent1"/>
                </a:solidFill>
              </a:rPr>
              <a:t>Как защитить себя от поражения электрическим током? </a:t>
            </a:r>
          </a:p>
        </p:txBody>
      </p:sp>
      <p:sp>
        <p:nvSpPr>
          <p:cNvPr id="3" name="Объект 2"/>
          <p:cNvSpPr>
            <a:spLocks noGrp="1"/>
          </p:cNvSpPr>
          <p:nvPr>
            <p:ph idx="1"/>
          </p:nvPr>
        </p:nvSpPr>
        <p:spPr>
          <a:xfrm>
            <a:off x="1410170" y="1828801"/>
            <a:ext cx="10559408" cy="4670854"/>
          </a:xfrm>
        </p:spPr>
        <p:txBody>
          <a:bodyPr>
            <a:normAutofit fontScale="70000" lnSpcReduction="20000"/>
          </a:bodyPr>
          <a:lstStyle/>
          <a:p>
            <a:pPr fontAlgn="base"/>
            <a:r>
              <a:rPr lang="ru-RU" dirty="0"/>
              <a:t>1</a:t>
            </a:r>
            <a:r>
              <a:rPr lang="ru-RU" dirty="0" smtClean="0"/>
              <a:t>.  </a:t>
            </a:r>
            <a:r>
              <a:rPr lang="ru-RU" dirty="0"/>
              <a:t>Уходя, выключи все нагревательные приборы. Оставленный без присмотра </a:t>
            </a:r>
          </a:p>
          <a:p>
            <a:pPr fontAlgn="base"/>
            <a:r>
              <a:rPr lang="ru-RU" dirty="0"/>
              <a:t>прибор может стать причиной пожара. </a:t>
            </a:r>
          </a:p>
          <a:p>
            <a:pPr fontAlgn="base"/>
            <a:r>
              <a:rPr lang="ru-RU" dirty="0"/>
              <a:t>2</a:t>
            </a:r>
            <a:r>
              <a:rPr lang="ru-RU" dirty="0" smtClean="0"/>
              <a:t>.  </a:t>
            </a:r>
            <a:r>
              <a:rPr lang="ru-RU" dirty="0"/>
              <a:t>Не вынимай вилку из розетки, потянув за шнур (он может оборваться, </a:t>
            </a:r>
          </a:p>
          <a:p>
            <a:pPr fontAlgn="base"/>
            <a:r>
              <a:rPr lang="ru-RU" dirty="0"/>
              <a:t>оголив провод, который находится под напряжением). </a:t>
            </a:r>
          </a:p>
          <a:p>
            <a:pPr fontAlgn="base"/>
            <a:r>
              <a:rPr lang="ru-RU" dirty="0"/>
              <a:t>3</a:t>
            </a:r>
            <a:r>
              <a:rPr lang="ru-RU" dirty="0" smtClean="0"/>
              <a:t>.  </a:t>
            </a:r>
            <a:r>
              <a:rPr lang="ru-RU" dirty="0"/>
              <a:t>Не включай сразу все электроприборы: им может понадобиться слишком </a:t>
            </a:r>
          </a:p>
          <a:p>
            <a:pPr fontAlgn="base"/>
            <a:r>
              <a:rPr lang="ru-RU" dirty="0"/>
              <a:t>много энергии, тогда произойдет автоматическое отключение электричества </a:t>
            </a:r>
          </a:p>
          <a:p>
            <a:pPr fontAlgn="base"/>
            <a:r>
              <a:rPr lang="ru-RU" dirty="0"/>
              <a:t>во </a:t>
            </a:r>
            <a:r>
              <a:rPr lang="ru-RU" dirty="0" smtClean="0"/>
              <a:t>всём помещении. </a:t>
            </a:r>
            <a:endParaRPr lang="ru-RU" dirty="0"/>
          </a:p>
          <a:p>
            <a:pPr fontAlgn="base"/>
            <a:r>
              <a:rPr lang="ru-RU" dirty="0"/>
              <a:t>4</a:t>
            </a:r>
            <a:r>
              <a:rPr lang="ru-RU" dirty="0" smtClean="0"/>
              <a:t>.  </a:t>
            </a:r>
            <a:r>
              <a:rPr lang="ru-RU" dirty="0"/>
              <a:t>Не пытайся самостоятельно починить сломавшийся </a:t>
            </a:r>
            <a:r>
              <a:rPr lang="ru-RU" dirty="0" smtClean="0"/>
              <a:t> электроприбор.</a:t>
            </a:r>
            <a:endParaRPr lang="ru-RU" dirty="0"/>
          </a:p>
          <a:p>
            <a:pPr fontAlgn="base"/>
            <a:r>
              <a:rPr lang="ru-RU" dirty="0"/>
              <a:t>5</a:t>
            </a:r>
            <a:r>
              <a:rPr lang="ru-RU" dirty="0" smtClean="0"/>
              <a:t>.  </a:t>
            </a:r>
            <a:r>
              <a:rPr lang="ru-RU" dirty="0"/>
              <a:t>Следи за тем, чтобы розетки не нагревались и не потрескивали: неисправности </a:t>
            </a:r>
          </a:p>
          <a:p>
            <a:pPr fontAlgn="base"/>
            <a:r>
              <a:rPr lang="ru-RU" dirty="0"/>
              <a:t>электропроводки могут стать причиной пожаров. Проще всего сразу сообщить о неисправности </a:t>
            </a:r>
          </a:p>
          <a:p>
            <a:pPr fontAlgn="base"/>
            <a:r>
              <a:rPr lang="ru-RU" dirty="0"/>
              <a:t>кому-то из взрослых, они знают, как вызвать мастера. </a:t>
            </a:r>
          </a:p>
          <a:p>
            <a:pPr fontAlgn="base"/>
            <a:r>
              <a:rPr lang="ru-RU" dirty="0"/>
              <a:t>6</a:t>
            </a:r>
            <a:r>
              <a:rPr lang="ru-RU" dirty="0" smtClean="0"/>
              <a:t>.  </a:t>
            </a:r>
            <a:r>
              <a:rPr lang="ru-RU" dirty="0"/>
              <a:t>Помни, что вода – хороший проводник тока. Пользуясь электроприборами, следи, чтобы на </a:t>
            </a:r>
          </a:p>
          <a:p>
            <a:pPr fontAlgn="base"/>
            <a:r>
              <a:rPr lang="ru-RU" dirty="0"/>
              <a:t>них случайно не попала вода; </a:t>
            </a:r>
            <a:r>
              <a:rPr lang="ru-RU" sz="2900" dirty="0" smtClean="0">
                <a:solidFill>
                  <a:schemeClr val="accent1"/>
                </a:solidFill>
              </a:rPr>
              <a:t>Не </a:t>
            </a:r>
            <a:r>
              <a:rPr lang="ru-RU" sz="2900" dirty="0">
                <a:solidFill>
                  <a:schemeClr val="accent1"/>
                </a:solidFill>
              </a:rPr>
              <a:t>прикасайся к работающим приборам мокрыми руками.</a:t>
            </a:r>
          </a:p>
          <a:p>
            <a:endParaRPr lang="ru-RU" dirty="0"/>
          </a:p>
        </p:txBody>
      </p:sp>
    </p:spTree>
    <p:extLst>
      <p:ext uri="{BB962C8B-B14F-4D97-AF65-F5344CB8AC3E}">
        <p14:creationId xmlns:p14="http://schemas.microsoft.com/office/powerpoint/2010/main" val="709905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83166" y="2391032"/>
            <a:ext cx="10018713" cy="1752599"/>
          </a:xfrm>
        </p:spPr>
        <p:txBody>
          <a:bodyPr>
            <a:noAutofit/>
          </a:bodyPr>
          <a:lstStyle/>
          <a:p>
            <a:r>
              <a:rPr lang="ru-RU" sz="8000" dirty="0" smtClean="0">
                <a:solidFill>
                  <a:schemeClr val="accent1"/>
                </a:solidFill>
              </a:rPr>
              <a:t>На этом всё</a:t>
            </a:r>
            <a:br>
              <a:rPr lang="ru-RU" sz="8000" dirty="0" smtClean="0">
                <a:solidFill>
                  <a:schemeClr val="accent1"/>
                </a:solidFill>
              </a:rPr>
            </a:br>
            <a:r>
              <a:rPr lang="ru-RU" sz="8000" dirty="0" smtClean="0">
                <a:solidFill>
                  <a:schemeClr val="accent1"/>
                </a:solidFill>
              </a:rPr>
              <a:t>Будьте аккуратны</a:t>
            </a:r>
            <a:br>
              <a:rPr lang="ru-RU" sz="8000" dirty="0" smtClean="0">
                <a:solidFill>
                  <a:schemeClr val="accent1"/>
                </a:solidFill>
              </a:rPr>
            </a:br>
            <a:r>
              <a:rPr lang="ru-RU" sz="8000" dirty="0" smtClean="0">
                <a:solidFill>
                  <a:schemeClr val="accent1"/>
                </a:solidFill>
              </a:rPr>
              <a:t>!!!</a:t>
            </a:r>
            <a:endParaRPr lang="ru-RU" sz="8000" dirty="0">
              <a:solidFill>
                <a:schemeClr val="accent1"/>
              </a:solidFill>
            </a:endParaRPr>
          </a:p>
        </p:txBody>
      </p:sp>
    </p:spTree>
    <p:extLst>
      <p:ext uri="{BB962C8B-B14F-4D97-AF65-F5344CB8AC3E}">
        <p14:creationId xmlns:p14="http://schemas.microsoft.com/office/powerpoint/2010/main" val="2731645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58452" y="537520"/>
            <a:ext cx="10394651" cy="1727886"/>
          </a:xfrm>
        </p:spPr>
        <p:txBody>
          <a:bodyPr>
            <a:normAutofit/>
          </a:bodyPr>
          <a:lstStyle/>
          <a:p>
            <a:r>
              <a:rPr lang="ru-RU" sz="4400" i="1" u="sng" dirty="0">
                <a:solidFill>
                  <a:schemeClr val="accent1"/>
                </a:solidFill>
              </a:rPr>
              <a:t>Правила безопасности при выполнении электротехнических работ.</a:t>
            </a:r>
          </a:p>
        </p:txBody>
      </p:sp>
      <p:sp>
        <p:nvSpPr>
          <p:cNvPr id="3" name="Объект 2"/>
          <p:cNvSpPr>
            <a:spLocks noGrp="1"/>
          </p:cNvSpPr>
          <p:nvPr>
            <p:ph idx="1"/>
          </p:nvPr>
        </p:nvSpPr>
        <p:spPr>
          <a:xfrm>
            <a:off x="1227438" y="2265406"/>
            <a:ext cx="10964562" cy="3880020"/>
          </a:xfrm>
        </p:spPr>
        <p:txBody>
          <a:bodyPr>
            <a:normAutofit fontScale="92500" lnSpcReduction="20000"/>
          </a:bodyPr>
          <a:lstStyle/>
          <a:p>
            <a:r>
              <a:rPr lang="ru-RU" dirty="0"/>
              <a:t>1</a:t>
            </a:r>
            <a:r>
              <a:rPr lang="ru-RU" dirty="0" smtClean="0"/>
              <a:t>. Во </a:t>
            </a:r>
            <a:r>
              <a:rPr lang="ru-RU" dirty="0"/>
              <a:t>время работы на монтажной панели должны находиться только те детали, которые монтируются.</a:t>
            </a:r>
            <a:br>
              <a:rPr lang="ru-RU" dirty="0"/>
            </a:br>
            <a:r>
              <a:rPr lang="ru-RU" dirty="0"/>
              <a:t>2</a:t>
            </a:r>
            <a:r>
              <a:rPr lang="ru-RU" dirty="0" smtClean="0"/>
              <a:t>. Необходимо </a:t>
            </a:r>
            <a:r>
              <a:rPr lang="ru-RU" dirty="0"/>
              <a:t>бережно обращаться с инструментами и материалами, не ронять их на пол.</a:t>
            </a:r>
            <a:br>
              <a:rPr lang="ru-RU" dirty="0"/>
            </a:br>
            <a:r>
              <a:rPr lang="ru-RU" dirty="0"/>
              <a:t>3</a:t>
            </a:r>
            <a:r>
              <a:rPr lang="ru-RU" dirty="0" smtClean="0"/>
              <a:t>. Использовать </a:t>
            </a:r>
            <a:r>
              <a:rPr lang="ru-RU" dirty="0"/>
              <a:t>электромонтажные инструменты строго по назначению.</a:t>
            </a:r>
            <a:br>
              <a:rPr lang="ru-RU" dirty="0"/>
            </a:br>
            <a:r>
              <a:rPr lang="ru-RU" dirty="0"/>
              <a:t>4</a:t>
            </a:r>
            <a:r>
              <a:rPr lang="ru-RU" dirty="0" smtClean="0"/>
              <a:t>. Работать </a:t>
            </a:r>
            <a:r>
              <a:rPr lang="ru-RU" dirty="0"/>
              <a:t>можно только исправным инструментом.</a:t>
            </a:r>
            <a:br>
              <a:rPr lang="ru-RU" dirty="0"/>
            </a:br>
            <a:r>
              <a:rPr lang="ru-RU" dirty="0"/>
              <a:t>5</a:t>
            </a:r>
            <a:r>
              <a:rPr lang="ru-RU" dirty="0" smtClean="0"/>
              <a:t>. Электромонтажные </a:t>
            </a:r>
            <a:r>
              <a:rPr lang="ru-RU" dirty="0"/>
              <a:t>инструменты должны иметь изолированные ручки.</a:t>
            </a:r>
            <a:br>
              <a:rPr lang="ru-RU" dirty="0"/>
            </a:br>
            <a:r>
              <a:rPr lang="ru-RU" dirty="0"/>
              <a:t>6</a:t>
            </a:r>
            <a:r>
              <a:rPr lang="ru-RU" dirty="0" smtClean="0"/>
              <a:t>. Подавать </a:t>
            </a:r>
            <a:r>
              <a:rPr lang="ru-RU" dirty="0"/>
              <a:t>инструмент необходимо ручкой от себя, класть на стол – ручками к себе.</a:t>
            </a:r>
            <a:br>
              <a:rPr lang="ru-RU" dirty="0"/>
            </a:br>
            <a:r>
              <a:rPr lang="ru-RU" dirty="0"/>
              <a:t>7</a:t>
            </a:r>
            <a:r>
              <a:rPr lang="ru-RU" dirty="0" smtClean="0"/>
              <a:t>. На </a:t>
            </a:r>
            <a:r>
              <a:rPr lang="ru-RU" dirty="0"/>
              <a:t>рабочем столе необходимо соблюдать порядок. Инструменты и материалы должны находиться в отведенных для них местах.</a:t>
            </a:r>
            <a:br>
              <a:rPr lang="ru-RU" dirty="0"/>
            </a:br>
            <a:r>
              <a:rPr lang="ru-RU" dirty="0"/>
              <a:t>8</a:t>
            </a:r>
            <a:r>
              <a:rPr lang="ru-RU" dirty="0" smtClean="0"/>
              <a:t>. Лезвие </a:t>
            </a:r>
            <a:r>
              <a:rPr lang="ru-RU" dirty="0"/>
              <a:t>отвертки должно плотно входить в шлиц винта.</a:t>
            </a:r>
            <a:br>
              <a:rPr lang="ru-RU" dirty="0"/>
            </a:br>
            <a:r>
              <a:rPr lang="ru-RU" dirty="0"/>
              <a:t>9</a:t>
            </a:r>
            <a:r>
              <a:rPr lang="ru-RU" dirty="0" smtClean="0"/>
              <a:t>. По </a:t>
            </a:r>
            <a:r>
              <a:rPr lang="ru-RU" dirty="0"/>
              <a:t>окончании работы привести в порядок рабочее место.</a:t>
            </a:r>
            <a:br>
              <a:rPr lang="ru-RU" dirty="0"/>
            </a:br>
            <a:r>
              <a:rPr lang="ru-RU" dirty="0"/>
              <a:t>10</a:t>
            </a:r>
            <a:r>
              <a:rPr lang="ru-RU" dirty="0" smtClean="0"/>
              <a:t>. Выполнять </a:t>
            </a:r>
            <a:r>
              <a:rPr lang="ru-RU" dirty="0"/>
              <a:t>только ту работу, которую задал преподаватель.</a:t>
            </a:r>
          </a:p>
        </p:txBody>
      </p:sp>
    </p:spTree>
    <p:extLst>
      <p:ext uri="{BB962C8B-B14F-4D97-AF65-F5344CB8AC3E}">
        <p14:creationId xmlns:p14="http://schemas.microsoft.com/office/powerpoint/2010/main" val="30508889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9111" y="-80319"/>
            <a:ext cx="10018713" cy="1752599"/>
          </a:xfrm>
        </p:spPr>
        <p:txBody>
          <a:bodyPr>
            <a:normAutofit/>
          </a:bodyPr>
          <a:lstStyle/>
          <a:p>
            <a:r>
              <a:rPr lang="ru-RU" sz="6000" i="1" u="sng" dirty="0">
                <a:solidFill>
                  <a:schemeClr val="accent1"/>
                </a:solidFill>
              </a:rPr>
              <a:t>Причины поражения током.</a:t>
            </a:r>
          </a:p>
        </p:txBody>
      </p:sp>
      <p:sp>
        <p:nvSpPr>
          <p:cNvPr id="3" name="Объект 2"/>
          <p:cNvSpPr>
            <a:spLocks noGrp="1"/>
          </p:cNvSpPr>
          <p:nvPr>
            <p:ph idx="1"/>
          </p:nvPr>
        </p:nvSpPr>
        <p:spPr>
          <a:xfrm>
            <a:off x="1789111" y="1425146"/>
            <a:ext cx="10526458" cy="4679092"/>
          </a:xfrm>
        </p:spPr>
        <p:txBody>
          <a:bodyPr>
            <a:normAutofit fontScale="92500" lnSpcReduction="10000"/>
          </a:bodyPr>
          <a:lstStyle/>
          <a:p>
            <a:r>
              <a:rPr lang="ru-RU" sz="2000" dirty="0"/>
              <a:t>Неисправность приборов или средств защиты. </a:t>
            </a:r>
            <a:br>
              <a:rPr lang="ru-RU" sz="2000" dirty="0"/>
            </a:br>
            <a:r>
              <a:rPr lang="ru-RU" sz="2000" dirty="0"/>
              <a:t>Замыкание проводов на землю. </a:t>
            </a:r>
            <a:br>
              <a:rPr lang="ru-RU" sz="2000" dirty="0"/>
            </a:br>
            <a:r>
              <a:rPr lang="ru-RU" sz="2000" dirty="0"/>
              <a:t>Нарушение техники безопасности при обращении с приборами, проводами (прикосновение к оголенным проводам, предохранителям, ламповым патронам, ошибочное принятие включенного прибора за отключенный, контакт токопроводящего оборудования с прибором, находящимся под напряжением). </a:t>
            </a:r>
            <a:br>
              <a:rPr lang="ru-RU" sz="2000" dirty="0"/>
            </a:br>
            <a:r>
              <a:rPr lang="ru-RU" sz="2000" dirty="0"/>
              <a:t>Одна из причин неисправности приборов – замыкание на корпусе. Это соединение оголённого провода или спирали с металлическим корпусом электроприбора (демонстрация бытовых приборов). Опасность заключается в том, что распознать по внешним признакам прибор, в котором произошло замыкание, невозможно. Однако, прикоснувшись к корпусу, можно получить </a:t>
            </a:r>
            <a:r>
              <a:rPr lang="ru-RU" sz="2000" dirty="0" err="1"/>
              <a:t>электротравму</a:t>
            </a:r>
            <a:r>
              <a:rPr lang="ru-RU" sz="2000" dirty="0"/>
              <a:t>  ( так можно ли проверять нагрев электроприборов рукой?).</a:t>
            </a:r>
            <a:br>
              <a:rPr lang="ru-RU" sz="2000" dirty="0"/>
            </a:br>
            <a:r>
              <a:rPr lang="ru-RU" sz="2000" dirty="0"/>
              <a:t>Предположим, что по какой-либо причине нагревательная спираль контактирует с металлическим корпусом обогревателя (демонстрация на примере одного из бытовых приборов). Это может произойти, если изоляция проводника перетёрлась в месте, где он касается корпуса, или же образовалась проводящая перемычка из пыли и грязи между спиралью и корпусом.</a:t>
            </a:r>
          </a:p>
        </p:txBody>
      </p:sp>
    </p:spTree>
    <p:extLst>
      <p:ext uri="{BB962C8B-B14F-4D97-AF65-F5344CB8AC3E}">
        <p14:creationId xmlns:p14="http://schemas.microsoft.com/office/powerpoint/2010/main" val="1430147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2235" y="166816"/>
            <a:ext cx="10018713" cy="1752599"/>
          </a:xfrm>
        </p:spPr>
        <p:txBody>
          <a:bodyPr>
            <a:noAutofit/>
          </a:bodyPr>
          <a:lstStyle/>
          <a:p>
            <a:pPr algn="l"/>
            <a:r>
              <a:rPr lang="ru-RU" sz="6000" i="1" u="sng" dirty="0" err="1">
                <a:solidFill>
                  <a:schemeClr val="accent1"/>
                </a:solidFill>
              </a:rPr>
              <a:t>Электротравматизм</a:t>
            </a:r>
            <a:r>
              <a:rPr lang="ru-RU" sz="6000" i="1" u="sng" dirty="0">
                <a:solidFill>
                  <a:schemeClr val="accent1"/>
                </a:solidFill>
              </a:rPr>
              <a:t> и состояние помещения.</a:t>
            </a:r>
          </a:p>
        </p:txBody>
      </p:sp>
      <p:sp>
        <p:nvSpPr>
          <p:cNvPr id="3" name="Объект 2"/>
          <p:cNvSpPr>
            <a:spLocks noGrp="1"/>
          </p:cNvSpPr>
          <p:nvPr>
            <p:ph idx="1"/>
          </p:nvPr>
        </p:nvSpPr>
        <p:spPr>
          <a:xfrm>
            <a:off x="1772634" y="2051222"/>
            <a:ext cx="10018713" cy="4127155"/>
          </a:xfrm>
        </p:spPr>
        <p:txBody>
          <a:bodyPr>
            <a:normAutofit fontScale="85000" lnSpcReduction="20000"/>
          </a:bodyPr>
          <a:lstStyle/>
          <a:p>
            <a:r>
              <a:rPr lang="ru-RU" sz="2000" dirty="0"/>
              <a:t>По степени опасности поражений электрическим током все помещения делятся на особо опасные и без повышенной опасности.</a:t>
            </a:r>
            <a:br>
              <a:rPr lang="ru-RU" sz="2000" dirty="0"/>
            </a:br>
            <a:r>
              <a:rPr lang="ru-RU" sz="2000" dirty="0"/>
              <a:t>К особо опасным относятся помещения, относительная влажность воздуха в которых близка к 100%, а также с химически активной средой, разрушающей изоляцию и токоведущие части электроприборов. </a:t>
            </a:r>
            <a:br>
              <a:rPr lang="ru-RU" sz="2000" dirty="0"/>
            </a:br>
            <a:r>
              <a:rPr lang="ru-RU" sz="2000" dirty="0"/>
              <a:t>Помещениями с повышенной опасностью являются сырые помещения с влажностью до 75%, с наличием токопроводящей пыли, с недиэлектрическими полами (металлические, железобетонные), температура в которых высока (t &gt; 30C), c возможностью одновременного прикосновения человека к металлическим конструкциям задания, и к металлическим корпусам электрооборудования ( почему нельзя к ним прикасаться?)</a:t>
            </a:r>
            <a:br>
              <a:rPr lang="ru-RU" sz="2000" dirty="0"/>
            </a:br>
            <a:r>
              <a:rPr lang="ru-RU" sz="2000" dirty="0"/>
              <a:t>Все остальные помещения – без повышенной опасности.</a:t>
            </a:r>
            <a:br>
              <a:rPr lang="ru-RU" sz="2000" dirty="0"/>
            </a:br>
            <a:r>
              <a:rPr lang="ru-RU" sz="2000" dirty="0"/>
              <a:t>С точки зрения электробезопасности помещения должны быть светлыми, сухими и теплыми, иметь диэлектрические (деревянные) полы, без выбоин и щелей, поверхности стен, потолков, дверей – гладкие и матовые, радиаторы и трубопроводы отопительной и водопроводной системы – заземленные. </a:t>
            </a:r>
            <a:br>
              <a:rPr lang="ru-RU" sz="2000" dirty="0"/>
            </a:br>
            <a:r>
              <a:rPr lang="ru-RU" sz="2000" u="sng" dirty="0">
                <a:solidFill>
                  <a:schemeClr val="accent1"/>
                </a:solidFill>
              </a:rPr>
              <a:t>В помещениях с повышенной опасностью необходимо использовать напряжение не выше 42 В, а в особо опасных не </a:t>
            </a:r>
            <a:r>
              <a:rPr lang="ru-RU" sz="2000" u="sng" dirty="0" smtClean="0">
                <a:solidFill>
                  <a:schemeClr val="accent1"/>
                </a:solidFill>
              </a:rPr>
              <a:t>выше </a:t>
            </a:r>
            <a:r>
              <a:rPr lang="ru-RU" sz="2800" u="sng" dirty="0" smtClean="0">
                <a:solidFill>
                  <a:schemeClr val="accent1"/>
                </a:solidFill>
              </a:rPr>
              <a:t>12</a:t>
            </a:r>
            <a:r>
              <a:rPr lang="ru-RU" sz="2000" u="sng" dirty="0" smtClean="0">
                <a:solidFill>
                  <a:schemeClr val="accent1"/>
                </a:solidFill>
              </a:rPr>
              <a:t> </a:t>
            </a:r>
            <a:r>
              <a:rPr lang="ru-RU" sz="2000" u="sng" dirty="0">
                <a:solidFill>
                  <a:schemeClr val="accent1"/>
                </a:solidFill>
              </a:rPr>
              <a:t>В. </a:t>
            </a:r>
            <a:r>
              <a:rPr lang="ru-RU" sz="2000" u="sng" dirty="0"/>
              <a:t/>
            </a:r>
            <a:br>
              <a:rPr lang="ru-RU" sz="2000" u="sng" dirty="0"/>
            </a:br>
            <a:endParaRPr lang="ru-RU" sz="2000" u="sng" dirty="0"/>
          </a:p>
        </p:txBody>
      </p:sp>
    </p:spTree>
    <p:extLst>
      <p:ext uri="{BB962C8B-B14F-4D97-AF65-F5344CB8AC3E}">
        <p14:creationId xmlns:p14="http://schemas.microsoft.com/office/powerpoint/2010/main" val="3357594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9111" y="67962"/>
            <a:ext cx="10018713" cy="1752599"/>
          </a:xfrm>
        </p:spPr>
        <p:txBody>
          <a:bodyPr>
            <a:normAutofit/>
          </a:bodyPr>
          <a:lstStyle/>
          <a:p>
            <a:r>
              <a:rPr lang="ru-RU" sz="4400" i="1" u="sng" dirty="0">
                <a:solidFill>
                  <a:schemeClr val="accent1"/>
                </a:solidFill>
              </a:rPr>
              <a:t>Меры предосторожности при работе с электроприборами.</a:t>
            </a:r>
          </a:p>
        </p:txBody>
      </p:sp>
      <p:sp>
        <p:nvSpPr>
          <p:cNvPr id="3" name="Объект 2"/>
          <p:cNvSpPr>
            <a:spLocks noGrp="1"/>
          </p:cNvSpPr>
          <p:nvPr>
            <p:ph idx="1"/>
          </p:nvPr>
        </p:nvSpPr>
        <p:spPr>
          <a:xfrm>
            <a:off x="1858382" y="1820561"/>
            <a:ext cx="9880169" cy="4209534"/>
          </a:xfrm>
        </p:spPr>
        <p:txBody>
          <a:bodyPr>
            <a:normAutofit fontScale="85000" lnSpcReduction="20000"/>
          </a:bodyPr>
          <a:lstStyle/>
          <a:p>
            <a:r>
              <a:rPr lang="ru-RU" dirty="0"/>
              <a:t>Наиболее действенная профилактика </a:t>
            </a:r>
            <a:r>
              <a:rPr lang="ru-RU" dirty="0" err="1"/>
              <a:t>электротравматизма</a:t>
            </a:r>
            <a:r>
              <a:rPr lang="ru-RU" dirty="0"/>
              <a:t> – точное выполнение правил безопасности при эксплуатации электроустановок. Для предупреждения возможности случайного прикосновения к токоведущим частям электроустановок их ограждают независимо от того, к какому напряжению они подключены Для устранения опасности поражения электрическим током применяются следующие защитные средства:</a:t>
            </a:r>
            <a:br>
              <a:rPr lang="ru-RU" dirty="0"/>
            </a:br>
            <a:r>
              <a:rPr lang="ru-RU" dirty="0"/>
              <a:t>изолирующие подставки из сухой древесины, резиновые коврики, галоши и перчатки. Вопрос: что из этого мы применяем при работе на станках? Почему нельзя использовать перчатки?</a:t>
            </a:r>
            <a:br>
              <a:rPr lang="ru-RU" dirty="0"/>
            </a:br>
            <a:r>
              <a:rPr lang="ru-RU" dirty="0"/>
              <a:t>специальные инструменты и приспособления с изолированными ручками (демонстрация);</a:t>
            </a:r>
            <a:br>
              <a:rPr lang="ru-RU" dirty="0"/>
            </a:br>
            <a:r>
              <a:rPr lang="ru-RU" dirty="0"/>
              <a:t>приборы, регистрирующие напряжение, контрольные лампы и специальные пробники с неоновыми лампами (демонстрация).</a:t>
            </a:r>
            <a:br>
              <a:rPr lang="ru-RU" dirty="0"/>
            </a:br>
            <a:r>
              <a:rPr lang="ru-RU" dirty="0"/>
              <a:t>В помещениях с повышенной опасностью, где есть сырые полы и стены, необходимо металлические корпуса электроприборов заземлять, об этом  вспомните на уроках технологии. </a:t>
            </a:r>
          </a:p>
        </p:txBody>
      </p:sp>
    </p:spTree>
    <p:extLst>
      <p:ext uri="{BB962C8B-B14F-4D97-AF65-F5344CB8AC3E}">
        <p14:creationId xmlns:p14="http://schemas.microsoft.com/office/powerpoint/2010/main" val="5562137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9640" y="339811"/>
            <a:ext cx="10018713" cy="1752599"/>
          </a:xfrm>
        </p:spPr>
        <p:txBody>
          <a:bodyPr>
            <a:normAutofit/>
          </a:bodyPr>
          <a:lstStyle/>
          <a:p>
            <a:r>
              <a:rPr lang="ru-RU" sz="5400" i="1" u="sng" dirty="0">
                <a:solidFill>
                  <a:schemeClr val="accent1"/>
                </a:solidFill>
              </a:rPr>
              <a:t>Меры помощи при поражении током.</a:t>
            </a:r>
          </a:p>
        </p:txBody>
      </p:sp>
      <p:sp>
        <p:nvSpPr>
          <p:cNvPr id="3" name="Объект 2"/>
          <p:cNvSpPr>
            <a:spLocks noGrp="1"/>
          </p:cNvSpPr>
          <p:nvPr>
            <p:ph idx="1"/>
          </p:nvPr>
        </p:nvSpPr>
        <p:spPr>
          <a:xfrm>
            <a:off x="1484310" y="2092410"/>
            <a:ext cx="10018713" cy="3698791"/>
          </a:xfrm>
        </p:spPr>
        <p:txBody>
          <a:bodyPr>
            <a:normAutofit fontScale="70000" lnSpcReduction="20000"/>
          </a:bodyPr>
          <a:lstStyle/>
          <a:p>
            <a:r>
              <a:rPr lang="ru-RU" dirty="0"/>
              <a:t>Первая помощь при поражении током включает два этапа: освобождение пострадавшего от воздействия током и оказание ему доврачебной медицинской помощи.  </a:t>
            </a:r>
            <a:br>
              <a:rPr lang="ru-RU" dirty="0"/>
            </a:br>
            <a:r>
              <a:rPr lang="ru-RU" dirty="0"/>
              <a:t>Пострадавший часто не может самостоятельно освободиться от действия тока, так как он вызывает судороги мышц. Вначале надо обесточить электроустановку, которой касается пострадавший, выключить рубильник или предохранитель. Если быстро отключить ток невозможно, то нужно оттащить пострадавшего в безопасное место. Рекомендуется при этом действовать одной рукой (по возможности). Оказывающий помощь должен надеть диэлектрические перчатки или обмотать руки шарфом или другой сухой одеждой. Вопрос: для чего это нужно делать? Если нет возможности оттащить пострадавшего, то следует отвести от него провода сухой палкой (вопрос: почему сухой?) или перерубить их топором с сухой деревянной ручкой, или перекусить кусачками с изолированными рукоятками. Для отделения пострадавшего от токоведущих частей (при напряжении до 1000 В) необходимо обезопасить себя. Ни в коем случае нельзя касаться его открытых частей тела или участков влажной одежды. Срочно вызвав врача (скорую помощь), но не дожидаясь его прибытия, надо оказать пострадавшему доврачебную помощь, которая зависит от его состояния. </a:t>
            </a:r>
            <a:br>
              <a:rPr lang="ru-RU" dirty="0"/>
            </a:br>
            <a:endParaRPr lang="ru-RU" dirty="0"/>
          </a:p>
        </p:txBody>
      </p:sp>
    </p:spTree>
    <p:extLst>
      <p:ext uri="{BB962C8B-B14F-4D97-AF65-F5344CB8AC3E}">
        <p14:creationId xmlns:p14="http://schemas.microsoft.com/office/powerpoint/2010/main" val="9781349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84310" y="667265"/>
            <a:ext cx="10018713" cy="5173362"/>
          </a:xfrm>
        </p:spPr>
        <p:txBody>
          <a:bodyPr>
            <a:normAutofit fontScale="92500" lnSpcReduction="10000"/>
          </a:bodyPr>
          <a:lstStyle/>
          <a:p>
            <a:r>
              <a:rPr lang="ru-RU" dirty="0"/>
              <a:t>Если пострадавший дышит и находится в сознании, то его следует уложить в удобное положение, расстегнуть одежду и накрыть, обеспечив до прихода врача полный покой. Если даже человек чувствует себя удовлетворительно, то все равно нельзя позволять ему вставать, так как отсутствие тяжелых симптомов после поражения током не исключает возможности последующего ухудшения его состояния. Когда человек находится в бессознательном состоянии, но у него сохраняется устойчивое дыхание и пульс, следует дать ему понюхать нашатырный спирт, обрызгать лицо водой, обеспечить покой до прихода врача. </a:t>
            </a:r>
            <a:br>
              <a:rPr lang="ru-RU" dirty="0"/>
            </a:br>
            <a:r>
              <a:rPr lang="ru-RU" dirty="0"/>
              <a:t>Если пострадавший дышит плохо или не дышит вообще, ему надо немедленно начать делать искусственное дыхание и непрямой массаж сердца (демонстрация на плакате). Не следует отказываться от помощи пострадавшему, даже если у него отсутствует дыхание и сердцебиение. Известно много случаев, когда люди, пораженные током и находившиеся в состоянии клинической смерти, после соответствующего лечения выздоравливали.</a:t>
            </a:r>
          </a:p>
          <a:p>
            <a:endParaRPr lang="ru-RU" dirty="0"/>
          </a:p>
        </p:txBody>
      </p:sp>
    </p:spTree>
    <p:extLst>
      <p:ext uri="{BB962C8B-B14F-4D97-AF65-F5344CB8AC3E}">
        <p14:creationId xmlns:p14="http://schemas.microsoft.com/office/powerpoint/2010/main" val="1179741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1403" y="166816"/>
            <a:ext cx="10018713" cy="1752599"/>
          </a:xfrm>
        </p:spPr>
        <p:txBody>
          <a:bodyPr/>
          <a:lstStyle/>
          <a:p>
            <a:r>
              <a:rPr lang="ru-RU" i="1" u="sng" dirty="0">
                <a:solidFill>
                  <a:schemeClr val="accent1"/>
                </a:solidFill>
              </a:rPr>
              <a:t>Юридическая ответственность при работе с электрическим током.</a:t>
            </a:r>
          </a:p>
        </p:txBody>
      </p:sp>
      <p:sp>
        <p:nvSpPr>
          <p:cNvPr id="3" name="Объект 2"/>
          <p:cNvSpPr>
            <a:spLocks noGrp="1"/>
          </p:cNvSpPr>
          <p:nvPr>
            <p:ph idx="1"/>
          </p:nvPr>
        </p:nvSpPr>
        <p:spPr>
          <a:xfrm>
            <a:off x="1591403" y="1919415"/>
            <a:ext cx="10018713" cy="4085969"/>
          </a:xfrm>
        </p:spPr>
        <p:txBody>
          <a:bodyPr>
            <a:normAutofit fontScale="92500" lnSpcReduction="10000"/>
          </a:bodyPr>
          <a:lstStyle/>
          <a:p>
            <a:r>
              <a:rPr lang="ru-RU" dirty="0">
                <a:solidFill>
                  <a:schemeClr val="accent1"/>
                </a:solidFill>
              </a:rPr>
              <a:t>Считается, что должностное лицо нарушило технику безопасности, если это нарушение повлекло за собой несчастный случай или иные тяжкие последствия. </a:t>
            </a:r>
            <a:br>
              <a:rPr lang="ru-RU" dirty="0">
                <a:solidFill>
                  <a:schemeClr val="accent1"/>
                </a:solidFill>
              </a:rPr>
            </a:br>
            <a:r>
              <a:rPr lang="ru-RU" dirty="0"/>
              <a:t>Нарушения, которые повлекли за собой тяжкие телесные повреждения или утрату трудоспособности, наказываются лишением свободы до трёх лет или исправительными работами на срок до одного года. Нарушения, повлекшие смерть человека или причинение тяжких телесных повреждении нескольким лицам, наказываются лишением свободы до пяти лет и более.</a:t>
            </a:r>
            <a:br>
              <a:rPr lang="ru-RU" dirty="0"/>
            </a:br>
            <a:r>
              <a:rPr lang="ru-RU" dirty="0"/>
              <a:t>Для привлечения лица к ответственности необходимо установить, какие конкретные правила охраны труда были им нарушены и за какие из них он отвечает. Если несчастный случай произошел по грубой небрежности самого потерпевшего, должностное лицо не привлекается к ответственности.</a:t>
            </a:r>
          </a:p>
        </p:txBody>
      </p:sp>
    </p:spTree>
    <p:extLst>
      <p:ext uri="{BB962C8B-B14F-4D97-AF65-F5344CB8AC3E}">
        <p14:creationId xmlns:p14="http://schemas.microsoft.com/office/powerpoint/2010/main" val="33935680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u="sng" dirty="0">
                <a:solidFill>
                  <a:schemeClr val="accent1"/>
                </a:solidFill>
              </a:rPr>
              <a:t>Основные виды поражения электрическим </a:t>
            </a:r>
            <a:r>
              <a:rPr lang="ru-RU" i="1" u="sng" dirty="0" smtClean="0">
                <a:solidFill>
                  <a:schemeClr val="accent1"/>
                </a:solidFill>
              </a:rPr>
              <a:t>током. </a:t>
            </a:r>
            <a:endParaRPr lang="ru-RU" i="1" u="sng" dirty="0">
              <a:solidFill>
                <a:schemeClr val="accent1"/>
              </a:solidFill>
            </a:endParaRPr>
          </a:p>
        </p:txBody>
      </p:sp>
      <p:sp>
        <p:nvSpPr>
          <p:cNvPr id="3" name="Объект 2"/>
          <p:cNvSpPr>
            <a:spLocks noGrp="1"/>
          </p:cNvSpPr>
          <p:nvPr>
            <p:ph idx="1"/>
          </p:nvPr>
        </p:nvSpPr>
        <p:spPr/>
        <p:txBody>
          <a:bodyPr>
            <a:normAutofit lnSpcReduction="10000"/>
          </a:bodyPr>
          <a:lstStyle/>
          <a:p>
            <a:pPr fontAlgn="base"/>
            <a:r>
              <a:rPr lang="ru-RU" sz="3200" dirty="0">
                <a:solidFill>
                  <a:schemeClr val="accent1"/>
                </a:solidFill>
              </a:rPr>
              <a:t>Различают </a:t>
            </a:r>
            <a:r>
              <a:rPr lang="ru-RU" sz="3200" dirty="0" smtClean="0">
                <a:solidFill>
                  <a:schemeClr val="accent1"/>
                </a:solidFill>
              </a:rPr>
              <a:t>ожоги</a:t>
            </a:r>
          </a:p>
          <a:p>
            <a:pPr fontAlgn="base"/>
            <a:r>
              <a:rPr lang="ru-RU" sz="3200" dirty="0" smtClean="0">
                <a:solidFill>
                  <a:schemeClr val="accent1"/>
                </a:solidFill>
              </a:rPr>
              <a:t> </a:t>
            </a:r>
            <a:r>
              <a:rPr lang="ru-RU" sz="3200" dirty="0">
                <a:solidFill>
                  <a:schemeClr val="accent1"/>
                </a:solidFill>
              </a:rPr>
              <a:t>I степени – покраснение кожи; </a:t>
            </a:r>
          </a:p>
          <a:p>
            <a:pPr fontAlgn="base"/>
            <a:r>
              <a:rPr lang="ru-RU" sz="3200" dirty="0">
                <a:solidFill>
                  <a:schemeClr val="accent1"/>
                </a:solidFill>
              </a:rPr>
              <a:t>II степени – образование водяных пузырей; </a:t>
            </a:r>
          </a:p>
          <a:p>
            <a:pPr fontAlgn="base"/>
            <a:r>
              <a:rPr lang="ru-RU" sz="3200" dirty="0">
                <a:solidFill>
                  <a:schemeClr val="accent1"/>
                </a:solidFill>
              </a:rPr>
              <a:t>III степени – омертвление кожи; </a:t>
            </a:r>
          </a:p>
          <a:p>
            <a:pPr fontAlgn="base"/>
            <a:r>
              <a:rPr lang="ru-RU" sz="3200" dirty="0">
                <a:solidFill>
                  <a:schemeClr val="accent1"/>
                </a:solidFill>
              </a:rPr>
              <a:t>IV степени – обугливание кожи, мышц и сухожилий.</a:t>
            </a:r>
          </a:p>
          <a:p>
            <a:endParaRPr lang="ru-RU" dirty="0"/>
          </a:p>
        </p:txBody>
      </p:sp>
    </p:spTree>
    <p:extLst>
      <p:ext uri="{BB962C8B-B14F-4D97-AF65-F5344CB8AC3E}">
        <p14:creationId xmlns:p14="http://schemas.microsoft.com/office/powerpoint/2010/main" val="32944090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Параллакс">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Параллакс">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93B4CCAC-FD5A-4D59-B1AC-EAF45910B5A9}"/>
    </a:ext>
  </a:extLst>
</a:theme>
</file>

<file path=docProps/app.xml><?xml version="1.0" encoding="utf-8"?>
<Properties xmlns="http://schemas.openxmlformats.org/officeDocument/2006/extended-properties" xmlns:vt="http://schemas.openxmlformats.org/officeDocument/2006/docPropsVTypes">
  <Template>TM03457496[[fn=Параллакс]]</Template>
  <TotalTime>41</TotalTime>
  <Words>541</Words>
  <Application>Microsoft Office PowerPoint</Application>
  <PresentationFormat>Произвольный</PresentationFormat>
  <Paragraphs>47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Параллакс</vt:lpstr>
      <vt:lpstr>Правила безопасности при электротехнических работах на уроках технологии !!!</vt:lpstr>
      <vt:lpstr>Правила безопасности при выполнении электротехнических работ.</vt:lpstr>
      <vt:lpstr>Причины поражения током.</vt:lpstr>
      <vt:lpstr>Электротравматизм и состояние помещения.</vt:lpstr>
      <vt:lpstr>Меры предосторожности при работе с электроприборами.</vt:lpstr>
      <vt:lpstr>Меры помощи при поражении током.</vt:lpstr>
      <vt:lpstr>Презентация PowerPoint</vt:lpstr>
      <vt:lpstr>Юридическая ответственность при работе с электрическим током.</vt:lpstr>
      <vt:lpstr>Основные виды поражения электрическим током. </vt:lpstr>
      <vt:lpstr>Электрический шок.</vt:lpstr>
      <vt:lpstr>Как защитить себя от поражения электрическим током? </vt:lpstr>
      <vt:lpstr>На этом всё Будьте аккуратны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Правила безопасности при электротехнических работах на уроках технологии !!!</dc:title>
  <dc:creator>Илья Конураев</dc:creator>
  <cp:lastModifiedBy>teacher18</cp:lastModifiedBy>
  <cp:revision>6</cp:revision>
  <dcterms:created xsi:type="dcterms:W3CDTF">2018-04-12T12:14:00Z</dcterms:created>
  <dcterms:modified xsi:type="dcterms:W3CDTF">2018-04-26T07:09:24Z</dcterms:modified>
</cp:coreProperties>
</file>