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  <p:sldId id="257" r:id="rId6"/>
    <p:sldId id="259" r:id="rId7"/>
    <p:sldId id="276" r:id="rId8"/>
    <p:sldId id="258" r:id="rId9"/>
    <p:sldId id="270" r:id="rId10"/>
    <p:sldId id="272" r:id="rId11"/>
    <p:sldId id="271" r:id="rId12"/>
    <p:sldId id="277" r:id="rId13"/>
    <p:sldId id="260" r:id="rId14"/>
    <p:sldId id="261" r:id="rId15"/>
    <p:sldId id="262" r:id="rId16"/>
    <p:sldId id="263" r:id="rId17"/>
    <p:sldId id="264" r:id="rId18"/>
    <p:sldId id="267" r:id="rId19"/>
    <p:sldId id="265" r:id="rId20"/>
    <p:sldId id="26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  <a:srgbClr val="ADFEA0"/>
    <a:srgbClr val="99FF66"/>
    <a:srgbClr val="008A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0" descr="fire14"/>
          <p:cNvPicPr>
            <a:picLocks noChangeAspect="1" noChangeArrowheads="1" noCrop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1" descr="B_Fly26"/>
          <p:cNvPicPr>
            <a:picLocks noChangeAspect="1" noChangeArrowheads="1" noCrop="1"/>
          </p:cNvPicPr>
          <p:nvPr userDrawn="1"/>
        </p:nvPicPr>
        <p:blipFill>
          <a:blip r:embed="rId7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2" descr="B_Fly26"/>
          <p:cNvPicPr>
            <a:picLocks noChangeAspect="1" noChangeArrowheads="1" noCrop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3" descr="bupestrid beetle 5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30763-B468-49CC-A72A-5BA14BF2E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73E90-0B14-43FA-8003-5C3DF9919B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6636-32BC-403B-A341-1A7059E63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22348-97D1-436B-9FDD-B102C764B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1E704-E794-474E-BCD0-C2FD8C4E1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AE51B-5800-409F-86FE-A18759BB7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D08E1-B7B9-46A1-9B9A-13940DA5B6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9FBA7-164A-4262-9D29-645FE4E42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63AA8-7B2A-4090-83B0-828D467BC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36100-6052-413F-9D7B-8069822E3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2774D-BE1F-4303-AE59-C497072DF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CD8B5-2B8D-4D0C-A89C-B072735AE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076" name="Picture 11" descr="water_2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81DF1B2-1F11-4259-BF51-898A6CF01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08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1066800"/>
            <a:ext cx="6629400" cy="1219200"/>
          </a:xfrm>
        </p:spPr>
        <p:txBody>
          <a:bodyPr/>
          <a:lstStyle/>
          <a:p>
            <a:pPr eaLnBrk="1" hangingPunct="1"/>
            <a:r>
              <a:rPr lang="ru-RU" sz="3600" smtClean="0"/>
              <a:t>Формирование основ экологической культуры в процессе физического воспитания детей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6553200" y="7421563"/>
            <a:ext cx="2057400" cy="46037"/>
          </a:xfrm>
        </p:spPr>
        <p:txBody>
          <a:bodyPr/>
          <a:lstStyle/>
          <a:p>
            <a:pPr eaLnBrk="1" hangingPunct="1"/>
            <a:endParaRPr lang="ru-RU" sz="2000" smtClean="0"/>
          </a:p>
        </p:txBody>
      </p:sp>
      <p:pic>
        <p:nvPicPr>
          <p:cNvPr id="4101" name="Picture 5" descr="573_0554"/>
          <p:cNvPicPr>
            <a:picLocks noChangeAspect="1" noChangeArrowheads="1"/>
          </p:cNvPicPr>
          <p:nvPr/>
        </p:nvPicPr>
        <p:blipFill>
          <a:blip r:embed="rId2"/>
          <a:srcRect r="6000" b="14044"/>
          <a:stretch>
            <a:fillRect/>
          </a:stretch>
        </p:blipFill>
        <p:spPr bwMode="auto">
          <a:xfrm>
            <a:off x="451985" y="3291366"/>
            <a:ext cx="4043923" cy="2742554"/>
          </a:xfrm>
          <a:prstGeom prst="teardrop">
            <a:avLst/>
          </a:prstGeom>
          <a:ln w="190500" cap="sq">
            <a:solidFill>
              <a:srgbClr val="99FF66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5257800" y="3048000"/>
            <a:ext cx="33528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Подготовила:</a:t>
            </a:r>
          </a:p>
          <a:p>
            <a:pPr>
              <a:spcBef>
                <a:spcPct val="50000"/>
              </a:spcBef>
            </a:pPr>
            <a:r>
              <a:rPr lang="ru-RU"/>
              <a:t>воспитатель </a:t>
            </a:r>
          </a:p>
          <a:p>
            <a:pPr>
              <a:spcBef>
                <a:spcPct val="50000"/>
              </a:spcBef>
            </a:pPr>
            <a:r>
              <a:rPr lang="ru-RU"/>
              <a:t>МДОУ д/с №24 «Искорки» </a:t>
            </a:r>
          </a:p>
          <a:p>
            <a:pPr>
              <a:spcBef>
                <a:spcPct val="50000"/>
              </a:spcBef>
            </a:pPr>
            <a:r>
              <a:rPr lang="ru-RU"/>
              <a:t>г. Зеленогорска</a:t>
            </a:r>
          </a:p>
          <a:p>
            <a:pPr>
              <a:spcBef>
                <a:spcPct val="50000"/>
              </a:spcBef>
            </a:pPr>
            <a:r>
              <a:rPr lang="ru-RU"/>
              <a:t>Дёмина Галина Петровна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         Интеграция образовательных областей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ru-RU" sz="2400" smtClean="0"/>
              <a:t>Система совместной организованной деятельности по физической культуре, предусматривающая сочетание выполнения физических упражнений с формированием первоначальных знаний и представлений о природе, воспитанием основ экологической культуры</a:t>
            </a:r>
          </a:p>
        </p:txBody>
      </p:sp>
      <p:pic>
        <p:nvPicPr>
          <p:cNvPr id="13316" name="Picture 4" descr="50___galaxi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2286000"/>
            <a:ext cx="40481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/>
              <a:t>Содержание системы работы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400" b="1" smtClean="0"/>
              <a:t>         1 раз в неделю проведение непосредственно образовательной деятельности по физическому развитию детей  в форме   прогулки по экологической тропе</a:t>
            </a:r>
          </a:p>
        </p:txBody>
      </p:sp>
      <p:pic>
        <p:nvPicPr>
          <p:cNvPr id="30724" name="Picture 4" descr="P100022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35287" y="3449637"/>
            <a:ext cx="3627439" cy="2720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smtClean="0"/>
              <a:t>Содержание системы работы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ru-RU" sz="2400" b="1" smtClean="0"/>
          </a:p>
        </p:txBody>
      </p:sp>
      <p:pic>
        <p:nvPicPr>
          <p:cNvPr id="15364" name="Picture 7" descr="просто фото 127"/>
          <p:cNvPicPr>
            <a:picLocks noChangeAspect="1" noChangeArrowheads="1"/>
          </p:cNvPicPr>
          <p:nvPr/>
        </p:nvPicPr>
        <p:blipFill>
          <a:blip r:embed="rId2"/>
          <a:srcRect l="21608" t="18045" b="8099"/>
          <a:stretch>
            <a:fillRect/>
          </a:stretch>
        </p:blipFill>
        <p:spPr bwMode="auto">
          <a:xfrm>
            <a:off x="2514600" y="3430588"/>
            <a:ext cx="4419600" cy="3122612"/>
          </a:xfrm>
          <a:prstGeom prst="rect">
            <a:avLst/>
          </a:prstGeom>
          <a:noFill/>
          <a:ln w="412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5365" name="Picture 6" descr="Изображение 0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143000"/>
            <a:ext cx="3733800" cy="2800350"/>
          </a:xfrm>
          <a:prstGeom prst="rect">
            <a:avLst/>
          </a:prstGeom>
          <a:noFill/>
          <a:ln w="476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5366" name="Picture 5" descr="Изображение 0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143000"/>
            <a:ext cx="3733800" cy="2800350"/>
          </a:xfrm>
          <a:prstGeom prst="rect">
            <a:avLst/>
          </a:prstGeom>
          <a:noFill/>
          <a:ln w="666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eaLnBrk="1" hangingPunct="1"/>
            <a:r>
              <a:rPr lang="ru-RU" sz="3200" smtClean="0"/>
              <a:t>    Физические упражнения с    экологической тематикой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848600" cy="3886200"/>
          </a:xfrm>
        </p:spPr>
        <p:txBody>
          <a:bodyPr/>
          <a:lstStyle/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Дыхательная гимнастика: «Листья шуршат», «Морозко», «Одуванчик», и т.п.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Общеразвивающие упражнения: «Листопад», «Поймай снежинку», «Подснежник» и др.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Подвижные игры: «Перелёт птиц», «Скворечники», «Цветы и ветерки» и т.п.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Эстафеты: «Сбор картофеля», «Бегущие ручейки», «Эстафеты пчёлок»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Сезонные упражнения спортивного характера: катание на санках, ходьба на лыжах.</a:t>
            </a:r>
          </a:p>
        </p:txBody>
      </p:sp>
      <p:pic>
        <p:nvPicPr>
          <p:cNvPr id="16388" name="Рисунок 5" descr="0_2b7bf_9e147580_L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4572000"/>
            <a:ext cx="1508125" cy="2055813"/>
          </a:xfrm>
          <a:prstGeom prst="rect">
            <a:avLst/>
          </a:prstGeom>
          <a:solidFill>
            <a:srgbClr val="ADFEA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/>
          <a:lstStyle/>
          <a:p>
            <a:pPr eaLnBrk="1" hangingPunct="1"/>
            <a:r>
              <a:rPr lang="ru-RU" sz="3200" smtClean="0"/>
              <a:t>Примеры сочетания двигательной активности с формированием экологических знаний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35052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Наблюдения за природными явлениями в начале физкультурного занятия в сочетании с ходьбой в спокойном темпе.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Физические упражнения, предшествующие наблюдениям.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Дозированный бег в сочетании с ходьбой в начале и в конце прогулки.</a:t>
            </a:r>
          </a:p>
        </p:txBody>
      </p:sp>
      <p:pic>
        <p:nvPicPr>
          <p:cNvPr id="17412" name="Рисунок 5" descr="017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343400"/>
            <a:ext cx="1304925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Игровые приёмы на интегрированных занятиях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191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Введение традиционного героя (Лесовичок, Доктор Травкин)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Создание «Книги природы»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Сочинение экологических сказок</a:t>
            </a:r>
          </a:p>
        </p:txBody>
      </p:sp>
      <p:pic>
        <p:nvPicPr>
          <p:cNvPr id="9222" name="Picture 6" descr="уголок при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52600" y="3429000"/>
            <a:ext cx="2257425" cy="2994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3" name="Picture 7" descr="Картинка-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657600"/>
            <a:ext cx="3143250" cy="2705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Мы ребята - туристята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191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smtClean="0"/>
          </a:p>
        </p:txBody>
      </p:sp>
      <p:pic>
        <p:nvPicPr>
          <p:cNvPr id="10248" name="Picture 8" descr="IMG_26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9600" y="1676400"/>
            <a:ext cx="5283200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Работа с родителями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191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smtClean="0"/>
          </a:p>
        </p:txBody>
      </p:sp>
      <p:pic>
        <p:nvPicPr>
          <p:cNvPr id="11269" name="Picture 5" descr="соревнов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447800"/>
            <a:ext cx="3810000" cy="30241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1" name="Picture 7" descr="Поворот Image-3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2743200"/>
            <a:ext cx="4017963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Образовательная направленность </a:t>
            </a:r>
          </a:p>
        </p:txBody>
      </p:sp>
      <p:sp>
        <p:nvSpPr>
          <p:cNvPr id="21507" name="Содержимое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sz="2400" smtClean="0"/>
              <a:t>Формирование знаний экологического характера</a:t>
            </a:r>
          </a:p>
          <a:p>
            <a:pPr algn="just" eaLnBrk="1" hangingPunct="1"/>
            <a:r>
              <a:rPr lang="ru-RU" sz="2400" smtClean="0"/>
              <a:t>Приобщение ребёнка к общечеловеческим ценностям:</a:t>
            </a:r>
          </a:p>
          <a:p>
            <a:pPr algn="just" eaLnBrk="1" hangingPunct="1">
              <a:buFontTx/>
              <a:buNone/>
            </a:pPr>
            <a:r>
              <a:rPr lang="ru-RU" sz="2400" smtClean="0"/>
              <a:t>познания</a:t>
            </a:r>
          </a:p>
          <a:p>
            <a:pPr algn="just" eaLnBrk="1" hangingPunct="1">
              <a:buFontTx/>
              <a:buNone/>
            </a:pPr>
            <a:r>
              <a:rPr lang="ru-RU" sz="2400" smtClean="0"/>
              <a:t>преобразования</a:t>
            </a:r>
          </a:p>
          <a:p>
            <a:pPr algn="just" eaLnBrk="1" hangingPunct="1">
              <a:buFontTx/>
              <a:buNone/>
            </a:pPr>
            <a:r>
              <a:rPr lang="ru-RU" sz="2400" smtClean="0"/>
              <a:t>переживания</a:t>
            </a:r>
          </a:p>
          <a:p>
            <a:pPr algn="just" eaLnBrk="1" hangingPunct="1"/>
            <a:r>
              <a:rPr lang="ru-RU" sz="2400" smtClean="0"/>
              <a:t>Совершенствование двигательных умений и навыков</a:t>
            </a:r>
          </a:p>
          <a:p>
            <a:pPr algn="just" eaLnBrk="1" hangingPunct="1"/>
            <a:r>
              <a:rPr lang="ru-RU" sz="2400" smtClean="0"/>
              <a:t>Формирование интереса к систематическим занятиям физическими упражнениями.</a:t>
            </a:r>
          </a:p>
          <a:p>
            <a:pPr algn="just" eaLnBrk="1" hangingPunct="1"/>
            <a:r>
              <a:rPr lang="ru-RU" sz="2400" smtClean="0"/>
              <a:t>Развитие двигательных и познавательных способностей</a:t>
            </a:r>
          </a:p>
        </p:txBody>
      </p:sp>
      <p:pic>
        <p:nvPicPr>
          <p:cNvPr id="14341" name="Picture 5" descr="Изображение 08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54341" y="2720501"/>
            <a:ext cx="2082226" cy="1390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Диагностика экологических представлений у детей </a:t>
            </a:r>
            <a:br>
              <a:rPr lang="ru-RU" sz="3200" smtClean="0"/>
            </a:br>
            <a:r>
              <a:rPr lang="ru-RU" sz="3200" smtClean="0"/>
              <a:t>(старшая группа, конец года)</a:t>
            </a:r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-152400" y="838200"/>
          <a:ext cx="9615488" cy="5287963"/>
        </p:xfrm>
        <a:graphic>
          <a:graphicData uri="http://schemas.openxmlformats.org/presentationml/2006/ole">
            <p:oleObj spid="_x0000_s2050" name="Диаграмма" r:id="rId3" imgW="9614225" imgH="5285690" progId="Excel.Chart.8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828800" y="2133600"/>
            <a:ext cx="6629400" cy="609600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4294967295"/>
          </p:nvPr>
        </p:nvSpPr>
        <p:spPr>
          <a:xfrm flipV="1">
            <a:off x="6553200" y="7421563"/>
            <a:ext cx="2057400" cy="46037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ru-RU" sz="2000" smtClean="0"/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5257800" y="30480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2895600" y="685800"/>
            <a:ext cx="5715000" cy="914400"/>
          </a:xfrm>
          <a:prstGeom prst="rect">
            <a:avLst/>
          </a:prstGeom>
          <a:solidFill>
            <a:srgbClr val="99FF66"/>
          </a:solidFill>
          <a:ln w="9525">
            <a:solidFill>
              <a:srgbClr val="00808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/>
              <a:t>РЕФОРМИРОВАНИЕ И МОДЕРНИЗАЦИЯ </a:t>
            </a:r>
          </a:p>
          <a:p>
            <a:r>
              <a:rPr lang="ru-RU"/>
              <a:t>ДОШКОЛЬНОГО ОБРАЗОВАНИЯ</a:t>
            </a:r>
          </a:p>
        </p:txBody>
      </p:sp>
      <p:sp>
        <p:nvSpPr>
          <p:cNvPr id="6150" name="Rectangle 8"/>
          <p:cNvSpPr>
            <a:spLocks noChangeArrowheads="1"/>
          </p:cNvSpPr>
          <p:nvPr/>
        </p:nvSpPr>
        <p:spPr bwMode="auto">
          <a:xfrm>
            <a:off x="457200" y="2057400"/>
            <a:ext cx="7543800" cy="8382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/>
              <a:t>ЗАМЕНА ТРАДИЦИОННЫХ ЦЕННОСТЕЙ ОБУЧЕНИЯ РЕБЁНКА </a:t>
            </a:r>
          </a:p>
          <a:p>
            <a:r>
              <a:rPr lang="ru-RU"/>
              <a:t>НА ЦЕННОСТИ РАЗВИТИЯ ЛИЧНОСТИ</a:t>
            </a:r>
          </a:p>
        </p:txBody>
      </p:sp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2667000" y="3352800"/>
            <a:ext cx="5943600" cy="8382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/>
              <a:t>ДОСТИЖЕНИЕ НОВОГО, СОВРЕМЕННОГО </a:t>
            </a:r>
          </a:p>
          <a:p>
            <a:r>
              <a:rPr lang="ru-RU"/>
              <a:t>КАЧЕСТВА ОБРАЗОВАНИЯ</a:t>
            </a:r>
          </a:p>
        </p:txBody>
      </p:sp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457200" y="4648200"/>
            <a:ext cx="6553200" cy="914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/>
              <a:t>СОЗДАНИЕ УСЛОВИЙ ДЛЯ </a:t>
            </a:r>
          </a:p>
          <a:p>
            <a:r>
              <a:rPr lang="ru-RU"/>
              <a:t>ВСЕСТОРОННЕГО РАЗВИТИЯ ЛИЧНОСТИ РЕБЁНКА</a:t>
            </a:r>
          </a:p>
        </p:txBody>
      </p:sp>
      <p:sp>
        <p:nvSpPr>
          <p:cNvPr id="6153" name="Line 11"/>
          <p:cNvSpPr>
            <a:spLocks noChangeShapeType="1"/>
          </p:cNvSpPr>
          <p:nvPr/>
        </p:nvSpPr>
        <p:spPr bwMode="auto">
          <a:xfrm flipH="1">
            <a:off x="3733800" y="1600200"/>
            <a:ext cx="1219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4" name="Line 12"/>
          <p:cNvSpPr>
            <a:spLocks noChangeShapeType="1"/>
          </p:cNvSpPr>
          <p:nvPr/>
        </p:nvSpPr>
        <p:spPr bwMode="auto">
          <a:xfrm>
            <a:off x="3886200" y="2895600"/>
            <a:ext cx="1295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3"/>
          <p:cNvSpPr>
            <a:spLocks noChangeShapeType="1"/>
          </p:cNvSpPr>
          <p:nvPr/>
        </p:nvSpPr>
        <p:spPr bwMode="auto">
          <a:xfrm flipH="1">
            <a:off x="3886200" y="4191000"/>
            <a:ext cx="1295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6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09800" y="533400"/>
            <a:ext cx="6068568" cy="4181856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990600" y="5105400"/>
            <a:ext cx="7241697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УДАЧИ В РАБОТЕ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5257800" y="30480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72" name="Text Box 14"/>
          <p:cNvSpPr txBox="1">
            <a:spLocks noChangeArrowheads="1"/>
          </p:cNvSpPr>
          <p:nvPr/>
        </p:nvSpPr>
        <p:spPr bwMode="auto">
          <a:xfrm>
            <a:off x="152400" y="381000"/>
            <a:ext cx="8839200" cy="529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              Программа должна: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2400"/>
              <a:t>             обеспечивать единство воспитательных, развивающих и обучающих целей и задач процесса образования детей дошкольного возраста, в процессе реализации которых формируются такие знания, умения и навыки, которые имеют непосредственное отношение к развитию детей дошкольного возраста;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2400"/>
              <a:t>             строиться с учетом принципа интеграции образовательных областей в соответствии с возрастными возможностями и особенностями воспитанников, спецификой и возможностями образовательных областей</a:t>
            </a:r>
          </a:p>
          <a:p>
            <a:pPr algn="ctr"/>
            <a:r>
              <a:rPr lang="ru-RU"/>
              <a:t>П.2.4 ФЕДЕРАЛЬНЫЕ ГОСУДАРСТВЕННЫЕ ТРЕБОВАНИЯ</a:t>
            </a:r>
          </a:p>
          <a:p>
            <a:pPr algn="ctr"/>
            <a:r>
              <a:rPr lang="ru-RU"/>
              <a:t>К СТРУКТУРЕ ОСНОВНОЙ ОБЩЕОБРАЗОВАТЕЛЬНОЙ ПРОГРАММЫ ДОШКОЛЬНОГО ОБРАЗОВАНИЯ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257800" y="30480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81000" y="1219200"/>
            <a:ext cx="861060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	Содержание образовательной области "Познание" направлено на достижение целей развития у детей познавательных интересов, интеллектуального развития детей через решение следующих задач:</a:t>
            </a:r>
          </a:p>
          <a:p>
            <a:r>
              <a:rPr lang="ru-RU" sz="2400"/>
              <a:t>- сенсорное развитие;</a:t>
            </a:r>
          </a:p>
          <a:p>
            <a:r>
              <a:rPr lang="ru-RU" sz="2400"/>
              <a:t>- развитие познавательно-исследовательской и продуктивной (конструктивной) деятельности;</a:t>
            </a:r>
          </a:p>
          <a:p>
            <a:r>
              <a:rPr lang="ru-RU" sz="2400"/>
              <a:t>- формирование элементарных математических представлений;</a:t>
            </a:r>
          </a:p>
          <a:p>
            <a:pPr>
              <a:buFontTx/>
              <a:buChar char="-"/>
            </a:pPr>
            <a:r>
              <a:rPr lang="ru-RU" sz="2400" b="1"/>
              <a:t>формирование целостной картины мира, расширение кругозора детей</a:t>
            </a:r>
          </a:p>
          <a:p>
            <a:r>
              <a:rPr lang="ru-RU" sz="2000"/>
              <a:t>П.3.3.6 ФЕДЕРАЛЬНЫЕ ГОСУДАРСТВЕННЫЕ ТРЕБОВАНИЯ</a:t>
            </a:r>
          </a:p>
          <a:p>
            <a:pPr algn="ctr"/>
            <a:r>
              <a:rPr lang="ru-RU" sz="2000"/>
              <a:t>К СТРУКТУРЕ ОСНОВНОЙ ОБЩЕОБРАЗОВАТЕЛЬНОЙ ПРОГРАММЫ ДОШКОЛЬНОГО ОБРАЗОВАНИЯ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981200" y="609600"/>
            <a:ext cx="480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/>
              <a:t>ПОЗНАНИЕ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Актуальность экологического образования детей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3581400"/>
          </a:xfrm>
        </p:spPr>
        <p:txBody>
          <a:bodyPr/>
          <a:lstStyle/>
          <a:p>
            <a:pPr eaLnBrk="1" hangingPunct="1"/>
            <a:r>
              <a:rPr lang="ru-RU" sz="2800" smtClean="0"/>
              <a:t>Человек  - часть природы.</a:t>
            </a:r>
          </a:p>
          <a:p>
            <a:pPr eaLnBrk="1" hangingPunct="1"/>
            <a:r>
              <a:rPr lang="ru-RU" sz="2800" smtClean="0"/>
              <a:t>Познавая природу, человек правильно оценивает своё место в ней.</a:t>
            </a:r>
          </a:p>
          <a:p>
            <a:pPr eaLnBrk="1" hangingPunct="1"/>
            <a:r>
              <a:rPr lang="ru-RU" sz="2800" smtClean="0"/>
              <a:t>Дошкольный возраст  - период приобретения основы личностной культуры.</a:t>
            </a:r>
          </a:p>
          <a:p>
            <a:pPr eaLnBrk="1" hangingPunct="1"/>
            <a:r>
              <a:rPr lang="ru-RU" sz="2800" smtClean="0"/>
              <a:t>Роль взрослого – дать детям достоверные, правдивые знания о природе.</a:t>
            </a:r>
          </a:p>
        </p:txBody>
      </p:sp>
      <p:pic>
        <p:nvPicPr>
          <p:cNvPr id="9220" name="Picture 5" descr="под дождем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191000"/>
            <a:ext cx="26670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153400" cy="884238"/>
          </a:xfrm>
        </p:spPr>
        <p:txBody>
          <a:bodyPr/>
          <a:lstStyle/>
          <a:p>
            <a:pPr eaLnBrk="1" hangingPunct="1"/>
            <a:r>
              <a:rPr lang="ru-RU" sz="3200" smtClean="0"/>
              <a:t>Диагностика экологических представлений у детей</a:t>
            </a:r>
            <a:br>
              <a:rPr lang="ru-RU" sz="3200" smtClean="0"/>
            </a:br>
            <a:r>
              <a:rPr lang="ru-RU" sz="3200" smtClean="0"/>
              <a:t>(старшая группа, начало года)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762000"/>
          <a:ext cx="8229600" cy="5867400"/>
        </p:xfrm>
        <a:graphic>
          <a:graphicData uri="http://schemas.openxmlformats.org/presentationml/2006/ole">
            <p:oleObj spid="_x0000_s1026" name="Диаграмма" r:id="rId3" imgW="8229600" imgH="4526280" progId="MSGraph.Chart.8">
              <p:embed followColorScheme="full"/>
            </p:oleObj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Система формирования у детей экологических представлений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smtClean="0"/>
              <a:t>Создание условий в группе и на участке ДОУ для самостоятельной деятельности детей;</a:t>
            </a:r>
          </a:p>
          <a:p>
            <a:pPr>
              <a:buFontTx/>
              <a:buNone/>
            </a:pPr>
            <a:endParaRPr lang="ru-RU" sz="2800" smtClean="0"/>
          </a:p>
          <a:p>
            <a:r>
              <a:rPr lang="ru-RU" sz="2800" smtClean="0"/>
              <a:t>Совместная деятельность с родителями воспитанников; </a:t>
            </a:r>
          </a:p>
          <a:p>
            <a:pPr>
              <a:buFontTx/>
              <a:buNone/>
            </a:pPr>
            <a:endParaRPr lang="ru-RU" sz="2800" smtClean="0"/>
          </a:p>
          <a:p>
            <a:r>
              <a:rPr lang="ru-RU" sz="2800" smtClean="0"/>
              <a:t>Изучение и внедрение разнообразных форм совместной деятельности педагогов с детьми.</a:t>
            </a: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eaLnBrk="1" hangingPunct="1"/>
            <a:r>
              <a:rPr lang="ru-RU" sz="3200" smtClean="0"/>
              <a:t>Формы работы по формированию основ экологической культуры у детей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0"/>
            <a:ext cx="7848600" cy="2438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Элементарное экспериментирование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Наблюдения за живой и неживой природой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Специально организованные игровые обучающие ситуации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Целевые экскурсии и прогулки – путешествия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Экологические праздники</a:t>
            </a:r>
            <a:endParaRPr lang="en-US" sz="24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и развлечения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6. Специально  организованные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игровые обучающие ситуации</a:t>
            </a:r>
          </a:p>
        </p:txBody>
      </p:sp>
      <p:pic>
        <p:nvPicPr>
          <p:cNvPr id="7173" name="Picture 5" descr="Изображение 09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79512" y="1165225"/>
            <a:ext cx="2438401" cy="1828800"/>
          </a:xfrm>
          <a:prstGeom prst="foldedCorner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4" name="Picture 6" descr="Изображение 077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6218549" y="4905928"/>
            <a:ext cx="2236960" cy="1678358"/>
          </a:xfrm>
          <a:prstGeom prst="foldedCorner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381000"/>
            <a:ext cx="8229600" cy="228600"/>
          </a:xfrm>
        </p:spPr>
        <p:txBody>
          <a:bodyPr/>
          <a:lstStyle/>
          <a:p>
            <a:pPr eaLnBrk="1" hangingPunct="1"/>
            <a:endParaRPr lang="ru-RU" sz="32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7162800"/>
            <a:ext cx="7848600" cy="152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33400" y="457200"/>
            <a:ext cx="83058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              В старшем дошкольном возрасте            воспитательно – образовательный процесс характеризуется возрастанием объёма и интенсивности учебно – познавательной деятельности</a:t>
            </a:r>
          </a:p>
          <a:p>
            <a:pPr>
              <a:spcBef>
                <a:spcPct val="50000"/>
              </a:spcBef>
            </a:pPr>
            <a:endParaRPr lang="ru-RU" sz="2400"/>
          </a:p>
          <a:p>
            <a:pPr>
              <a:spcBef>
                <a:spcPct val="50000"/>
              </a:spcBef>
            </a:pPr>
            <a:endParaRPr lang="ru-RU" sz="2400"/>
          </a:p>
          <a:p>
            <a:pPr>
              <a:spcBef>
                <a:spcPct val="50000"/>
              </a:spcBef>
            </a:pPr>
            <a:endParaRPr lang="ru-RU" sz="2400"/>
          </a:p>
          <a:p>
            <a:pPr>
              <a:spcBef>
                <a:spcPct val="50000"/>
              </a:spcBef>
            </a:pPr>
            <a:endParaRPr lang="ru-RU" sz="2400"/>
          </a:p>
          <a:p>
            <a:pPr>
              <a:spcBef>
                <a:spcPct val="50000"/>
              </a:spcBef>
            </a:pPr>
            <a:endParaRPr lang="ru-RU" sz="2400"/>
          </a:p>
          <a:p>
            <a:pPr>
              <a:spcBef>
                <a:spcPct val="50000"/>
              </a:spcBef>
            </a:pPr>
            <a:r>
              <a:rPr lang="ru-RU" sz="2400"/>
              <a:t>В ДОУ должны быть обеспечены педагогические условия и разработаны организационно – методические подходы для компенсации негативного влияния повышенных интеллектуальных нагрузок</a:t>
            </a:r>
          </a:p>
        </p:txBody>
      </p:sp>
      <p:pic>
        <p:nvPicPr>
          <p:cNvPr id="29704" name="Picture 8" descr="детки"/>
          <p:cNvPicPr>
            <a:picLocks noChangeAspect="1" noChangeArrowheads="1"/>
          </p:cNvPicPr>
          <p:nvPr/>
        </p:nvPicPr>
        <p:blipFill>
          <a:blip r:embed="rId2" cstate="screen"/>
          <a:srcRect l="7455" t="7700" r="2693" b="12152"/>
          <a:stretch>
            <a:fillRect/>
          </a:stretch>
        </p:blipFill>
        <p:spPr bwMode="auto">
          <a:xfrm>
            <a:off x="2478087" y="2078037"/>
            <a:ext cx="4343400" cy="2743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7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97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97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97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540</Words>
  <Application>Microsoft PowerPoint</Application>
  <PresentationFormat>Экран (4:3)</PresentationFormat>
  <Paragraphs>90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Оформление по умолчанию</vt:lpstr>
      <vt:lpstr>Диаграмма Microsoft Graph</vt:lpstr>
      <vt:lpstr>Диаграмма Microsoft Office Excel</vt:lpstr>
      <vt:lpstr>Формирование основ экологической культуры в процессе физического воспитания детей </vt:lpstr>
      <vt:lpstr>  </vt:lpstr>
      <vt:lpstr>  </vt:lpstr>
      <vt:lpstr>  </vt:lpstr>
      <vt:lpstr>Актуальность экологического образования детей</vt:lpstr>
      <vt:lpstr>Диагностика экологических представлений у детей (старшая группа, начало года)</vt:lpstr>
      <vt:lpstr>Система формирования у детей экологических представлений</vt:lpstr>
      <vt:lpstr>Формы работы по формированию основ экологической культуры у детей</vt:lpstr>
      <vt:lpstr>Слайд 9</vt:lpstr>
      <vt:lpstr>         Интеграция образовательных областей</vt:lpstr>
      <vt:lpstr>Содержание системы работы</vt:lpstr>
      <vt:lpstr>Содержание системы работы</vt:lpstr>
      <vt:lpstr>    Физические упражнения с    экологической тематикой </vt:lpstr>
      <vt:lpstr>Примеры сочетания двигательной активности с формированием экологических знаний </vt:lpstr>
      <vt:lpstr>Игровые приёмы на интегрированных занятиях </vt:lpstr>
      <vt:lpstr>Мы ребята - туристята</vt:lpstr>
      <vt:lpstr>Работа с родителями </vt:lpstr>
      <vt:lpstr>Образовательная направленность </vt:lpstr>
      <vt:lpstr>Диагностика экологических представлений у детей  (старшая группа, конец года)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Валентина</cp:lastModifiedBy>
  <cp:revision>22</cp:revision>
  <cp:lastPrinted>1601-01-01T00:00:00Z</cp:lastPrinted>
  <dcterms:created xsi:type="dcterms:W3CDTF">1601-01-01T00:00:00Z</dcterms:created>
  <dcterms:modified xsi:type="dcterms:W3CDTF">2018-07-25T05:20:58Z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