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  <p:sldMasterId id="2147483708" r:id="rId3"/>
    <p:sldMasterId id="2147483720" r:id="rId4"/>
    <p:sldMasterId id="2147483732" r:id="rId5"/>
    <p:sldMasterId id="2147483744" r:id="rId6"/>
    <p:sldMasterId id="2147483756" r:id="rId7"/>
    <p:sldMasterId id="2147483768" r:id="rId8"/>
    <p:sldMasterId id="2147483780" r:id="rId9"/>
    <p:sldMasterId id="2147483792" r:id="rId10"/>
    <p:sldMasterId id="2147483804" r:id="rId11"/>
    <p:sldMasterId id="2147483816" r:id="rId12"/>
    <p:sldMasterId id="2147483828" r:id="rId13"/>
    <p:sldMasterId id="2147483840" r:id="rId14"/>
    <p:sldMasterId id="2147483852" r:id="rId15"/>
    <p:sldMasterId id="2147483865" r:id="rId16"/>
  </p:sldMasterIdLst>
  <p:notesMasterIdLst>
    <p:notesMasterId r:id="rId39"/>
  </p:notesMasterIdLst>
  <p:sldIdLst>
    <p:sldId id="262" r:id="rId17"/>
    <p:sldId id="263" r:id="rId18"/>
    <p:sldId id="264" r:id="rId19"/>
    <p:sldId id="266" r:id="rId20"/>
    <p:sldId id="265" r:id="rId21"/>
    <p:sldId id="267" r:id="rId22"/>
    <p:sldId id="268" r:id="rId23"/>
    <p:sldId id="269" r:id="rId24"/>
    <p:sldId id="270" r:id="rId25"/>
    <p:sldId id="283" r:id="rId26"/>
    <p:sldId id="271" r:id="rId27"/>
    <p:sldId id="278" r:id="rId28"/>
    <p:sldId id="284" r:id="rId29"/>
    <p:sldId id="275" r:id="rId30"/>
    <p:sldId id="276" r:id="rId31"/>
    <p:sldId id="282" r:id="rId32"/>
    <p:sldId id="260" r:id="rId33"/>
    <p:sldId id="272" r:id="rId34"/>
    <p:sldId id="280" r:id="rId35"/>
    <p:sldId id="281" r:id="rId36"/>
    <p:sldId id="273" r:id="rId37"/>
    <p:sldId id="274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6B864-4D57-4DFD-BDC9-37ADB9603F04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0988C-1EA7-4416-B5FD-019702833C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765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4371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076865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114678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343672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433507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317150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155523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73054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035069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566680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299957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8828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102821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8484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061023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590968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640719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778377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32047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901908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053453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207606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6802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01028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114923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24291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929049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476935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099533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407039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538194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39125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774773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2578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603342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682112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027610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643884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6648351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637996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404037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563808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718193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524368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797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510153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699246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380713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830681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877211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060875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099790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19975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621183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56225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3261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441794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017627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06446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398677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822996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729106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229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68AE"/>
                </a:solidFill>
                <a:effectDag name="">
                  <a:cont type="tree" name="">
                    <a:effect ref="fillLine"/>
                    <a:outerShdw dist="38100" dir="13500000" algn="br">
                      <a:srgbClr val="0068AE">
                        <a:lumMod val="200000"/>
                        <a:satMod val="200000"/>
                      </a:srgbClr>
                    </a:outerShdw>
                  </a:cont>
                  <a:cont type="tree" name="">
                    <a:effect ref="fillLine"/>
                    <a:outerShdw dist="38100" dir="2700000" algn="tl">
                      <a:srgbClr val="0068AE">
                        <a:lumMod val="60000"/>
                        <a:satMod val="60000"/>
                      </a:srgbClr>
                    </a:outerShdw>
                  </a:cont>
                  <a:effect ref="fillLine"/>
                </a:effectDag>
              </a:endParaRPr>
            </a:p>
          </p:txBody>
        </p:sp>
        <p:grpSp>
          <p:nvGrpSpPr>
            <p:cNvPr id="12292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229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29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29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29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29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29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29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0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0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0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0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</p:grpSp>
        <p:grpSp>
          <p:nvGrpSpPr>
            <p:cNvPr id="1230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230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0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0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0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0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1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1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1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1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1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1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1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1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1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1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2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2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2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</p:grpSp>
        <p:grpSp>
          <p:nvGrpSpPr>
            <p:cNvPr id="12323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232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2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2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2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2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2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3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3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3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3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3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3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3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3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3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3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4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</p:grpSp>
        <p:grpSp>
          <p:nvGrpSpPr>
            <p:cNvPr id="12341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234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4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4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4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4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4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234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grpSp>
            <p:nvGrpSpPr>
              <p:cNvPr id="12349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235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68AE"/>
                    </a:solidFill>
                    <a:effectDag name="">
                      <a:cont type="tree" name="">
                        <a:effect ref="fillLine"/>
                        <a:outerShdw dist="38100" dir="13500000" algn="br">
                          <a:srgbClr val="0068AE">
                            <a:lumMod val="200000"/>
                            <a:satMod val="200000"/>
                          </a:srgbClr>
                        </a:outerShdw>
                      </a:cont>
                      <a:cont type="tree" name="">
                        <a:effect ref="fillLine"/>
                        <a:outerShdw dist="38100" dir="2700000" algn="tl">
                          <a:srgbClr val="0068AE">
                            <a:lumMod val="60000"/>
                            <a:satMod val="60000"/>
                          </a:srgbClr>
                        </a:outerShdw>
                      </a:cont>
                      <a:effect ref="fillLine"/>
                    </a:effectDag>
                  </a:endParaRPr>
                </a:p>
              </p:txBody>
            </p:sp>
            <p:sp>
              <p:nvSpPr>
                <p:cNvPr id="1235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68AE"/>
                    </a:solidFill>
                    <a:effectDag name="">
                      <a:cont type="tree" name="">
                        <a:effect ref="fillLine"/>
                        <a:outerShdw dist="38100" dir="13500000" algn="br">
                          <a:srgbClr val="0068AE">
                            <a:lumMod val="200000"/>
                            <a:satMod val="200000"/>
                          </a:srgbClr>
                        </a:outerShdw>
                      </a:cont>
                      <a:cont type="tree" name="">
                        <a:effect ref="fillLine"/>
                        <a:outerShdw dist="38100" dir="2700000" algn="tl">
                          <a:srgbClr val="0068AE">
                            <a:lumMod val="60000"/>
                            <a:satMod val="60000"/>
                          </a:srgbClr>
                        </a:outerShdw>
                      </a:cont>
                      <a:effect ref="fillLine"/>
                    </a:effectDag>
                  </a:endParaRPr>
                </a:p>
              </p:txBody>
            </p:sp>
            <p:sp>
              <p:nvSpPr>
                <p:cNvPr id="1235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68AE"/>
                    </a:solidFill>
                    <a:effectDag name="">
                      <a:cont type="tree" name="">
                        <a:effect ref="fillLine"/>
                        <a:outerShdw dist="38100" dir="13500000" algn="br">
                          <a:srgbClr val="0068AE">
                            <a:lumMod val="200000"/>
                            <a:satMod val="200000"/>
                          </a:srgbClr>
                        </a:outerShdw>
                      </a:cont>
                      <a:cont type="tree" name="">
                        <a:effect ref="fillLine"/>
                        <a:outerShdw dist="38100" dir="2700000" algn="tl">
                          <a:srgbClr val="0068AE">
                            <a:lumMod val="60000"/>
                            <a:satMod val="60000"/>
                          </a:srgbClr>
                        </a:outerShdw>
                      </a:cont>
                      <a:effect ref="fillLine"/>
                    </a:effectDag>
                  </a:endParaRPr>
                </a:p>
              </p:txBody>
            </p:sp>
            <p:sp>
              <p:nvSpPr>
                <p:cNvPr id="1235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68AE"/>
                    </a:solidFill>
                    <a:effectDag name="">
                      <a:cont type="tree" name="">
                        <a:effect ref="fillLine"/>
                        <a:outerShdw dist="38100" dir="13500000" algn="br">
                          <a:srgbClr val="0068AE">
                            <a:lumMod val="200000"/>
                            <a:satMod val="200000"/>
                          </a:srgbClr>
                        </a:outerShdw>
                      </a:cont>
                      <a:cont type="tree" name="">
                        <a:effect ref="fillLine"/>
                        <a:outerShdw dist="38100" dir="2700000" algn="tl">
                          <a:srgbClr val="0068AE">
                            <a:lumMod val="60000"/>
                            <a:satMod val="60000"/>
                          </a:srgbClr>
                        </a:outerShdw>
                      </a:cont>
                      <a:effect ref="fillLine"/>
                    </a:effectDag>
                  </a:endParaRPr>
                </a:p>
              </p:txBody>
            </p:sp>
          </p:grpSp>
        </p:grpSp>
      </p:grpSp>
      <p:sp>
        <p:nvSpPr>
          <p:cNvPr id="1235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235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35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235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235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F9395E3-75D1-492F-94B0-32497EB2877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2014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8CEF9-8B4C-4C5A-9EBF-78D008843E1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9562749"/>
      </p:ext>
    </p:extLst>
  </p:cSld>
  <p:clrMapOvr>
    <a:masterClrMapping/>
  </p:clrMapOvr>
  <p:transition>
    <p:split orient="vert"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2BC29-CB62-4004-8F63-66E41BE9BBE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4017382"/>
      </p:ext>
    </p:extLst>
  </p:cSld>
  <p:clrMapOvr>
    <a:masterClrMapping/>
  </p:clrMapOvr>
  <p:transition>
    <p:split orient="vert"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96742-8E95-4112-9D99-479723FC976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0737272"/>
      </p:ext>
    </p:extLst>
  </p:cSld>
  <p:clrMapOvr>
    <a:masterClrMapping/>
  </p:clrMapOvr>
  <p:transition>
    <p:split orient="vert"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B9D4C-846A-41D6-836D-AA0462EE7B9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7648962"/>
      </p:ext>
    </p:extLst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891697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71A3D-B2EF-45DB-939F-A82D256D6E2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5233336"/>
      </p:ext>
    </p:extLst>
  </p:cSld>
  <p:clrMapOvr>
    <a:masterClrMapping/>
  </p:clrMapOvr>
  <p:transition>
    <p:split orient="vert"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B7C4B-28F5-481F-9DBA-4CCCC1C1639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6044128"/>
      </p:ext>
    </p:extLst>
  </p:cSld>
  <p:clrMapOvr>
    <a:masterClrMapping/>
  </p:clrMapOvr>
  <p:transition>
    <p:split orient="vert"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BD438-012B-49F1-AA0F-A4E33FFE3A8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4351076"/>
      </p:ext>
    </p:extLst>
  </p:cSld>
  <p:clrMapOvr>
    <a:masterClrMapping/>
  </p:clrMapOvr>
  <p:transition>
    <p:split orient="vert"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28CF3-513A-445C-9D19-5314D07C549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580668"/>
      </p:ext>
    </p:extLst>
  </p:cSld>
  <p:clrMapOvr>
    <a:masterClrMapping/>
  </p:clrMapOvr>
  <p:transition>
    <p:split orient="vert"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842B9-19CC-41AB-BCFC-1ACC8D72103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3004621"/>
      </p:ext>
    </p:extLst>
  </p:cSld>
  <p:clrMapOvr>
    <a:masterClrMapping/>
  </p:clrMapOvr>
  <p:transition>
    <p:split orient="vert"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8B9C4-A04D-4615-A703-05F9F6A4162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5537252"/>
      </p:ext>
    </p:extLst>
  </p:cSld>
  <p:clrMapOvr>
    <a:masterClrMapping/>
  </p:clrMapOvr>
  <p:transition>
    <p:split orient="vert"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D9EBAD-A486-4D1B-A3F7-F24096B0E5C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948380"/>
      </p:ext>
    </p:extLst>
  </p:cSld>
  <p:clrMapOvr>
    <a:masterClrMapping/>
  </p:clrMapOvr>
  <p:transition>
    <p:split orient="vert"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 Same Side Corner Rectangle 4"/>
          <p:cNvSpPr/>
          <p:nvPr/>
        </p:nvSpPr>
        <p:spPr>
          <a:xfrm rot="5400000">
            <a:off x="3320883" y="-1033399"/>
            <a:ext cx="2237017" cy="8875816"/>
          </a:xfrm>
          <a:prstGeom prst="round2SameRect">
            <a:avLst>
              <a:gd name="adj1" fmla="val 12924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 Same Side Corner Rectangle 5"/>
          <p:cNvSpPr/>
          <p:nvPr/>
        </p:nvSpPr>
        <p:spPr>
          <a:xfrm rot="5400000">
            <a:off x="3749357" y="-1461873"/>
            <a:ext cx="1380070" cy="8875816"/>
          </a:xfrm>
          <a:prstGeom prst="round2SameRect">
            <a:avLst>
              <a:gd name="adj1" fmla="val 23166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6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038" y="2334986"/>
            <a:ext cx="8517924" cy="1265464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038" y="3672013"/>
            <a:ext cx="8517924" cy="851006"/>
          </a:xfrm>
        </p:spPr>
        <p:txBody>
          <a:bodyPr anchor="ctr"/>
          <a:lstStyle>
            <a:lvl1pPr marL="0" indent="0" algn="ctr">
              <a:buNone/>
              <a:defRPr sz="280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A1A16-6642-4A7F-95CF-687F080B71CB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7/2/2018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C48B7-442C-4756-B40B-1A0B575C94F7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02777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BB7FC-147E-4F29-B5D5-B783D39E6F89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7/2/2018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44D10-E719-4019-A4E6-832D41625A7F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8023674"/>
      </p:ext>
    </p:extLst>
  </p:cSld>
  <p:clrMapOvr>
    <a:masterClrMapping/>
  </p:clrMapOvr>
  <p:transition spd="slow">
    <p:wipe dir="r"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 Same Side Corner Rectangle 4"/>
          <p:cNvSpPr/>
          <p:nvPr/>
        </p:nvSpPr>
        <p:spPr>
          <a:xfrm rot="5400000">
            <a:off x="3427625" y="112926"/>
            <a:ext cx="2023533" cy="8875816"/>
          </a:xfrm>
          <a:prstGeom prst="round2SameRect">
            <a:avLst>
              <a:gd name="adj1" fmla="val 12220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 Same Side Corner Rectangle 5"/>
          <p:cNvSpPr/>
          <p:nvPr/>
        </p:nvSpPr>
        <p:spPr>
          <a:xfrm rot="5400000">
            <a:off x="3863658" y="548959"/>
            <a:ext cx="1151468" cy="8875816"/>
          </a:xfrm>
          <a:prstGeom prst="round2SameRect">
            <a:avLst>
              <a:gd name="adj1" fmla="val 21428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6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155702"/>
          </a:xfrm>
        </p:spPr>
        <p:txBody>
          <a:bodyPr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47533"/>
            <a:ext cx="7772400" cy="859367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8A36B-6C8A-41ED-A953-A7127E87C314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7/2/2018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A4AAB-2423-47AA-BD88-FC5D4E1E6037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695211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696347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126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126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23AFD-4876-41C0-8A20-99222CDAB7C3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7/2/2018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2E8A3-C844-43A5-9388-4BD32022DDD5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4833981"/>
      </p:ext>
    </p:extLst>
  </p:cSld>
  <p:clrMapOvr>
    <a:masterClrMapping/>
  </p:clrMapOvr>
  <p:transition spd="slow">
    <p:wipe dir="r"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2863"/>
            <a:ext cx="4040188" cy="639762"/>
          </a:xfr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87118"/>
            <a:ext cx="4040188" cy="40390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2286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87118"/>
            <a:ext cx="4041775" cy="40390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E4958-F10B-4C34-A84C-31BC860CC0A1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7/2/2018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D55B3-67FD-4238-83CB-0045ADB52C30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4698532"/>
      </p:ext>
    </p:extLst>
  </p:cSld>
  <p:clrMapOvr>
    <a:masterClrMapping/>
  </p:clrMapOvr>
  <p:transition spd="slow">
    <p:wipe dir="r"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95C2F-D9DF-4521-B88C-74660EFA708D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7/2/2018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D25C4-0F05-482F-A85B-87AC3320FAC9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566619"/>
      </p:ext>
    </p:extLst>
  </p:cSld>
  <p:clrMapOvr>
    <a:masterClrMapping/>
  </p:clrMapOvr>
  <p:transition spd="slow">
    <p:wipe dir="r"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2A5B7-F37D-484E-948C-50935D5BA152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7/2/2018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70D8D-01B7-46EE-8664-15D3C6340DC9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27804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5400000">
            <a:off x="-626537" y="2179859"/>
            <a:ext cx="4724400" cy="3471333"/>
          </a:xfrm>
          <a:prstGeom prst="round2SameRect">
            <a:avLst>
              <a:gd name="adj1" fmla="val 11307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1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65725"/>
            <a:ext cx="5111750" cy="45604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6335"/>
            <a:ext cx="3008313" cy="4419827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53998"/>
            <a:ext cx="8229600" cy="104140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2AAA9-8CB5-4ECD-A845-A1E1FF232ECD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7/2/2018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EBA5E-0E3B-4892-9C31-7989CD0EF54C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4704696"/>
      </p:ext>
    </p:extLst>
  </p:cSld>
  <p:clrMapOvr>
    <a:masterClrMapping/>
  </p:clrMapOvr>
  <p:transition spd="slow">
    <p:wipe dir="r"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 Same Side Corner Rectangle 5"/>
          <p:cNvSpPr/>
          <p:nvPr/>
        </p:nvSpPr>
        <p:spPr>
          <a:xfrm rot="5400000">
            <a:off x="3533156" y="-3270412"/>
            <a:ext cx="1812473" cy="8875816"/>
          </a:xfrm>
          <a:prstGeom prst="round2SameRect">
            <a:avLst>
              <a:gd name="adj1" fmla="val 12924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ound Same Side Corner Rectangle 6"/>
          <p:cNvSpPr/>
          <p:nvPr/>
        </p:nvSpPr>
        <p:spPr>
          <a:xfrm rot="5400000">
            <a:off x="3917948" y="-3663950"/>
            <a:ext cx="1041401" cy="8877301"/>
          </a:xfrm>
          <a:prstGeom prst="round2SameRect">
            <a:avLst>
              <a:gd name="adj1" fmla="val 29600"/>
              <a:gd name="adj2" fmla="val 0"/>
            </a:avLst>
          </a:prstGeom>
          <a:solidFill>
            <a:schemeClr val="tx1">
              <a:alpha val="38000"/>
            </a:schemeClr>
          </a:solidFill>
          <a:ln w="3175">
            <a:solidFill>
              <a:schemeClr val="accent1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199" y="2111375"/>
            <a:ext cx="8238067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379764"/>
            <a:ext cx="8238067" cy="669167"/>
          </a:xfrm>
        </p:spPr>
        <p:txBody>
          <a:bodyPr anchor="ctr"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53998"/>
            <a:ext cx="8229600" cy="104140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DA916-6E50-4856-8FF8-5C18B00F696B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7/2/2018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0A167-749A-4A28-B62F-E22CFC32BC10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4988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30645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377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92357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39957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01310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38285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65186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778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14166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67714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11771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17233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835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59666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4440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06619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28327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23450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44472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60569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47953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53061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97784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6311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98272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04016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80296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34412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31334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54580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00356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10310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230226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18925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489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01202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19178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30038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94517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649433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00896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46606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95208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335828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55045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2496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462353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75721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6789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011934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207366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844518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89601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48980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579249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169713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5116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101749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01521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502681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031319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17013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852117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219386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765801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62172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61187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42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79653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48255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78110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678302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685720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169560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355899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697566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004896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250099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5B3-9B65-4E0C-A49B-E6A6D900D4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8434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805947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5E182-36E2-43C9-AD8D-83E9ECA341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754688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474D5-CB4A-405D-BDC8-D48CB796A4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259768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21765-D0D4-4410-AC6D-FF75C7740D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137482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EE81-DBCF-40EC-837A-40088365CF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62535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659FF-4384-4D4B-9F8A-DBBCA185907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14572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BAB8B-46FF-49AA-945D-37AE1FFCD2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20664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53168-22AF-4E22-BE66-58E0819B7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9253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D9043-8B25-4C4A-99E3-B30521C905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704062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590321-4A5B-46FE-83D1-00CD56DBD9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822300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10761-DDDA-43A0-8BB5-CEF517D97E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724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71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583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5090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2796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889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804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075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68AE"/>
              </a:solidFill>
              <a:effectDag name="">
                <a:cont type="tree" name="">
                  <a:effect ref="fillLine"/>
                  <a:outerShdw dist="38100" dir="13500000" algn="br">
                    <a:srgbClr val="0068AE">
                      <a:lumMod val="200000"/>
                      <a:satMod val="200000"/>
                    </a:srgbClr>
                  </a:outerShdw>
                </a:cont>
                <a:cont type="tree" name="">
                  <a:effect ref="fillLine"/>
                  <a:outerShdw dist="38100" dir="2700000" algn="tl">
                    <a:srgbClr val="0068AE">
                      <a:lumMod val="60000"/>
                      <a:satMod val="60000"/>
                    </a:srgbClr>
                  </a:outerShdw>
                </a:cont>
                <a:effect ref="fillLine"/>
              </a:effectDag>
            </a:endParaRPr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26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68AE"/>
                </a:solidFill>
                <a:effectDag name="">
                  <a:cont type="tree" name="">
                    <a:effect ref="fillLine"/>
                    <a:outerShdw dist="38100" dir="13500000" algn="br">
                      <a:srgbClr val="0068AE">
                        <a:lumMod val="200000"/>
                        <a:satMod val="200000"/>
                      </a:srgbClr>
                    </a:outerShdw>
                  </a:cont>
                  <a:cont type="tree" name="">
                    <a:effect ref="fillLine"/>
                    <a:outerShdw dist="38100" dir="2700000" algn="tl">
                      <a:srgbClr val="0068AE">
                        <a:lumMod val="60000"/>
                        <a:satMod val="60000"/>
                      </a:srgbClr>
                    </a:outerShdw>
                  </a:cont>
                  <a:effect ref="fillLine"/>
                </a:effectDag>
              </a:endParaRPr>
            </a:p>
          </p:txBody>
        </p:sp>
        <p:grpSp>
          <p:nvGrpSpPr>
            <p:cNvPr id="11269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27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7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7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7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7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7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7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7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7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7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8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</p:grpSp>
        <p:grpSp>
          <p:nvGrpSpPr>
            <p:cNvPr id="1128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28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8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8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8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8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8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8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8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9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9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9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9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9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9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9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9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9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29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</p:grpSp>
        <p:grpSp>
          <p:nvGrpSpPr>
            <p:cNvPr id="1130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30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0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0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0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0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0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0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0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0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1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1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1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1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1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1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1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1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</p:grpSp>
        <p:grpSp>
          <p:nvGrpSpPr>
            <p:cNvPr id="11318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31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2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2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2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2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2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sp>
            <p:nvSpPr>
              <p:cNvPr id="1132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68AE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0068AE">
                          <a:lumMod val="200000"/>
                          <a:satMod val="200000"/>
                        </a:srgbClr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68AE">
                          <a:lumMod val="60000"/>
                          <a:satMod val="60000"/>
                        </a:srgbClr>
                      </a:outerShdw>
                    </a:cont>
                    <a:effect ref="fillLine"/>
                  </a:effectDag>
                </a:endParaRPr>
              </a:p>
            </p:txBody>
          </p:sp>
          <p:grpSp>
            <p:nvGrpSpPr>
              <p:cNvPr id="11326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32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68AE"/>
                    </a:solidFill>
                    <a:effectDag name="">
                      <a:cont type="tree" name="">
                        <a:effect ref="fillLine"/>
                        <a:outerShdw dist="38100" dir="13500000" algn="br">
                          <a:srgbClr val="0068AE">
                            <a:lumMod val="200000"/>
                            <a:satMod val="200000"/>
                          </a:srgbClr>
                        </a:outerShdw>
                      </a:cont>
                      <a:cont type="tree" name="">
                        <a:effect ref="fillLine"/>
                        <a:outerShdw dist="38100" dir="2700000" algn="tl">
                          <a:srgbClr val="0068AE">
                            <a:lumMod val="60000"/>
                            <a:satMod val="60000"/>
                          </a:srgbClr>
                        </a:outerShdw>
                      </a:cont>
                      <a:effect ref="fillLine"/>
                    </a:effectDag>
                  </a:endParaRPr>
                </a:p>
              </p:txBody>
            </p:sp>
            <p:sp>
              <p:nvSpPr>
                <p:cNvPr id="1132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68AE"/>
                    </a:solidFill>
                    <a:effectDag name="">
                      <a:cont type="tree" name="">
                        <a:effect ref="fillLine"/>
                        <a:outerShdw dist="38100" dir="13500000" algn="br">
                          <a:srgbClr val="0068AE">
                            <a:lumMod val="200000"/>
                            <a:satMod val="200000"/>
                          </a:srgbClr>
                        </a:outerShdw>
                      </a:cont>
                      <a:cont type="tree" name="">
                        <a:effect ref="fillLine"/>
                        <a:outerShdw dist="38100" dir="2700000" algn="tl">
                          <a:srgbClr val="0068AE">
                            <a:lumMod val="60000"/>
                            <a:satMod val="60000"/>
                          </a:srgbClr>
                        </a:outerShdw>
                      </a:cont>
                      <a:effect ref="fillLine"/>
                    </a:effectDag>
                  </a:endParaRPr>
                </a:p>
              </p:txBody>
            </p:sp>
            <p:sp>
              <p:nvSpPr>
                <p:cNvPr id="1132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68AE"/>
                    </a:solidFill>
                    <a:effectDag name="">
                      <a:cont type="tree" name="">
                        <a:effect ref="fillLine"/>
                        <a:outerShdw dist="38100" dir="13500000" algn="br">
                          <a:srgbClr val="0068AE">
                            <a:lumMod val="200000"/>
                            <a:satMod val="200000"/>
                          </a:srgbClr>
                        </a:outerShdw>
                      </a:cont>
                      <a:cont type="tree" name="">
                        <a:effect ref="fillLine"/>
                        <a:outerShdw dist="38100" dir="2700000" algn="tl">
                          <a:srgbClr val="0068AE">
                            <a:lumMod val="60000"/>
                            <a:satMod val="60000"/>
                          </a:srgbClr>
                        </a:outerShdw>
                      </a:cont>
                      <a:effect ref="fillLine"/>
                    </a:effectDag>
                  </a:endParaRPr>
                </a:p>
              </p:txBody>
            </p:sp>
            <p:sp>
              <p:nvSpPr>
                <p:cNvPr id="1133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68AE"/>
                    </a:solidFill>
                    <a:effectDag name="">
                      <a:cont type="tree" name="">
                        <a:effect ref="fillLine"/>
                        <a:outerShdw dist="38100" dir="13500000" algn="br">
                          <a:srgbClr val="0068AE">
                            <a:lumMod val="200000"/>
                            <a:satMod val="200000"/>
                          </a:srgbClr>
                        </a:outerShdw>
                      </a:cont>
                      <a:cont type="tree" name="">
                        <a:effect ref="fillLine"/>
                        <a:outerShdw dist="38100" dir="2700000" algn="tl">
                          <a:srgbClr val="0068AE">
                            <a:lumMod val="60000"/>
                            <a:satMod val="60000"/>
                          </a:srgbClr>
                        </a:outerShdw>
                      </a:cont>
                      <a:effect ref="fillLine"/>
                    </a:effectDag>
                  </a:endParaRPr>
                </a:p>
              </p:txBody>
            </p:sp>
          </p:grpSp>
        </p:grpSp>
      </p:grpSp>
      <p:sp>
        <p:nvSpPr>
          <p:cNvPr id="1133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3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3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1133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1133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661420D-6674-4843-93B9-3700ED4EF19D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199393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 Same Side Corner Rectangle 11"/>
          <p:cNvSpPr/>
          <p:nvPr/>
        </p:nvSpPr>
        <p:spPr>
          <a:xfrm rot="5400000">
            <a:off x="1238992" y="-983509"/>
            <a:ext cx="6400800" cy="8875816"/>
          </a:xfrm>
          <a:prstGeom prst="round2SameRect">
            <a:avLst>
              <a:gd name="adj1" fmla="val 4981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ound Same Side Corner Rectangle 12"/>
          <p:cNvSpPr/>
          <p:nvPr/>
        </p:nvSpPr>
        <p:spPr>
          <a:xfrm rot="5400000">
            <a:off x="3917948" y="-3663950"/>
            <a:ext cx="1041401" cy="8877301"/>
          </a:xfrm>
          <a:prstGeom prst="round2SameRect">
            <a:avLst>
              <a:gd name="adj1" fmla="val 29600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6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0414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675" y="6496050"/>
            <a:ext cx="1168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440A81-C2F2-4D0D-A09C-CC4404896888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7/2/2018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5875" y="6496050"/>
            <a:ext cx="65722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3125" y="6496050"/>
            <a:ext cx="53498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89EA36-B1F5-4A19-8986-09A06B6D41BC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48789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3600" b="1" kern="1200" dirty="0">
          <a:solidFill>
            <a:srgbClr val="FCF9C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Constantia" pitchFamily="18" charset="0"/>
          <a:ea typeface="+mn-ea"/>
          <a:cs typeface="+mn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ts val="12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8817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753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591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892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2915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244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187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10CEFF-E806-49D1-BB23-24564D8FA41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282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6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57.xml"/><Relationship Id="rId1" Type="http://schemas.openxmlformats.org/officeDocument/2006/relationships/audio" Target="file:///E:\&#1052;&#1086;&#1081;%20&#1091;&#1088;&#1086;&#1082;\_9773_Russkaya_muzyka_Russian_music_-_Ochen__krasivaya_nezhnaya_melodiya_bez_slov_-_otlichnaya_instrumental_naya_muzyka__muzofon.com.mp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1"/>
          <p:cNvSpPr>
            <a:spLocks noChangeArrowheads="1"/>
          </p:cNvSpPr>
          <p:nvPr/>
        </p:nvSpPr>
        <p:spPr bwMode="auto">
          <a:xfrm>
            <a:off x="1692275" y="1484313"/>
            <a:ext cx="6551613" cy="4351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3600" b="1" dirty="0" smtClean="0">
                <a:solidFill>
                  <a:srgbClr val="000000"/>
                </a:solidFill>
                <a:latin typeface="+mj-lt"/>
              </a:rPr>
              <a:t>Тема:</a:t>
            </a:r>
            <a:r>
              <a:rPr lang="ru-RU" altLang="ru-RU" sz="36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ru-RU" altLang="ru-RU" sz="3600" b="1" i="1" dirty="0" smtClean="0">
                <a:solidFill>
                  <a:srgbClr val="000000"/>
                </a:solidFill>
                <a:latin typeface="+mj-lt"/>
              </a:rPr>
              <a:t>«Распространенные обращения. Выделительные знаки препинания при обращении».</a:t>
            </a:r>
          </a:p>
          <a:p>
            <a:pPr algn="ctr"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400" b="1" dirty="0" smtClean="0">
                <a:solidFill>
                  <a:srgbClr val="000000"/>
                </a:solidFill>
                <a:latin typeface="+mj-lt"/>
              </a:rPr>
              <a:t>Урок русского языка в 8 классе</a:t>
            </a:r>
          </a:p>
          <a:p>
            <a:pPr algn="ctr"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400" b="1" i="1" dirty="0" smtClean="0">
                <a:solidFill>
                  <a:srgbClr val="000000"/>
                </a:solidFill>
                <a:latin typeface="+mj-lt"/>
              </a:rPr>
              <a:t>Плотникова Н.В., учитель русского языка и литературы БОУ СОШ № 29</a:t>
            </a:r>
          </a:p>
          <a:p>
            <a:pPr algn="ctr" eaLnBrk="0" fontAlgn="base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400" b="1" i="1" dirty="0" smtClean="0">
                <a:solidFill>
                  <a:srgbClr val="000000"/>
                </a:solidFill>
                <a:latin typeface="+mj-lt"/>
              </a:rPr>
              <a:t>ст. </a:t>
            </a:r>
            <a:r>
              <a:rPr lang="ru-RU" altLang="ru-RU" sz="2400" b="1" i="1" dirty="0" err="1">
                <a:solidFill>
                  <a:srgbClr val="000000"/>
                </a:solidFill>
                <a:latin typeface="+mj-lt"/>
              </a:rPr>
              <a:t>Н</a:t>
            </a:r>
            <a:r>
              <a:rPr lang="ru-RU" altLang="ru-RU" sz="2400" b="1" i="1" dirty="0" err="1" smtClean="0">
                <a:solidFill>
                  <a:srgbClr val="000000"/>
                </a:solidFill>
                <a:latin typeface="+mj-lt"/>
              </a:rPr>
              <a:t>овотитаровской</a:t>
            </a:r>
            <a:endParaRPr lang="ru-RU" altLang="ru-RU" sz="2400" dirty="0" smtClean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5301630"/>
      </p:ext>
    </p:extLst>
  </p:cSld>
  <p:clrMapOvr>
    <a:masterClrMapping/>
  </p:clrMapOvr>
  <p:transition advTm="3000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776864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24473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1612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sz="40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3106039" y="2276681"/>
            <a:ext cx="2951163" cy="1878623"/>
          </a:xfrm>
          <a:prstGeom prst="ellipse">
            <a:avLst/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2222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О б р а щ е н и е</a:t>
            </a:r>
            <a:endParaRPr lang="ru-RU" sz="2400" b="1" dirty="0">
              <a:ln w="22225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5689600" y="841375"/>
            <a:ext cx="3454400" cy="220345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Отделяется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запятыми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 в любой части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предложения 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-95250" y="906463"/>
            <a:ext cx="3676650" cy="2217737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Нераспространенное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(выражено одним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словом)</a:t>
            </a:r>
            <a:endParaRPr lang="ru-RU" sz="2400" b="1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2687638" y="-22225"/>
            <a:ext cx="3768725" cy="17780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Распространенное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(выражено несколькими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 словами)</a:t>
            </a:r>
            <a:endParaRPr lang="ru-RU" sz="2400" b="1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368" name="Oval 8"/>
          <p:cNvSpPr>
            <a:spLocks noChangeArrowheads="1"/>
          </p:cNvSpPr>
          <p:nvPr/>
        </p:nvSpPr>
        <p:spPr bwMode="auto">
          <a:xfrm>
            <a:off x="0" y="3178175"/>
            <a:ext cx="3325813" cy="2338388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Иногда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восклицательный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 знак в начале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предложения</a:t>
            </a:r>
            <a:endParaRPr lang="ru-RU" sz="2800" b="1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393" name="Oval 9"/>
          <p:cNvSpPr>
            <a:spLocks noChangeArrowheads="1"/>
          </p:cNvSpPr>
          <p:nvPr/>
        </p:nvSpPr>
        <p:spPr bwMode="auto">
          <a:xfrm>
            <a:off x="2822575" y="4495800"/>
            <a:ext cx="3665538" cy="2173288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В конце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 предложения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ставится нужный знак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препинания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370" name="Oval 10"/>
          <p:cNvSpPr>
            <a:spLocks noChangeArrowheads="1"/>
          </p:cNvSpPr>
          <p:nvPr/>
        </p:nvSpPr>
        <p:spPr bwMode="auto">
          <a:xfrm>
            <a:off x="5700713" y="3124200"/>
            <a:ext cx="3502025" cy="1984375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Частица О </a:t>
            </a:r>
            <a:r>
              <a:rPr lang="ru-RU" sz="2800" b="1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не </a:t>
            </a:r>
            <a:endParaRPr lang="ru-RU" sz="2800" b="1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отделяется запятой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2800" b="1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т обращения</a:t>
            </a:r>
          </a:p>
        </p:txBody>
      </p:sp>
      <p:sp>
        <p:nvSpPr>
          <p:cNvPr id="15371" name="AutoShape 17"/>
          <p:cNvSpPr>
            <a:spLocks noChangeArrowheads="1"/>
          </p:cNvSpPr>
          <p:nvPr/>
        </p:nvSpPr>
        <p:spPr bwMode="auto">
          <a:xfrm rot="-7980682">
            <a:off x="3171031" y="2315369"/>
            <a:ext cx="428625" cy="528638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5372" name="AutoShape 18"/>
          <p:cNvSpPr>
            <a:spLocks noChangeArrowheads="1"/>
          </p:cNvSpPr>
          <p:nvPr/>
        </p:nvSpPr>
        <p:spPr bwMode="auto">
          <a:xfrm rot="-5400000">
            <a:off x="4333876" y="1792287"/>
            <a:ext cx="476250" cy="50482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5373" name="AutoShape 19"/>
          <p:cNvSpPr>
            <a:spLocks noChangeArrowheads="1"/>
          </p:cNvSpPr>
          <p:nvPr/>
        </p:nvSpPr>
        <p:spPr bwMode="auto">
          <a:xfrm rot="-2690935">
            <a:off x="5513388" y="2225675"/>
            <a:ext cx="450850" cy="5492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5375" name="AutoShape 21"/>
          <p:cNvSpPr>
            <a:spLocks noChangeArrowheads="1"/>
          </p:cNvSpPr>
          <p:nvPr/>
        </p:nvSpPr>
        <p:spPr bwMode="auto">
          <a:xfrm rot="5400000">
            <a:off x="4318794" y="4015581"/>
            <a:ext cx="504825" cy="576263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5376" name="AutoShape 22"/>
          <p:cNvSpPr>
            <a:spLocks noChangeArrowheads="1"/>
          </p:cNvSpPr>
          <p:nvPr/>
        </p:nvSpPr>
        <p:spPr bwMode="auto">
          <a:xfrm rot="1961032">
            <a:off x="5675313" y="3375025"/>
            <a:ext cx="434975" cy="53975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5377" name="AutoShape 23"/>
          <p:cNvSpPr>
            <a:spLocks noChangeArrowheads="1"/>
          </p:cNvSpPr>
          <p:nvPr/>
        </p:nvSpPr>
        <p:spPr bwMode="auto">
          <a:xfrm rot="8576625">
            <a:off x="2959100" y="3354388"/>
            <a:ext cx="433388" cy="48895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29770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5366" grpId="0" animBg="1"/>
      <p:bldP spid="15367" grpId="0" animBg="1"/>
      <p:bldP spid="15368" grpId="0" animBg="1"/>
      <p:bldP spid="16393" grpId="0" animBg="1"/>
      <p:bldP spid="15371" grpId="0" animBg="1"/>
      <p:bldP spid="15372" grpId="0" animBg="1"/>
      <p:bldP spid="15373" grpId="0" animBg="1"/>
      <p:bldP spid="15375" grpId="0" animBg="1"/>
      <p:bldP spid="15376" grpId="0" animBg="1"/>
      <p:bldP spid="1537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7056784" cy="864096"/>
          </a:xfrm>
        </p:spPr>
        <p:txBody>
          <a:bodyPr/>
          <a:lstStyle/>
          <a:p>
            <a:r>
              <a:rPr lang="ru-RU" sz="2000" b="1" dirty="0" smtClean="0">
                <a:ea typeface="Calibri"/>
              </a:rPr>
              <a:t/>
            </a:r>
            <a:br>
              <a:rPr lang="ru-RU" sz="2000" b="1" dirty="0" smtClean="0">
                <a:ea typeface="Calibri"/>
              </a:rPr>
            </a:br>
            <a:r>
              <a:rPr lang="ru-RU" sz="2000" b="1" dirty="0">
                <a:ea typeface="Calibri"/>
              </a:rPr>
              <a:t/>
            </a:r>
            <a:br>
              <a:rPr lang="ru-RU" sz="2000" b="1" dirty="0">
                <a:ea typeface="Calibri"/>
              </a:rPr>
            </a:br>
            <a:r>
              <a:rPr lang="ru-RU" sz="2000" b="1" dirty="0" smtClean="0">
                <a:ea typeface="Calibri"/>
              </a:rPr>
              <a:t>4</a:t>
            </a:r>
            <a:r>
              <a:rPr lang="ru-RU" sz="2000" b="1" dirty="0">
                <a:ea typeface="Calibri"/>
              </a:rPr>
              <a:t>. </a:t>
            </a:r>
            <a:r>
              <a:rPr lang="ru-RU" sz="2000" b="1" dirty="0">
                <a:ea typeface="Times New Roman"/>
              </a:rPr>
              <a:t>Расставьте </a:t>
            </a:r>
            <a:r>
              <a:rPr lang="ru-RU" sz="2000" b="1" dirty="0" smtClean="0">
                <a:ea typeface="Times New Roman"/>
              </a:rPr>
              <a:t> </a:t>
            </a:r>
            <a:r>
              <a:rPr lang="ru-RU" sz="2000" b="1" dirty="0">
                <a:ea typeface="Times New Roman"/>
              </a:rPr>
              <a:t>знаки препинания, пропущенные буквы, раскройте скобки. Найдите обращения, определите оно  распространенное или нераспространенное.</a:t>
            </a:r>
            <a:r>
              <a:rPr lang="ru-RU" sz="1800" dirty="0">
                <a:latin typeface="Calibri"/>
                <a:ea typeface="Calibri"/>
              </a:rPr>
              <a:t/>
            </a:r>
            <a:br>
              <a:rPr lang="ru-RU" sz="1800" dirty="0">
                <a:latin typeface="Calibri"/>
                <a:ea typeface="Calibri"/>
              </a:rPr>
            </a:br>
            <a:endParaRPr lang="ru-RU" altLang="ru-RU" sz="20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1772816"/>
            <a:ext cx="7200800" cy="4681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ea typeface="Calibri"/>
              </a:rPr>
              <a:t>О од…</a:t>
            </a:r>
            <a:r>
              <a:rPr lang="ru-RU" sz="2000" dirty="0" err="1" smtClean="0">
                <a:ea typeface="Calibri"/>
              </a:rPr>
              <a:t>ночество</a:t>
            </a:r>
            <a:r>
              <a:rPr lang="ru-RU" sz="2000" dirty="0" smtClean="0">
                <a:ea typeface="Calibri"/>
              </a:rPr>
              <a:t>  как твой характер крут! </a:t>
            </a:r>
            <a:r>
              <a:rPr lang="ru-RU" sz="2000" i="1" dirty="0" smtClean="0">
                <a:ea typeface="Calibri"/>
              </a:rPr>
              <a:t>(</a:t>
            </a:r>
            <a:r>
              <a:rPr lang="ru-RU" sz="2000" i="1" dirty="0" err="1" smtClean="0">
                <a:ea typeface="Calibri"/>
              </a:rPr>
              <a:t>Б.Ахмадулина</a:t>
            </a:r>
            <a:r>
              <a:rPr lang="ru-RU" sz="2000" i="1" dirty="0" smtClean="0">
                <a:ea typeface="Calibri"/>
              </a:rPr>
              <a:t>)</a:t>
            </a:r>
            <a:endParaRPr lang="ru-RU" sz="2000" dirty="0" smtClean="0"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ea typeface="Calibri"/>
              </a:rPr>
              <a:t>Тебе  </a:t>
            </a:r>
            <a:r>
              <a:rPr lang="ru-RU" sz="2000" dirty="0">
                <a:ea typeface="Calibri"/>
              </a:rPr>
              <a:t>Москва  пережитое за </a:t>
            </a:r>
            <a:r>
              <a:rPr lang="ru-RU" sz="2000" dirty="0" err="1">
                <a:ea typeface="Calibri"/>
              </a:rPr>
              <a:t>полст</a:t>
            </a:r>
            <a:r>
              <a:rPr lang="ru-RU" sz="2000" dirty="0">
                <a:ea typeface="Calibri"/>
              </a:rPr>
              <a:t>…</a:t>
            </a:r>
            <a:r>
              <a:rPr lang="ru-RU" sz="2000" dirty="0" err="1">
                <a:ea typeface="Calibri"/>
              </a:rPr>
              <a:t>летья</a:t>
            </a:r>
            <a:r>
              <a:rPr lang="ru-RU" sz="2000" dirty="0">
                <a:ea typeface="Calibri"/>
              </a:rPr>
              <a:t>  о…даю. </a:t>
            </a:r>
            <a:r>
              <a:rPr lang="ru-RU" sz="2000" dirty="0" smtClean="0">
                <a:ea typeface="Calibri"/>
              </a:rPr>
              <a:t>                                 </a:t>
            </a:r>
            <a:r>
              <a:rPr lang="ru-RU" sz="2000" i="1" dirty="0" smtClean="0">
                <a:ea typeface="Calibri"/>
              </a:rPr>
              <a:t>(</a:t>
            </a:r>
            <a:r>
              <a:rPr lang="ru-RU" sz="2000" i="1" dirty="0" err="1">
                <a:ea typeface="Calibri"/>
              </a:rPr>
              <a:t>П.Антокольский</a:t>
            </a:r>
            <a:r>
              <a:rPr lang="ru-RU" sz="2000" i="1" dirty="0">
                <a:ea typeface="Calibri"/>
              </a:rPr>
              <a:t>)</a:t>
            </a:r>
            <a:endParaRPr lang="ru-RU" sz="2000" dirty="0"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a typeface="Calibri"/>
              </a:rPr>
              <a:t>Что ты  осень  наделала с нами? </a:t>
            </a:r>
            <a:r>
              <a:rPr lang="ru-RU" sz="2000" i="1" dirty="0">
                <a:ea typeface="Calibri"/>
              </a:rPr>
              <a:t>(</a:t>
            </a:r>
            <a:r>
              <a:rPr lang="ru-RU" sz="2000" i="1" dirty="0" err="1">
                <a:ea typeface="Calibri"/>
              </a:rPr>
              <a:t>Н.Заболоцкий</a:t>
            </a:r>
            <a:r>
              <a:rPr lang="ru-RU" sz="2000" i="1" dirty="0">
                <a:ea typeface="Calibri"/>
              </a:rPr>
              <a:t>)</a:t>
            </a:r>
            <a:endParaRPr lang="ru-RU" sz="2000" dirty="0"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a typeface="Calibri"/>
              </a:rPr>
              <a:t>О мысль  тебе удел </a:t>
            </a:r>
            <a:r>
              <a:rPr lang="ru-RU" sz="2000" dirty="0" err="1">
                <a:ea typeface="Calibri"/>
              </a:rPr>
              <a:t>цв</a:t>
            </a:r>
            <a:r>
              <a:rPr lang="ru-RU" sz="2000" dirty="0">
                <a:ea typeface="Calibri"/>
              </a:rPr>
              <a:t>…</a:t>
            </a:r>
            <a:r>
              <a:rPr lang="ru-RU" sz="2000" dirty="0" err="1">
                <a:ea typeface="Calibri"/>
              </a:rPr>
              <a:t>тка</a:t>
            </a:r>
            <a:r>
              <a:rPr lang="ru-RU" sz="2000" dirty="0">
                <a:ea typeface="Calibri"/>
              </a:rPr>
              <a:t>! </a:t>
            </a:r>
            <a:r>
              <a:rPr lang="ru-RU" sz="2000" i="1" dirty="0">
                <a:ea typeface="Calibri"/>
              </a:rPr>
              <a:t>(</a:t>
            </a:r>
            <a:r>
              <a:rPr lang="ru-RU" sz="2000" i="1" dirty="0" err="1">
                <a:ea typeface="Calibri"/>
              </a:rPr>
              <a:t>Е.Баратынский</a:t>
            </a:r>
            <a:r>
              <a:rPr lang="ru-RU" sz="2000" i="1" dirty="0">
                <a:ea typeface="Calibri"/>
              </a:rPr>
              <a:t>)</a:t>
            </a:r>
            <a:endParaRPr lang="ru-RU" sz="2000" dirty="0"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a typeface="Calibri"/>
              </a:rPr>
              <a:t>Прощай  дом! Прощай  старая жизнь! </a:t>
            </a:r>
            <a:r>
              <a:rPr lang="ru-RU" sz="2000" i="1" dirty="0">
                <a:ea typeface="Calibri"/>
              </a:rPr>
              <a:t>(</a:t>
            </a:r>
            <a:r>
              <a:rPr lang="ru-RU" sz="2000" i="1" dirty="0" err="1">
                <a:ea typeface="Calibri"/>
              </a:rPr>
              <a:t>А.Чехов</a:t>
            </a:r>
            <a:r>
              <a:rPr lang="ru-RU" sz="2000" i="1" dirty="0">
                <a:ea typeface="Calibri"/>
              </a:rPr>
              <a:t>)</a:t>
            </a:r>
            <a:endParaRPr lang="ru-RU" sz="2000" dirty="0"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a typeface="Calibri"/>
              </a:rPr>
              <a:t>Мать-земля моя родная </a:t>
            </a:r>
            <a:endParaRPr lang="ru-RU" sz="2000" dirty="0"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a typeface="Calibri"/>
              </a:rPr>
              <a:t>	Сторона моя лесная </a:t>
            </a:r>
            <a:endParaRPr lang="ru-RU" sz="2000" dirty="0"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a typeface="Calibri"/>
              </a:rPr>
              <a:t>	Край недавних детских лет </a:t>
            </a:r>
            <a:endParaRPr lang="ru-RU" sz="2000" dirty="0"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a typeface="Calibri"/>
              </a:rPr>
              <a:t>	Отчий край  ты есть иль нет? </a:t>
            </a:r>
            <a:r>
              <a:rPr lang="ru-RU" sz="2000" i="1" dirty="0">
                <a:ea typeface="Calibri"/>
              </a:rPr>
              <a:t>(</a:t>
            </a:r>
            <a:r>
              <a:rPr lang="ru-RU" sz="2000" i="1" dirty="0" err="1">
                <a:ea typeface="Calibri"/>
              </a:rPr>
              <a:t>А.Твардовский</a:t>
            </a:r>
            <a:r>
              <a:rPr lang="ru-RU" sz="2000" i="1" dirty="0">
                <a:ea typeface="Calibri"/>
              </a:rPr>
              <a:t>)</a:t>
            </a:r>
            <a:endParaRPr lang="ru-RU" sz="2000" dirty="0"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err="1">
                <a:ea typeface="Calibri"/>
              </a:rPr>
              <a:t>Прощ</a:t>
            </a:r>
            <a:r>
              <a:rPr lang="ru-RU" sz="2000" dirty="0">
                <a:ea typeface="Calibri"/>
              </a:rPr>
              <a:t>…й  (не) мытая Россия  </a:t>
            </a:r>
            <a:endParaRPr lang="ru-RU" sz="2000" dirty="0"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a typeface="Calibri"/>
              </a:rPr>
              <a:t>	Страна рабов  страна господ </a:t>
            </a:r>
            <a:endParaRPr lang="ru-RU" sz="2000" dirty="0">
              <a:latin typeface="Calibri"/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a typeface="Calibri"/>
              </a:rPr>
              <a:t>	И вы  мундиры голубые </a:t>
            </a:r>
            <a:endParaRPr lang="ru-RU" sz="2000" dirty="0">
              <a:latin typeface="Calibri"/>
              <a:ea typeface="Calibri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ea typeface="Calibri"/>
              </a:rPr>
              <a:t>	И ты  им </a:t>
            </a:r>
            <a:r>
              <a:rPr lang="ru-RU" sz="2000" dirty="0" err="1">
                <a:ea typeface="Calibri"/>
              </a:rPr>
              <a:t>преда</a:t>
            </a:r>
            <a:r>
              <a:rPr lang="ru-RU" sz="2000" dirty="0">
                <a:ea typeface="Calibri"/>
              </a:rPr>
              <a:t>(</a:t>
            </a:r>
            <a:r>
              <a:rPr lang="ru-RU" sz="2000" dirty="0" err="1">
                <a:ea typeface="Calibri"/>
              </a:rPr>
              <a:t>нн</a:t>
            </a:r>
            <a:r>
              <a:rPr lang="ru-RU" sz="2000" dirty="0">
                <a:ea typeface="Calibri"/>
              </a:rPr>
              <a:t>, н)</a:t>
            </a:r>
            <a:r>
              <a:rPr lang="ru-RU" sz="2000" dirty="0" err="1">
                <a:ea typeface="Calibri"/>
              </a:rPr>
              <a:t>ый</a:t>
            </a:r>
            <a:r>
              <a:rPr lang="ru-RU" sz="2000" dirty="0">
                <a:ea typeface="Calibri"/>
              </a:rPr>
              <a:t> народ. </a:t>
            </a:r>
            <a:r>
              <a:rPr lang="ru-RU" sz="2000" i="1" dirty="0">
                <a:ea typeface="Calibri"/>
              </a:rPr>
              <a:t>(</a:t>
            </a:r>
            <a:r>
              <a:rPr lang="ru-RU" sz="2000" i="1" dirty="0" err="1">
                <a:ea typeface="Calibri"/>
              </a:rPr>
              <a:t>М.Лермонтов</a:t>
            </a:r>
            <a:r>
              <a:rPr lang="ru-RU" sz="2000" i="1" dirty="0">
                <a:ea typeface="Calibri"/>
              </a:rPr>
              <a:t>)</a:t>
            </a:r>
            <a:endParaRPr lang="ru-RU" sz="2000" dirty="0">
              <a:latin typeface="Calibri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62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547664" y="333375"/>
            <a:ext cx="7056784" cy="3383657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ru-RU" sz="2800" b="1" dirty="0" smtClean="0">
                <a:ea typeface="Calibri"/>
              </a:rPr>
              <a:t>Решение проблемной ситуации.</a:t>
            </a:r>
            <a:r>
              <a:rPr lang="ru-RU" sz="2800" dirty="0" smtClean="0">
                <a:ea typeface="Calibri"/>
              </a:rPr>
              <a:t/>
            </a:r>
            <a:br>
              <a:rPr lang="ru-RU" sz="2800" dirty="0" smtClean="0">
                <a:ea typeface="Calibri"/>
              </a:rPr>
            </a:br>
            <a:r>
              <a:rPr lang="ru-RU" sz="2800" dirty="0" smtClean="0">
                <a:ea typeface="Calibri"/>
              </a:rPr>
              <a:t>Почему </a:t>
            </a:r>
            <a:r>
              <a:rPr lang="ru-RU" sz="2800" dirty="0">
                <a:ea typeface="Calibri"/>
              </a:rPr>
              <a:t>обращения пишутся то с большой, то с маленькой буквы? </a:t>
            </a:r>
            <a:r>
              <a:rPr lang="ru-RU" sz="2800" dirty="0" smtClean="0">
                <a:ea typeface="Calibri"/>
              </a:rPr>
              <a:t/>
            </a:r>
            <a:br>
              <a:rPr lang="ru-RU" sz="2800" dirty="0" smtClean="0">
                <a:ea typeface="Calibri"/>
              </a:rPr>
            </a:br>
            <a:r>
              <a:rPr lang="ru-RU" sz="2800" dirty="0" smtClean="0">
                <a:ea typeface="Calibri"/>
              </a:rPr>
              <a:t>А </a:t>
            </a:r>
            <a:r>
              <a:rPr lang="ru-RU" sz="2800" dirty="0">
                <a:ea typeface="Calibri"/>
              </a:rPr>
              <a:t>как же быть со словом Родина?.... </a:t>
            </a:r>
            <a:r>
              <a:rPr lang="ru-RU" sz="2800" dirty="0" smtClean="0">
                <a:ea typeface="Calibri"/>
              </a:rPr>
              <a:t/>
            </a:r>
            <a:br>
              <a:rPr lang="ru-RU" sz="2800" dirty="0" smtClean="0">
                <a:ea typeface="Calibri"/>
              </a:rPr>
            </a:br>
            <a:r>
              <a:rPr lang="ru-RU" sz="2800" dirty="0" smtClean="0">
                <a:ea typeface="Calibri"/>
              </a:rPr>
              <a:t>О </a:t>
            </a:r>
            <a:r>
              <a:rPr lang="ru-RU" sz="2800" dirty="0">
                <a:ea typeface="Calibri"/>
              </a:rPr>
              <a:t>какой родине мы с вами говорили в начале урока?........</a:t>
            </a:r>
            <a:r>
              <a:rPr lang="ru-RU" sz="2800" dirty="0">
                <a:solidFill>
                  <a:srgbClr val="222222"/>
                </a:solidFill>
                <a:latin typeface="Arial"/>
                <a:ea typeface="Calibri"/>
              </a:rPr>
              <a:t> </a:t>
            </a:r>
            <a:r>
              <a:rPr lang="ru-RU" sz="1400" dirty="0">
                <a:latin typeface="Calibri"/>
                <a:ea typeface="Calibri"/>
              </a:rPr>
              <a:t/>
            </a:r>
            <a:br>
              <a:rPr lang="ru-RU" sz="1400" dirty="0">
                <a:latin typeface="Calibri"/>
                <a:ea typeface="Calibri"/>
              </a:rPr>
            </a:br>
            <a:endParaRPr lang="ru-RU" altLang="ru-RU" sz="1800" dirty="0" smtClean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1331640" y="4653136"/>
            <a:ext cx="7344816" cy="1349202"/>
          </a:xfrm>
        </p:spPr>
        <p:txBody>
          <a:bodyPr/>
          <a:lstStyle/>
          <a:p>
            <a:pPr lvl="0" eaLnBrk="1" fontAlgn="auto" hangingPunct="1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ru-RU" sz="2400" dirty="0" smtClean="0">
                <a:solidFill>
                  <a:prstClr val="black"/>
                </a:solidFill>
                <a:latin typeface="Calibri"/>
              </a:rPr>
              <a:t>     </a:t>
            </a:r>
            <a:r>
              <a:rPr lang="ru-RU" sz="2800" b="1" dirty="0">
                <a:ea typeface="Calibri"/>
              </a:rPr>
              <a:t>Физкультминутка</a:t>
            </a:r>
            <a:endParaRPr lang="ru-RU" altLang="ru-RU" sz="2800" b="1" i="1" u="sng" dirty="0" smtClean="0"/>
          </a:p>
        </p:txBody>
      </p:sp>
    </p:spTree>
    <p:extLst>
      <p:ext uri="{BB962C8B-B14F-4D97-AF65-F5344CB8AC3E}">
        <p14:creationId xmlns:p14="http://schemas.microsoft.com/office/powerpoint/2010/main" xmlns="" val="355400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547664" y="333375"/>
            <a:ext cx="7056784" cy="1151409"/>
          </a:xfrm>
        </p:spPr>
        <p:txBody>
          <a:bodyPr/>
          <a:lstStyle/>
          <a:p>
            <a:pPr algn="just"/>
            <a:r>
              <a:rPr lang="ru-RU" sz="1800" b="1" dirty="0">
                <a:ea typeface="Calibri"/>
              </a:rPr>
              <a:t>Найдите предложения с обращениями (знаки препинания не расставлены);  </a:t>
            </a:r>
            <a:r>
              <a:rPr lang="ru-RU" sz="1800" b="1" dirty="0" smtClean="0">
                <a:ea typeface="Calibri"/>
              </a:rPr>
              <a:t/>
            </a:r>
            <a:br>
              <a:rPr lang="ru-RU" sz="1800" b="1" dirty="0" smtClean="0">
                <a:ea typeface="Calibri"/>
              </a:rPr>
            </a:br>
            <a:r>
              <a:rPr lang="ru-RU" sz="1800" b="1" dirty="0" smtClean="0">
                <a:ea typeface="Calibri"/>
              </a:rPr>
              <a:t>1 </a:t>
            </a:r>
            <a:r>
              <a:rPr lang="ru-RU" sz="1800" b="1" dirty="0">
                <a:ea typeface="Calibri"/>
              </a:rPr>
              <a:t>вариант 1-5 предложения; 2-вариант 6-10 предложения</a:t>
            </a:r>
            <a:endParaRPr lang="ru-RU" altLang="ru-RU" sz="1800" dirty="0" smtClean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1331640" y="1412775"/>
            <a:ext cx="7344816" cy="4589563"/>
          </a:xfrm>
        </p:spPr>
        <p:txBody>
          <a:bodyPr/>
          <a:lstStyle/>
          <a:p>
            <a:pPr lvl="0" eaLnBrk="1" fontAlgn="auto" hangingPunct="1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ru-RU" sz="1800" dirty="0" smtClean="0">
                <a:solidFill>
                  <a:prstClr val="black"/>
                </a:solidFill>
              </a:rPr>
              <a:t>            </a:t>
            </a:r>
            <a:r>
              <a:rPr lang="ru-RU" sz="2200" dirty="0" smtClean="0">
                <a:solidFill>
                  <a:prstClr val="black"/>
                </a:solidFill>
              </a:rPr>
              <a:t>1</a:t>
            </a:r>
            <a:r>
              <a:rPr lang="ru-RU" sz="2200" dirty="0">
                <a:solidFill>
                  <a:prstClr val="black"/>
                </a:solidFill>
              </a:rPr>
              <a:t>. Платком взмахнула у ворот моя любимая.</a:t>
            </a:r>
          </a:p>
          <a:p>
            <a:pPr lvl="0" eaLnBrk="1" fontAlgn="auto" hangingPunct="1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ru-RU" sz="2200" dirty="0">
                <a:solidFill>
                  <a:prstClr val="black"/>
                </a:solidFill>
              </a:rPr>
              <a:t>    </a:t>
            </a:r>
            <a:r>
              <a:rPr lang="ru-RU" sz="2200" dirty="0" smtClean="0">
                <a:solidFill>
                  <a:prstClr val="black"/>
                </a:solidFill>
              </a:rPr>
              <a:t>      2</a:t>
            </a:r>
            <a:r>
              <a:rPr lang="ru-RU" sz="2200" dirty="0">
                <a:solidFill>
                  <a:prstClr val="black"/>
                </a:solidFill>
              </a:rPr>
              <a:t>. Я вернусь к тебе Россия.</a:t>
            </a:r>
          </a:p>
          <a:p>
            <a:pPr lvl="0" eaLnBrk="1" fontAlgn="auto" hangingPunct="1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ru-RU" sz="2200" dirty="0">
                <a:solidFill>
                  <a:prstClr val="black"/>
                </a:solidFill>
              </a:rPr>
              <a:t>    </a:t>
            </a:r>
            <a:r>
              <a:rPr lang="ru-RU" sz="2200" dirty="0" smtClean="0">
                <a:solidFill>
                  <a:prstClr val="black"/>
                </a:solidFill>
              </a:rPr>
              <a:t>      </a:t>
            </a:r>
            <a:r>
              <a:rPr lang="ru-RU" sz="2200" dirty="0">
                <a:solidFill>
                  <a:prstClr val="black"/>
                </a:solidFill>
              </a:rPr>
              <a:t>3. С чего начинается </a:t>
            </a:r>
            <a:r>
              <a:rPr lang="ru-RU" sz="2200" dirty="0" smtClean="0">
                <a:solidFill>
                  <a:prstClr val="black"/>
                </a:solidFill>
              </a:rPr>
              <a:t>Родина?</a:t>
            </a:r>
          </a:p>
          <a:p>
            <a:pPr lvl="0" eaLnBrk="1" fontAlgn="auto" hangingPunct="1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ru-RU" sz="2200" dirty="0" smtClean="0">
                <a:solidFill>
                  <a:prstClr val="black"/>
                </a:solidFill>
              </a:rPr>
              <a:t>4. Мой </a:t>
            </a:r>
            <a:r>
              <a:rPr lang="ru-RU" sz="2200" dirty="0">
                <a:solidFill>
                  <a:prstClr val="black"/>
                </a:solidFill>
              </a:rPr>
              <a:t>друг  Отчизне посвятим души прекрасные порывы!</a:t>
            </a:r>
          </a:p>
          <a:p>
            <a:pPr lvl="0" eaLnBrk="1" fontAlgn="auto" hangingPunct="1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ru-RU" sz="2200" dirty="0">
                <a:solidFill>
                  <a:prstClr val="black"/>
                </a:solidFill>
              </a:rPr>
              <a:t>    </a:t>
            </a:r>
            <a:r>
              <a:rPr lang="ru-RU" sz="2200" dirty="0" smtClean="0">
                <a:solidFill>
                  <a:prstClr val="black"/>
                </a:solidFill>
              </a:rPr>
              <a:t>      </a:t>
            </a:r>
            <a:r>
              <a:rPr lang="ru-RU" sz="2200" dirty="0">
                <a:solidFill>
                  <a:prstClr val="black"/>
                </a:solidFill>
              </a:rPr>
              <a:t>5. Мой друг гостей своих с улыбкой встречает.</a:t>
            </a:r>
          </a:p>
          <a:p>
            <a:pPr lvl="0" eaLnBrk="1" fontAlgn="auto" hangingPunct="1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ru-RU" sz="2200" dirty="0">
                <a:solidFill>
                  <a:prstClr val="black"/>
                </a:solidFill>
              </a:rPr>
              <a:t>    </a:t>
            </a:r>
            <a:r>
              <a:rPr lang="ru-RU" sz="2200" dirty="0" smtClean="0">
                <a:solidFill>
                  <a:prstClr val="black"/>
                </a:solidFill>
              </a:rPr>
              <a:t>      </a:t>
            </a:r>
            <a:r>
              <a:rPr lang="ru-RU" sz="2200" dirty="0">
                <a:solidFill>
                  <a:prstClr val="black"/>
                </a:solidFill>
              </a:rPr>
              <a:t>6. Любимый город может спать спокойно.</a:t>
            </a:r>
          </a:p>
          <a:p>
            <a:pPr lvl="0" eaLnBrk="1" fontAlgn="auto" hangingPunct="1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ru-RU" sz="2200" dirty="0">
                <a:solidFill>
                  <a:prstClr val="black"/>
                </a:solidFill>
              </a:rPr>
              <a:t>    </a:t>
            </a:r>
            <a:r>
              <a:rPr lang="ru-RU" sz="2200" dirty="0" smtClean="0">
                <a:solidFill>
                  <a:prstClr val="black"/>
                </a:solidFill>
              </a:rPr>
              <a:t>      </a:t>
            </a:r>
            <a:r>
              <a:rPr lang="ru-RU" sz="2200" dirty="0">
                <a:solidFill>
                  <a:prstClr val="black"/>
                </a:solidFill>
              </a:rPr>
              <a:t>7. Утоли мою жажду каплей росы.</a:t>
            </a:r>
          </a:p>
          <a:p>
            <a:pPr lvl="0" eaLnBrk="1" fontAlgn="auto" hangingPunct="1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ru-RU" sz="2200" dirty="0">
                <a:solidFill>
                  <a:prstClr val="black"/>
                </a:solidFill>
              </a:rPr>
              <a:t>     </a:t>
            </a:r>
            <a:r>
              <a:rPr lang="ru-RU" sz="2200" dirty="0" smtClean="0">
                <a:solidFill>
                  <a:prstClr val="black"/>
                </a:solidFill>
              </a:rPr>
              <a:t>     8</a:t>
            </a:r>
            <a:r>
              <a:rPr lang="ru-RU" sz="2200" dirty="0">
                <a:solidFill>
                  <a:prstClr val="black"/>
                </a:solidFill>
              </a:rPr>
              <a:t>. Жизнь моя ничуть не стала тише…</a:t>
            </a:r>
          </a:p>
          <a:p>
            <a:pPr lvl="0" eaLnBrk="1" fontAlgn="auto" hangingPunct="1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ru-RU" sz="2200" dirty="0">
                <a:solidFill>
                  <a:prstClr val="black"/>
                </a:solidFill>
              </a:rPr>
              <a:t>    </a:t>
            </a:r>
            <a:r>
              <a:rPr lang="ru-RU" sz="2200" dirty="0" smtClean="0">
                <a:solidFill>
                  <a:prstClr val="black"/>
                </a:solidFill>
              </a:rPr>
              <a:t>      </a:t>
            </a:r>
            <a:r>
              <a:rPr lang="ru-RU" sz="2200" dirty="0">
                <a:solidFill>
                  <a:prstClr val="black"/>
                </a:solidFill>
              </a:rPr>
              <a:t>9. Поклон-привет тебе он шлет моя любимая.</a:t>
            </a:r>
          </a:p>
          <a:p>
            <a:pPr lvl="0" eaLnBrk="1" fontAlgn="auto" hangingPunct="1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ru-RU" sz="2200" dirty="0">
                <a:solidFill>
                  <a:prstClr val="black"/>
                </a:solidFill>
              </a:rPr>
              <a:t>   </a:t>
            </a:r>
            <a:r>
              <a:rPr lang="ru-RU" sz="2200" dirty="0" smtClean="0">
                <a:solidFill>
                  <a:prstClr val="black"/>
                </a:solidFill>
              </a:rPr>
              <a:t>      </a:t>
            </a:r>
            <a:r>
              <a:rPr lang="ru-RU" sz="2200" dirty="0">
                <a:solidFill>
                  <a:prstClr val="black"/>
                </a:solidFill>
              </a:rPr>
              <a:t>10.Прости мне милый друг  двухлетнее молчанье!</a:t>
            </a:r>
          </a:p>
          <a:p>
            <a:pPr lvl="0" eaLnBrk="1" fontAlgn="auto" hangingPunct="1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ru-RU" sz="2400" dirty="0">
                <a:solidFill>
                  <a:prstClr val="black"/>
                </a:solidFill>
                <a:latin typeface="Calibri"/>
              </a:rPr>
              <a:t>     </a:t>
            </a:r>
            <a:endParaRPr lang="ru-RU" altLang="ru-RU" sz="4400" b="1" i="1" u="sng" dirty="0" smtClean="0"/>
          </a:p>
        </p:txBody>
      </p:sp>
    </p:spTree>
    <p:extLst>
      <p:ext uri="{BB962C8B-B14F-4D97-AF65-F5344CB8AC3E}">
        <p14:creationId xmlns:p14="http://schemas.microsoft.com/office/powerpoint/2010/main" xmlns="" val="248766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1582738" y="1476375"/>
            <a:ext cx="6921500" cy="4525963"/>
          </a:xfrm>
        </p:spPr>
        <p:txBody>
          <a:bodyPr/>
          <a:lstStyle/>
          <a:p>
            <a:pPr marL="292100" lvl="0" indent="-292100" eaLnBrk="1" fontAlgn="auto" hangingPunct="1">
              <a:spcBef>
                <a:spcPct val="50000"/>
              </a:spcBef>
              <a:spcAft>
                <a:spcPts val="0"/>
              </a:spcAft>
              <a:buClr>
                <a:srgbClr val="4F81BD"/>
              </a:buClr>
              <a:buSzPct val="70000"/>
              <a:buNone/>
            </a:pPr>
            <a:r>
              <a:rPr lang="ru-RU" sz="2800" dirty="0" smtClean="0">
                <a:solidFill>
                  <a:srgbClr val="000000"/>
                </a:solidFill>
                <a:latin typeface="Cambria"/>
              </a:rPr>
              <a:t>  </a:t>
            </a:r>
            <a:r>
              <a:rPr lang="ru-RU" sz="2800" b="1" dirty="0" smtClean="0">
                <a:solidFill>
                  <a:srgbClr val="000000"/>
                </a:solidFill>
                <a:latin typeface="Cambria"/>
              </a:rPr>
              <a:t>1-вариант</a:t>
            </a:r>
          </a:p>
          <a:p>
            <a:pPr marL="292100" lvl="0" indent="-292100" eaLnBrk="1" fontAlgn="auto" hangingPunct="1">
              <a:spcBef>
                <a:spcPct val="50000"/>
              </a:spcBef>
              <a:spcAft>
                <a:spcPts val="0"/>
              </a:spcAft>
              <a:buClr>
                <a:srgbClr val="4F81BD"/>
              </a:buClr>
              <a:buSzPct val="70000"/>
              <a:buNone/>
            </a:pPr>
            <a:r>
              <a:rPr lang="ru-RU" sz="2800" dirty="0" smtClean="0">
                <a:solidFill>
                  <a:srgbClr val="000000"/>
                </a:solidFill>
                <a:latin typeface="Cambria"/>
              </a:rPr>
              <a:t>  2</a:t>
            </a:r>
            <a:r>
              <a:rPr lang="ru-RU" sz="2800" dirty="0">
                <a:solidFill>
                  <a:srgbClr val="000000"/>
                </a:solidFill>
                <a:latin typeface="Cambria"/>
              </a:rPr>
              <a:t>. Я вернусь к тебе, Россия.</a:t>
            </a:r>
          </a:p>
          <a:p>
            <a:pPr marL="292100" lvl="0" indent="-292100" eaLnBrk="1" fontAlgn="auto" hangingPunct="1">
              <a:spcBef>
                <a:spcPct val="50000"/>
              </a:spcBef>
              <a:spcAft>
                <a:spcPts val="0"/>
              </a:spcAft>
              <a:buClr>
                <a:srgbClr val="4F81BD"/>
              </a:buClr>
              <a:buSzPct val="70000"/>
              <a:buNone/>
            </a:pPr>
            <a:r>
              <a:rPr lang="ru-RU" sz="2800" dirty="0">
                <a:solidFill>
                  <a:srgbClr val="000000"/>
                </a:solidFill>
                <a:latin typeface="Cambria"/>
              </a:rPr>
              <a:t>    4</a:t>
            </a:r>
            <a:r>
              <a:rPr lang="ru-RU" sz="2800" dirty="0" smtClean="0">
                <a:solidFill>
                  <a:srgbClr val="000000"/>
                </a:solidFill>
                <a:latin typeface="Cambria"/>
              </a:rPr>
              <a:t>. Мой </a:t>
            </a:r>
            <a:r>
              <a:rPr lang="ru-RU" sz="2800" dirty="0">
                <a:solidFill>
                  <a:srgbClr val="000000"/>
                </a:solidFill>
                <a:latin typeface="Cambria"/>
              </a:rPr>
              <a:t>друг, отчизне посвятим души прекрасные порывы!</a:t>
            </a:r>
          </a:p>
          <a:p>
            <a:pPr marL="292100" lvl="0" indent="-292100" eaLnBrk="1" fontAlgn="auto" hangingPunct="1">
              <a:spcBef>
                <a:spcPct val="50000"/>
              </a:spcBef>
              <a:spcAft>
                <a:spcPts val="0"/>
              </a:spcAft>
              <a:buClr>
                <a:srgbClr val="4F81BD"/>
              </a:buClr>
              <a:buSzPct val="70000"/>
              <a:buNone/>
            </a:pPr>
            <a:r>
              <a:rPr lang="ru-RU" sz="2800" dirty="0">
                <a:solidFill>
                  <a:srgbClr val="000000"/>
                </a:solidFill>
                <a:latin typeface="Cambria"/>
              </a:rPr>
              <a:t>   </a:t>
            </a:r>
            <a:r>
              <a:rPr lang="ru-RU" sz="2800" b="1" dirty="0" smtClean="0">
                <a:solidFill>
                  <a:srgbClr val="000000"/>
                </a:solidFill>
                <a:latin typeface="Cambria"/>
              </a:rPr>
              <a:t>2-вариант</a:t>
            </a:r>
          </a:p>
          <a:p>
            <a:pPr marL="292100" lvl="0" indent="-292100" eaLnBrk="1" fontAlgn="auto" hangingPunct="1">
              <a:spcBef>
                <a:spcPct val="50000"/>
              </a:spcBef>
              <a:spcAft>
                <a:spcPts val="0"/>
              </a:spcAft>
              <a:buClr>
                <a:srgbClr val="4F81BD"/>
              </a:buClr>
              <a:buSzPct val="70000"/>
              <a:buNone/>
            </a:pPr>
            <a:r>
              <a:rPr lang="ru-RU" sz="2800" dirty="0" smtClean="0">
                <a:solidFill>
                  <a:srgbClr val="000000"/>
                </a:solidFill>
                <a:latin typeface="Cambria"/>
              </a:rPr>
              <a:t>    9</a:t>
            </a:r>
            <a:r>
              <a:rPr lang="ru-RU" sz="2800" dirty="0">
                <a:solidFill>
                  <a:srgbClr val="000000"/>
                </a:solidFill>
                <a:latin typeface="Cambria"/>
              </a:rPr>
              <a:t>. Поклон-привет тебе он шлет, моя любимая.</a:t>
            </a:r>
          </a:p>
          <a:p>
            <a:pPr marL="292100" lvl="0" indent="-292100" eaLnBrk="1" fontAlgn="auto" hangingPunct="1">
              <a:spcBef>
                <a:spcPct val="50000"/>
              </a:spcBef>
              <a:spcAft>
                <a:spcPts val="0"/>
              </a:spcAft>
              <a:buClr>
                <a:srgbClr val="4F81BD"/>
              </a:buClr>
              <a:buSzPct val="70000"/>
              <a:buNone/>
            </a:pPr>
            <a:r>
              <a:rPr lang="ru-RU" sz="2800" dirty="0">
                <a:solidFill>
                  <a:srgbClr val="000000"/>
                </a:solidFill>
                <a:latin typeface="Cambria"/>
              </a:rPr>
              <a:t>   10</a:t>
            </a:r>
            <a:r>
              <a:rPr lang="ru-RU" sz="2800" dirty="0" smtClean="0">
                <a:solidFill>
                  <a:srgbClr val="000000"/>
                </a:solidFill>
                <a:latin typeface="Cambria"/>
              </a:rPr>
              <a:t>. Прости </a:t>
            </a:r>
            <a:r>
              <a:rPr lang="ru-RU" sz="2800" dirty="0">
                <a:solidFill>
                  <a:srgbClr val="000000"/>
                </a:solidFill>
                <a:latin typeface="Cambria"/>
              </a:rPr>
              <a:t>мне, милый друг, двухлетнее молчанье!</a:t>
            </a:r>
          </a:p>
          <a:p>
            <a:pPr marL="0" indent="0" algn="ctr">
              <a:buFontTx/>
              <a:buNone/>
            </a:pPr>
            <a:endParaRPr lang="ru-RU" altLang="ru-RU" sz="4400" b="1" i="1" u="sng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928688" y="3333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54864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Правильные ответы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746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1187624" y="980729"/>
            <a:ext cx="7776864" cy="5021610"/>
          </a:xfrm>
        </p:spPr>
        <p:txBody>
          <a:bodyPr/>
          <a:lstStyle/>
          <a:p>
            <a:pPr marL="292100" lvl="0" indent="-292100" eaLnBrk="1" fontAlgn="auto" hangingPunct="1">
              <a:spcBef>
                <a:spcPct val="50000"/>
              </a:spcBef>
              <a:spcAft>
                <a:spcPts val="0"/>
              </a:spcAft>
              <a:buClr>
                <a:srgbClr val="4F81BD"/>
              </a:buClr>
              <a:buSzPct val="70000"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    ОГЭ Задание 10. </a:t>
            </a:r>
            <a:r>
              <a:rPr lang="ru-RU" sz="2000" dirty="0" smtClean="0">
                <a:solidFill>
                  <a:srgbClr val="000000"/>
                </a:solidFill>
              </a:rPr>
              <a:t>В приведенных ниже предложениях  из прочитанного текста пронумерованы все запятые. Выпишите цифры, обозначающие запятые при обращении.</a:t>
            </a:r>
          </a:p>
          <a:p>
            <a:pPr marL="0" indent="0">
              <a:buNone/>
            </a:pPr>
            <a:r>
              <a:rPr lang="ru-RU" sz="1800" i="1" dirty="0" smtClean="0"/>
              <a:t>Но и этот громкий голос пролетел,(1) видимо,(2) мимо сознания Анны Федотовны. Она ждала скрипа задвигаемого ящика,(3) вся была сосредоточена </a:t>
            </a:r>
            <a:r>
              <a:rPr lang="ru-RU" sz="1800" i="1" dirty="0"/>
              <a:t>на этом скрипе и,(4) когда наконец он раздался,(5) </a:t>
            </a:r>
            <a:r>
              <a:rPr lang="ru-RU" sz="1800" i="1" dirty="0" smtClean="0"/>
              <a:t>вздохнула  с </a:t>
            </a:r>
            <a:r>
              <a:rPr lang="ru-RU" sz="1800" i="1" dirty="0"/>
              <a:t>облегчением</a:t>
            </a:r>
            <a:r>
              <a:rPr lang="ru-RU" sz="1800" i="1" dirty="0" smtClean="0"/>
              <a:t>:</a:t>
            </a:r>
          </a:p>
          <a:p>
            <a:pPr marL="0" indent="0">
              <a:buNone/>
            </a:pPr>
            <a:r>
              <a:rPr lang="ru-RU" sz="1800" i="1" dirty="0" smtClean="0"/>
              <a:t>– </a:t>
            </a:r>
            <a:r>
              <a:rPr lang="ru-RU" sz="1800" i="1" dirty="0"/>
              <a:t>Ступайте,(6) дети. Я очень устала.</a:t>
            </a:r>
          </a:p>
          <a:p>
            <a:pPr marL="0" indent="0" algn="ctr">
              <a:buNone/>
            </a:pPr>
            <a:r>
              <a:rPr lang="ru-RU" sz="1800" dirty="0"/>
              <a:t>Ответ: </a:t>
            </a:r>
            <a:r>
              <a:rPr lang="ru-RU" sz="1800" dirty="0" smtClean="0"/>
              <a:t>__________________________.</a:t>
            </a:r>
          </a:p>
          <a:p>
            <a:r>
              <a:rPr lang="ru-RU" sz="2000" b="1" dirty="0" smtClean="0">
                <a:solidFill>
                  <a:srgbClr val="000000"/>
                </a:solidFill>
              </a:rPr>
              <a:t>ЕГЭ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b="1" dirty="0">
                <a:solidFill>
                  <a:srgbClr val="000000"/>
                </a:solidFill>
              </a:rPr>
              <a:t>Задание </a:t>
            </a:r>
            <a:r>
              <a:rPr lang="ru-RU" sz="2000" b="1" dirty="0" smtClean="0">
                <a:solidFill>
                  <a:srgbClr val="000000"/>
                </a:solidFill>
              </a:rPr>
              <a:t>17. </a:t>
            </a:r>
            <a:r>
              <a:rPr lang="ru-RU" sz="2000" b="1" dirty="0" smtClean="0"/>
              <a:t>Расставьте </a:t>
            </a:r>
            <a:r>
              <a:rPr lang="ru-RU" sz="2000" b="1" dirty="0"/>
              <a:t>все недостающие </a:t>
            </a:r>
            <a:r>
              <a:rPr lang="ru-RU" sz="2000" b="1" dirty="0" smtClean="0"/>
              <a:t>знаки препинания</a:t>
            </a:r>
            <a:r>
              <a:rPr lang="ru-RU" sz="2000" b="1" dirty="0"/>
              <a:t>: </a:t>
            </a:r>
            <a:r>
              <a:rPr lang="ru-RU" sz="2000" dirty="0"/>
              <a:t>укажите цифру(-ы</a:t>
            </a:r>
            <a:r>
              <a:rPr lang="ru-RU" sz="2000" dirty="0" smtClean="0"/>
              <a:t>),на </a:t>
            </a:r>
            <a:r>
              <a:rPr lang="ru-RU" sz="2000" dirty="0"/>
              <a:t>месте которой(-ых) в предложениях должна(-ы) стоять запятая(-</a:t>
            </a:r>
            <a:r>
              <a:rPr lang="ru-RU" sz="2000" dirty="0" err="1"/>
              <a:t>ые</a:t>
            </a:r>
            <a:r>
              <a:rPr lang="ru-RU" sz="2000" dirty="0"/>
              <a:t>).</a:t>
            </a:r>
          </a:p>
          <a:p>
            <a:r>
              <a:rPr lang="ru-RU" sz="1800" dirty="0"/>
              <a:t>Милые берёзовые (1) чащи!</a:t>
            </a:r>
          </a:p>
          <a:p>
            <a:r>
              <a:rPr lang="ru-RU" sz="1800" dirty="0"/>
              <a:t>Ты (2) земля! И вы (3) равнин пески!</a:t>
            </a:r>
          </a:p>
          <a:p>
            <a:r>
              <a:rPr lang="ru-RU" sz="1800" dirty="0"/>
              <a:t>Перед этим сонмом уходящих</a:t>
            </a:r>
          </a:p>
          <a:p>
            <a:r>
              <a:rPr lang="ru-RU" sz="1800" dirty="0"/>
              <a:t>Я не в силах скрыть своей тоски</a:t>
            </a:r>
            <a:r>
              <a:rPr lang="ru-RU" sz="1800" dirty="0" smtClean="0"/>
              <a:t>.                            (</a:t>
            </a:r>
            <a:r>
              <a:rPr lang="ru-RU" sz="1800" dirty="0"/>
              <a:t>С.А. </a:t>
            </a:r>
            <a:r>
              <a:rPr lang="ru-RU" sz="1800" dirty="0" smtClean="0"/>
              <a:t>Есенин)</a:t>
            </a:r>
          </a:p>
          <a:p>
            <a:pPr algn="ctr"/>
            <a:r>
              <a:rPr lang="ru-RU" sz="1800" dirty="0" smtClean="0"/>
              <a:t>Ответ</a:t>
            </a:r>
            <a:r>
              <a:rPr lang="ru-RU" sz="1800" dirty="0"/>
              <a:t>: </a:t>
            </a:r>
            <a:r>
              <a:rPr lang="ru-RU" sz="1800" dirty="0" smtClean="0"/>
              <a:t>___________________________</a:t>
            </a:r>
            <a:endParaRPr lang="ru-RU" altLang="ru-RU" sz="1800" i="1" u="sng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928688" y="333375"/>
            <a:ext cx="8229600" cy="57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54864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Готовимся к экзаменам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855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9512" y="275774"/>
            <a:ext cx="4982344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800" b="1" dirty="0">
                <a:ln w="22225">
                  <a:solidFill>
                    <a:srgbClr val="333399"/>
                  </a:solidFill>
                  <a:prstDash val="solid"/>
                </a:ln>
                <a:solidFill>
                  <a:srgbClr val="333399">
                    <a:lumMod val="40000"/>
                    <a:lumOff val="60000"/>
                  </a:srgb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ЗНАЛ</a:t>
            </a:r>
          </a:p>
        </p:txBody>
      </p:sp>
      <p:sp>
        <p:nvSpPr>
          <p:cNvPr id="7" name="Овал 6"/>
          <p:cNvSpPr/>
          <p:nvPr/>
        </p:nvSpPr>
        <p:spPr>
          <a:xfrm>
            <a:off x="2627784" y="2852936"/>
            <a:ext cx="5846440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800" b="1" dirty="0">
                <a:ln w="22225">
                  <a:solidFill>
                    <a:srgbClr val="333399"/>
                  </a:solidFill>
                  <a:prstDash val="solid"/>
                </a:ln>
                <a:solidFill>
                  <a:srgbClr val="B72B05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УЗНАЛ</a:t>
            </a:r>
          </a:p>
        </p:txBody>
      </p:sp>
      <p:sp>
        <p:nvSpPr>
          <p:cNvPr id="8" name="Стрелка вправо 7"/>
          <p:cNvSpPr/>
          <p:nvPr/>
        </p:nvSpPr>
        <p:spPr>
          <a:xfrm rot="20605012">
            <a:off x="5157788" y="693738"/>
            <a:ext cx="977900" cy="484187"/>
          </a:xfrm>
          <a:prstGeom prst="rightArrow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8254068">
            <a:off x="2181225" y="5351463"/>
            <a:ext cx="977900" cy="4841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4914900" y="5980113"/>
            <a:ext cx="979487" cy="4841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6249938">
            <a:off x="1182688" y="3360738"/>
            <a:ext cx="979487" cy="484187"/>
          </a:xfrm>
          <a:prstGeom prst="rightArrow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17253745">
            <a:off x="5971382" y="2089944"/>
            <a:ext cx="977900" cy="4841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3217459">
            <a:off x="7704932" y="5490369"/>
            <a:ext cx="979487" cy="4857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18369005">
            <a:off x="7752557" y="2820194"/>
            <a:ext cx="977900" cy="48418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365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928688" y="333375"/>
            <a:ext cx="8229600" cy="503337"/>
          </a:xfrm>
        </p:spPr>
        <p:txBody>
          <a:bodyPr/>
          <a:lstStyle/>
          <a:p>
            <a:r>
              <a:rPr lang="ru-RU" altLang="ru-RU" dirty="0" smtClean="0"/>
              <a:t>Домашнее задание: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1187624" y="836713"/>
            <a:ext cx="7560840" cy="516562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Cambria"/>
              </a:rPr>
              <a:t>     1.</a:t>
            </a:r>
            <a:r>
              <a:rPr lang="ru-RU" sz="2000" dirty="0">
                <a:ea typeface="Calibri"/>
              </a:rPr>
              <a:t> Исследовательская работа: проведите наблюдение за речью героев комедии </a:t>
            </a:r>
            <a:r>
              <a:rPr lang="ru-RU" sz="2000" dirty="0" err="1">
                <a:ea typeface="Calibri"/>
              </a:rPr>
              <a:t>Н.В.Гоголя</a:t>
            </a:r>
            <a:r>
              <a:rPr lang="ru-RU" sz="2000" dirty="0">
                <a:ea typeface="Calibri"/>
              </a:rPr>
              <a:t> «Ревизор». Какие обращения они используют в своей речи?  Каким образом через речь  персонажей  Гоголь раскрывает их характеры?</a:t>
            </a:r>
            <a:endParaRPr lang="ru-RU" sz="1600" dirty="0">
              <a:latin typeface="Calibri"/>
              <a:ea typeface="Calibri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Cambria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mbria"/>
              </a:rPr>
              <a:t>Выписать из пьесы Н. В. Гоголя "Ревизор" 2 предложения с обращениями: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>
                <a:solidFill>
                  <a:srgbClr val="000000"/>
                </a:solidFill>
                <a:latin typeface="Cambria"/>
              </a:rPr>
              <a:t>1-вариант</a:t>
            </a:r>
            <a:r>
              <a:rPr lang="ru-RU" sz="2000" dirty="0">
                <a:solidFill>
                  <a:srgbClr val="000000"/>
                </a:solidFill>
                <a:latin typeface="Cambria"/>
              </a:rPr>
              <a:t>  - из 1,2 действий,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>
                <a:solidFill>
                  <a:srgbClr val="000000"/>
                </a:solidFill>
                <a:latin typeface="Cambria"/>
              </a:rPr>
              <a:t>2-вариант  - </a:t>
            </a:r>
            <a:r>
              <a:rPr lang="ru-RU" sz="2000" dirty="0">
                <a:solidFill>
                  <a:srgbClr val="000000"/>
                </a:solidFill>
                <a:latin typeface="Cambria"/>
              </a:rPr>
              <a:t>из 3,4,5 </a:t>
            </a:r>
            <a:r>
              <a:rPr lang="ru-RU" sz="2000" dirty="0" smtClean="0">
                <a:solidFill>
                  <a:srgbClr val="000000"/>
                </a:solidFill>
                <a:latin typeface="Cambria"/>
              </a:rPr>
              <a:t>действий</a:t>
            </a:r>
            <a:r>
              <a:rPr lang="ru-RU" sz="2000" dirty="0">
                <a:solidFill>
                  <a:srgbClr val="000000"/>
                </a:solidFill>
                <a:latin typeface="Cambria"/>
              </a:rPr>
              <a:t>.</a:t>
            </a:r>
            <a:endParaRPr lang="ru-RU" altLang="ru-RU" sz="2000" b="1" i="1" dirty="0" smtClean="0"/>
          </a:p>
          <a:p>
            <a:pPr marL="0" indent="0">
              <a:buFontTx/>
              <a:buNone/>
            </a:pPr>
            <a:r>
              <a:rPr lang="ru-RU" altLang="ru-RU" sz="2000" dirty="0" smtClean="0"/>
              <a:t>2. Написать сочинение-рассуждение </a:t>
            </a:r>
          </a:p>
          <a:p>
            <a:pPr marL="0" indent="0">
              <a:buFontTx/>
              <a:buNone/>
            </a:pPr>
            <a:r>
              <a:rPr lang="ru-RU" altLang="ru-RU" sz="2000" dirty="0" smtClean="0"/>
              <a:t>на лингвистическую тему «Какую </a:t>
            </a:r>
          </a:p>
          <a:p>
            <a:pPr marL="0" indent="0">
              <a:buFontTx/>
              <a:buNone/>
            </a:pPr>
            <a:r>
              <a:rPr lang="ru-RU" altLang="ru-RU" sz="2000" dirty="0" smtClean="0"/>
              <a:t>роль играет обращение в устной и письменной речи»</a:t>
            </a:r>
            <a:endParaRPr lang="ru-RU" altLang="ru-RU" sz="2000" dirty="0"/>
          </a:p>
          <a:p>
            <a:pPr marL="0" indent="0">
              <a:buFontTx/>
              <a:buNone/>
            </a:pPr>
            <a:r>
              <a:rPr lang="ru-RU" altLang="ru-RU" sz="2000" dirty="0" smtClean="0"/>
              <a:t>  3. Доп. </a:t>
            </a:r>
            <a:r>
              <a:rPr lang="ru-RU" altLang="ru-RU" sz="2000" dirty="0"/>
              <a:t>з</a:t>
            </a:r>
            <a:r>
              <a:rPr lang="ru-RU" altLang="ru-RU" sz="2000" dirty="0" smtClean="0"/>
              <a:t>адание. Сочинить  небольшое</a:t>
            </a:r>
          </a:p>
          <a:p>
            <a:pPr marL="0" indent="0">
              <a:buFontTx/>
              <a:buNone/>
            </a:pPr>
            <a:r>
              <a:rPr lang="ru-RU" altLang="ru-RU" sz="2000" dirty="0" smtClean="0"/>
              <a:t> стихотворение, используя обращения,</a:t>
            </a:r>
          </a:p>
          <a:p>
            <a:pPr marL="0" indent="0">
              <a:buFontTx/>
              <a:buNone/>
            </a:pPr>
            <a:r>
              <a:rPr lang="ru-RU" altLang="ru-RU" sz="2000" dirty="0" smtClean="0"/>
              <a:t>  </a:t>
            </a:r>
            <a:r>
              <a:rPr lang="ru-RU" altLang="ru-RU" sz="2000" u="sng" dirty="0" smtClean="0"/>
              <a:t>на тему «Моя родина» </a:t>
            </a:r>
          </a:p>
        </p:txBody>
      </p:sp>
      <p:pic>
        <p:nvPicPr>
          <p:cNvPr id="4" name="Picture 2" descr="lit08-03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 t="18898"/>
          <a:stretch>
            <a:fillRect/>
          </a:stretch>
        </p:blipFill>
        <p:spPr bwMode="auto">
          <a:xfrm>
            <a:off x="6372200" y="4509120"/>
            <a:ext cx="1720856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5" descr="lit08-19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 l="3543" r="4724"/>
          <a:stretch>
            <a:fillRect/>
          </a:stretch>
        </p:blipFill>
        <p:spPr bwMode="auto">
          <a:xfrm>
            <a:off x="5724128" y="2420888"/>
            <a:ext cx="3240360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91223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633412"/>
          </a:xfrm>
        </p:spPr>
        <p:txBody>
          <a:bodyPr/>
          <a:lstStyle/>
          <a:p>
            <a:pPr eaLnBrk="1" hangingPunct="1"/>
            <a:r>
              <a:rPr lang="ru-RU" altLang="ru-RU" sz="2400" b="1" dirty="0" smtClean="0">
                <a:solidFill>
                  <a:schemeClr val="tx1"/>
                </a:solidFill>
              </a:rPr>
              <a:t>Домашнее задание</a:t>
            </a:r>
            <a:br>
              <a:rPr lang="ru-RU" altLang="ru-RU" sz="2400" b="1" dirty="0" smtClean="0">
                <a:solidFill>
                  <a:schemeClr val="tx1"/>
                </a:solidFill>
              </a:rPr>
            </a:br>
            <a:r>
              <a:rPr lang="ru-RU" altLang="ru-RU" sz="2400" b="1" dirty="0" smtClean="0">
                <a:solidFill>
                  <a:schemeClr val="tx1"/>
                </a:solidFill>
              </a:rPr>
              <a:t>Сочинение- рассуждение на лингвистическую тему 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1187450" y="2204863"/>
            <a:ext cx="8101013" cy="3373611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4000" b="1" i="1" dirty="0" smtClean="0"/>
              <a:t/>
            </a:r>
            <a:br>
              <a:rPr lang="ru-RU" altLang="ru-RU" sz="4000" b="1" i="1" dirty="0" smtClean="0"/>
            </a:br>
            <a:endParaRPr lang="ru-RU" altLang="ru-RU" sz="4000" b="1" dirty="0" smtClean="0"/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1188244" y="1716561"/>
            <a:ext cx="1150937" cy="1008062"/>
          </a:xfrm>
          <a:prstGeom prst="ellipse">
            <a:avLst/>
          </a:prstGeom>
          <a:solidFill>
            <a:srgbClr val="009999"/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Тезис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763713" y="3429000"/>
            <a:ext cx="1728787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68AE"/>
              </a:solidFill>
              <a:effectDag name="">
                <a:cont type="tree" name="">
                  <a:effect ref="fillLine"/>
                  <a:outerShdw dist="38100" dir="13500000" algn="br">
                    <a:srgbClr val="0068AE">
                      <a:lumMod val="200000"/>
                      <a:satMod val="200000"/>
                    </a:srgbClr>
                  </a:outerShdw>
                </a:cont>
                <a:cont type="tree" name="">
                  <a:effect ref="fillLine"/>
                  <a:outerShdw dist="38100" dir="2700000" algn="tl">
                    <a:srgbClr val="0068AE">
                      <a:lumMod val="60000"/>
                      <a:satMod val="60000"/>
                    </a:srgbClr>
                  </a:outerShdw>
                </a:cont>
                <a:effect ref="fillLine"/>
              </a:effectDag>
              <a:uLnTx/>
              <a:uFillTx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33550" y="3062287"/>
            <a:ext cx="15017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П о ч е м у ?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763713" y="3660449"/>
            <a:ext cx="1441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потому что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24050" y="3645024"/>
            <a:ext cx="1873250" cy="1008062"/>
          </a:xfrm>
          <a:prstGeom prst="rect">
            <a:avLst/>
          </a:prstGeom>
          <a:solidFill>
            <a:srgbClr val="009999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Обоснование: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 Аргументы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Примеры   </a:t>
            </a: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5651500" y="3357563"/>
            <a:ext cx="17287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68AE"/>
              </a:solidFill>
              <a:effectDag name="">
                <a:cont type="tree" name="">
                  <a:effect ref="fillLine"/>
                  <a:outerShdw dist="38100" dir="13500000" algn="br">
                    <a:srgbClr val="0068AE">
                      <a:lumMod val="200000"/>
                      <a:satMod val="200000"/>
                    </a:srgbClr>
                  </a:outerShdw>
                </a:cont>
                <a:cont type="tree" name="">
                  <a:effect ref="fillLine"/>
                  <a:outerShdw dist="38100" dir="2700000" algn="tl">
                    <a:srgbClr val="0068AE">
                      <a:lumMod val="60000"/>
                      <a:satMod val="60000"/>
                    </a:srgbClr>
                  </a:outerShdw>
                </a:cont>
                <a:effect ref="fillLine"/>
              </a:effectDag>
              <a:uLnTx/>
              <a:uFillTx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811838" y="4332411"/>
            <a:ext cx="2108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Ч т о  и з  э т о г о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с л е д у е т ?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7380288" y="5157192"/>
            <a:ext cx="1079500" cy="1008062"/>
          </a:xfrm>
          <a:prstGeom prst="rect">
            <a:avLst/>
          </a:prstGeom>
          <a:solidFill>
            <a:srgbClr val="009999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Вывод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37533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  <p:bldP spid="9" grpId="0" animBg="1"/>
      <p:bldP spid="10" grpId="0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633412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chemeClr val="tx1"/>
                </a:solidFill>
              </a:rPr>
              <a:t>Прочитайте выразительно предложения: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1187450" y="1052513"/>
            <a:ext cx="8101013" cy="45259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ru-RU" altLang="ru-RU" sz="4000" b="1" i="1" smtClean="0"/>
          </a:p>
          <a:p>
            <a:pPr marL="0" indent="0" eaLnBrk="1" hangingPunct="1">
              <a:buFontTx/>
              <a:buNone/>
            </a:pPr>
            <a:r>
              <a:rPr lang="ru-RU" altLang="ru-RU" sz="4000" b="1" i="1" smtClean="0"/>
              <a:t>Над тобою солнце светит,                Родина моя!</a:t>
            </a:r>
            <a:br>
              <a:rPr lang="ru-RU" altLang="ru-RU" sz="4000" b="1" i="1" smtClean="0"/>
            </a:br>
            <a:r>
              <a:rPr lang="ru-RU" altLang="ru-RU" sz="4000" b="1" i="1" smtClean="0"/>
              <a:t>Ты прекрасней всех на свете, Родина моя!</a:t>
            </a:r>
          </a:p>
          <a:p>
            <a:pPr marL="0" indent="0" eaLnBrk="1" hangingPunct="1">
              <a:buFontTx/>
              <a:buNone/>
            </a:pPr>
            <a:r>
              <a:rPr lang="ru-RU" altLang="ru-RU" sz="4000" b="1" i="1" smtClean="0"/>
              <a:t>Я люблю, страна, твои просторы,</a:t>
            </a:r>
          </a:p>
          <a:p>
            <a:pPr marL="0" indent="0" eaLnBrk="1" hangingPunct="1">
              <a:buFontTx/>
              <a:buNone/>
            </a:pPr>
            <a:r>
              <a:rPr lang="ru-RU" altLang="ru-RU" sz="4000" b="1" i="1" smtClean="0"/>
              <a:t>Я люблю твои поля и горы.</a:t>
            </a:r>
            <a:br>
              <a:rPr lang="ru-RU" altLang="ru-RU" sz="4000" b="1" i="1" smtClean="0"/>
            </a:br>
            <a:endParaRPr lang="ru-RU" altLang="ru-RU" sz="4000" b="1" smtClean="0"/>
          </a:p>
        </p:txBody>
      </p:sp>
    </p:spTree>
    <p:extLst>
      <p:ext uri="{BB962C8B-B14F-4D97-AF65-F5344CB8AC3E}">
        <p14:creationId xmlns:p14="http://schemas.microsoft.com/office/powerpoint/2010/main" xmlns="" val="174528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3203575" y="0"/>
            <a:ext cx="2520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xmlns="" w="57150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3399"/>
                </a:solidFill>
              </a:rPr>
              <a:t>  А</a:t>
            </a:r>
            <a:r>
              <a:rPr lang="ru-RU" sz="3600" b="1" dirty="0" smtClean="0">
                <a:solidFill>
                  <a:srgbClr val="FF3399"/>
                </a:solidFill>
              </a:rPr>
              <a:t>лгоритм</a:t>
            </a:r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1476375" y="908050"/>
            <a:ext cx="6026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Смотрю, как сформулирована тема.</a:t>
            </a:r>
          </a:p>
        </p:txBody>
      </p:sp>
      <p:sp>
        <p:nvSpPr>
          <p:cNvPr id="70662" name="AutoShape 6"/>
          <p:cNvSpPr>
            <a:spLocks noChangeArrowheads="1"/>
          </p:cNvSpPr>
          <p:nvPr/>
        </p:nvSpPr>
        <p:spPr bwMode="auto">
          <a:xfrm>
            <a:off x="468313" y="1412875"/>
            <a:ext cx="2016125" cy="863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smtClean="0">
                <a:solidFill>
                  <a:srgbClr val="FFFFFF"/>
                </a:solidFill>
              </a:rPr>
              <a:t>Тема-вопрос</a:t>
            </a:r>
          </a:p>
        </p:txBody>
      </p:sp>
      <p:sp>
        <p:nvSpPr>
          <p:cNvPr id="70663" name="AutoShape 7"/>
          <p:cNvSpPr>
            <a:spLocks noChangeArrowheads="1"/>
          </p:cNvSpPr>
          <p:nvPr/>
        </p:nvSpPr>
        <p:spPr bwMode="auto">
          <a:xfrm>
            <a:off x="3492500" y="1412875"/>
            <a:ext cx="2016125" cy="863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CCECFF"/>
                </a:solidFill>
              </a:rPr>
              <a:t>отвечаю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CCECFF"/>
                </a:solidFill>
              </a:rPr>
              <a:t>на вопрос</a:t>
            </a:r>
          </a:p>
        </p:txBody>
      </p:sp>
      <p:sp>
        <p:nvSpPr>
          <p:cNvPr id="70664" name="AutoShape 8"/>
          <p:cNvSpPr>
            <a:spLocks noChangeArrowheads="1"/>
          </p:cNvSpPr>
          <p:nvPr/>
        </p:nvSpPr>
        <p:spPr bwMode="auto">
          <a:xfrm>
            <a:off x="6516688" y="1412875"/>
            <a:ext cx="2087562" cy="7921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smtClean="0">
                <a:solidFill>
                  <a:srgbClr val="CCECFF"/>
                </a:solidFill>
              </a:rPr>
              <a:t>формулирую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smtClean="0">
                <a:solidFill>
                  <a:srgbClr val="CCECFF"/>
                </a:solidFill>
              </a:rPr>
              <a:t>тезис</a:t>
            </a:r>
          </a:p>
        </p:txBody>
      </p:sp>
      <p:sp>
        <p:nvSpPr>
          <p:cNvPr id="70665" name="AutoShape 9"/>
          <p:cNvSpPr>
            <a:spLocks noChangeArrowheads="1"/>
          </p:cNvSpPr>
          <p:nvPr/>
        </p:nvSpPr>
        <p:spPr bwMode="auto">
          <a:xfrm>
            <a:off x="2700338" y="1628775"/>
            <a:ext cx="503237" cy="215900"/>
          </a:xfrm>
          <a:prstGeom prst="notchedRight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68AE"/>
              </a:solidFill>
              <a:effectDag name="">
                <a:cont type="tree" name="">
                  <a:effect ref="fillLine"/>
                  <a:outerShdw dist="38100" dir="13500000" algn="br">
                    <a:srgbClr val="0068AE">
                      <a:lumMod val="200000"/>
                      <a:satMod val="200000"/>
                    </a:srgbClr>
                  </a:outerShdw>
                </a:cont>
                <a:cont type="tree" name="">
                  <a:effect ref="fillLine"/>
                  <a:outerShdw dist="38100" dir="2700000" algn="tl">
                    <a:srgbClr val="0068AE">
                      <a:lumMod val="60000"/>
                      <a:satMod val="60000"/>
                    </a:srgbClr>
                  </a:outerShdw>
                </a:cont>
                <a:effect ref="fillLine"/>
              </a:effectDag>
            </a:endParaRPr>
          </a:p>
        </p:txBody>
      </p:sp>
      <p:sp>
        <p:nvSpPr>
          <p:cNvPr id="70666" name="AutoShape 10"/>
          <p:cNvSpPr>
            <a:spLocks noChangeArrowheads="1"/>
          </p:cNvSpPr>
          <p:nvPr/>
        </p:nvSpPr>
        <p:spPr bwMode="auto">
          <a:xfrm>
            <a:off x="5653088" y="1628775"/>
            <a:ext cx="503237" cy="215900"/>
          </a:xfrm>
          <a:prstGeom prst="notchedRight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68AE"/>
              </a:solidFill>
              <a:effectDag name="">
                <a:cont type="tree" name="">
                  <a:effect ref="fillLine"/>
                  <a:outerShdw dist="38100" dir="13500000" algn="br">
                    <a:srgbClr val="0068AE">
                      <a:lumMod val="200000"/>
                      <a:satMod val="200000"/>
                    </a:srgbClr>
                  </a:outerShdw>
                </a:cont>
                <a:cont type="tree" name="">
                  <a:effect ref="fillLine"/>
                  <a:outerShdw dist="38100" dir="2700000" algn="tl">
                    <a:srgbClr val="0068AE">
                      <a:lumMod val="60000"/>
                      <a:satMod val="60000"/>
                    </a:srgbClr>
                  </a:outerShdw>
                </a:cont>
                <a:effect ref="fillLine"/>
              </a:effectDag>
            </a:endParaRPr>
          </a:p>
        </p:txBody>
      </p:sp>
      <p:sp>
        <p:nvSpPr>
          <p:cNvPr id="70667" name="Rectangle 11"/>
          <p:cNvSpPr>
            <a:spLocks noChangeArrowheads="1"/>
          </p:cNvSpPr>
          <p:nvPr/>
        </p:nvSpPr>
        <p:spPr bwMode="auto">
          <a:xfrm>
            <a:off x="684213" y="2349500"/>
            <a:ext cx="8064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FFF66"/>
                </a:solidFill>
              </a:rPr>
              <a:t>2. Записываю тезис с красной строки.    </a:t>
            </a:r>
            <a:r>
              <a:rPr lang="ru-RU" sz="2400" b="1" smtClean="0">
                <a:solidFill>
                  <a:srgbClr val="FFFFCC"/>
                </a:solidFill>
              </a:rPr>
              <a:t> </a:t>
            </a:r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1042988" y="2781300"/>
            <a:ext cx="1655762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mtClean="0">
                <a:solidFill>
                  <a:srgbClr val="FF3399"/>
                </a:solidFill>
              </a:rPr>
              <a:t>Я считаю,</a:t>
            </a:r>
            <a:br>
              <a:rPr lang="ru-RU" smtClean="0">
                <a:solidFill>
                  <a:srgbClr val="FF3399"/>
                </a:solidFill>
              </a:rPr>
            </a:br>
            <a:r>
              <a:rPr lang="ru-RU" smtClean="0">
                <a:solidFill>
                  <a:srgbClr val="FF3399"/>
                </a:solidFill>
              </a:rPr>
              <a:t>Я думаю,</a:t>
            </a:r>
          </a:p>
        </p:txBody>
      </p:sp>
      <p:sp>
        <p:nvSpPr>
          <p:cNvPr id="70673" name="Rectangle 17"/>
          <p:cNvSpPr>
            <a:spLocks noChangeArrowheads="1"/>
          </p:cNvSpPr>
          <p:nvPr/>
        </p:nvSpPr>
        <p:spPr bwMode="auto">
          <a:xfrm rot="10800000" flipV="1">
            <a:off x="319088" y="3357563"/>
            <a:ext cx="8432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FFF66"/>
                </a:solidFill>
              </a:rPr>
              <a:t>3. Ищу 2-3 примера в предлагаемом тексте, определяю функции  лингвистического термина.</a:t>
            </a:r>
          </a:p>
        </p:txBody>
      </p:sp>
      <p:sp>
        <p:nvSpPr>
          <p:cNvPr id="70674" name="Rectangle 18"/>
          <p:cNvSpPr>
            <a:spLocks noChangeArrowheads="1"/>
          </p:cNvSpPr>
          <p:nvPr/>
        </p:nvSpPr>
        <p:spPr bwMode="auto">
          <a:xfrm rot="10799825" flipV="1">
            <a:off x="319088" y="4265613"/>
            <a:ext cx="83534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FFF66"/>
                </a:solidFill>
              </a:rPr>
              <a:t>4. Записываю аргументы с красной строки.</a:t>
            </a:r>
            <a:r>
              <a:rPr lang="ru-RU" smtClean="0">
                <a:solidFill>
                  <a:srgbClr val="FF3399"/>
                </a:solidFill>
              </a:rPr>
              <a:t/>
            </a:r>
            <a:br>
              <a:rPr lang="ru-RU" smtClean="0">
                <a:solidFill>
                  <a:srgbClr val="FF3399"/>
                </a:solidFill>
              </a:rPr>
            </a:br>
            <a:r>
              <a:rPr lang="ru-RU" sz="2400" b="1" smtClean="0">
                <a:solidFill>
                  <a:srgbClr val="FFFF66"/>
                </a:solidFill>
              </a:rPr>
              <a:t>      </a:t>
            </a:r>
            <a:endParaRPr lang="ru-RU" smtClean="0">
              <a:solidFill>
                <a:srgbClr val="FF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</a:t>
            </a:r>
            <a:r>
              <a:rPr lang="ru-RU" smtClean="0">
                <a:solidFill>
                  <a:srgbClr val="FF3399"/>
                </a:solidFill>
              </a:rPr>
              <a:t/>
            </a:r>
            <a:br>
              <a:rPr lang="ru-RU" smtClean="0">
                <a:solidFill>
                  <a:srgbClr val="FF3399"/>
                </a:solidFill>
              </a:rPr>
            </a:br>
            <a:r>
              <a:rPr lang="ru-RU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</a:t>
            </a:r>
          </a:p>
        </p:txBody>
      </p:sp>
      <p:sp>
        <p:nvSpPr>
          <p:cNvPr id="70675" name="Rectangle 19"/>
          <p:cNvSpPr>
            <a:spLocks noChangeArrowheads="1"/>
          </p:cNvSpPr>
          <p:nvPr/>
        </p:nvSpPr>
        <p:spPr bwMode="auto">
          <a:xfrm>
            <a:off x="323850" y="5661025"/>
            <a:ext cx="8351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FFF66"/>
                </a:solidFill>
              </a:rPr>
              <a:t>5. Делаю вывод, записываю его с красной строки.</a:t>
            </a:r>
            <a:r>
              <a:rPr lang="ru-RU" smtClean="0">
                <a:solidFill>
                  <a:srgbClr val="FF3399"/>
                </a:solidFill>
              </a:rPr>
              <a:t>        </a:t>
            </a:r>
            <a:endParaRPr lang="ru-RU" smtClean="0">
              <a:solidFill>
                <a:srgbClr val="0068AE"/>
              </a:solidFill>
              <a:effectDag name="">
                <a:cont type="tree" name="">
                  <a:effect ref="fillLine"/>
                  <a:outerShdw dist="38100" dir="13500000" algn="br">
                    <a:srgbClr val="55BBFF"/>
                  </a:outerShdw>
                </a:cont>
                <a:cont type="tree" name="">
                  <a:effect ref="fillLine"/>
                  <a:outerShdw dist="38100" dir="2700000" algn="tl">
                    <a:srgbClr val="003E68"/>
                  </a:outerShdw>
                </a:cont>
                <a:effect ref="fillLine"/>
              </a:effectDag>
            </a:endParaRPr>
          </a:p>
        </p:txBody>
      </p:sp>
      <p:sp>
        <p:nvSpPr>
          <p:cNvPr id="70676" name="AutoShape 20"/>
          <p:cNvSpPr>
            <a:spLocks noChangeArrowheads="1"/>
          </p:cNvSpPr>
          <p:nvPr/>
        </p:nvSpPr>
        <p:spPr bwMode="auto">
          <a:xfrm>
            <a:off x="3635375" y="2852738"/>
            <a:ext cx="1728788" cy="504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smtClean="0">
                <a:solidFill>
                  <a:srgbClr val="CCECFF"/>
                </a:solidFill>
              </a:rPr>
              <a:t>1 абзац</a:t>
            </a:r>
          </a:p>
        </p:txBody>
      </p:sp>
      <p:sp>
        <p:nvSpPr>
          <p:cNvPr id="70677" name="AutoShape 21"/>
          <p:cNvSpPr>
            <a:spLocks noChangeArrowheads="1"/>
          </p:cNvSpPr>
          <p:nvPr/>
        </p:nvSpPr>
        <p:spPr bwMode="auto">
          <a:xfrm>
            <a:off x="3635375" y="6165850"/>
            <a:ext cx="1728788" cy="504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smtClean="0">
                <a:solidFill>
                  <a:srgbClr val="CCECFF"/>
                </a:solidFill>
              </a:rPr>
              <a:t>4 абзац</a:t>
            </a:r>
          </a:p>
        </p:txBody>
      </p:sp>
      <p:sp>
        <p:nvSpPr>
          <p:cNvPr id="70680" name="AutoShape 24"/>
          <p:cNvSpPr>
            <a:spLocks noChangeArrowheads="1"/>
          </p:cNvSpPr>
          <p:nvPr/>
        </p:nvSpPr>
        <p:spPr bwMode="auto">
          <a:xfrm>
            <a:off x="2700338" y="2997200"/>
            <a:ext cx="503237" cy="215900"/>
          </a:xfrm>
          <a:prstGeom prst="notchedRight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68AE"/>
              </a:solidFill>
              <a:effectDag name="">
                <a:cont type="tree" name="">
                  <a:effect ref="fillLine"/>
                  <a:outerShdw dist="38100" dir="13500000" algn="br">
                    <a:srgbClr val="0068AE">
                      <a:lumMod val="200000"/>
                      <a:satMod val="200000"/>
                    </a:srgbClr>
                  </a:outerShdw>
                </a:cont>
                <a:cont type="tree" name="">
                  <a:effect ref="fillLine"/>
                  <a:outerShdw dist="38100" dir="2700000" algn="tl">
                    <a:srgbClr val="0068AE">
                      <a:lumMod val="60000"/>
                      <a:satMod val="60000"/>
                    </a:srgbClr>
                  </a:outerShdw>
                </a:cont>
                <a:effect ref="fillLine"/>
              </a:effectDag>
            </a:endParaRPr>
          </a:p>
        </p:txBody>
      </p:sp>
      <p:sp>
        <p:nvSpPr>
          <p:cNvPr id="70681" name="AutoShape 25"/>
          <p:cNvSpPr>
            <a:spLocks noChangeArrowheads="1"/>
          </p:cNvSpPr>
          <p:nvPr/>
        </p:nvSpPr>
        <p:spPr bwMode="auto">
          <a:xfrm>
            <a:off x="2700338" y="6237288"/>
            <a:ext cx="503237" cy="215900"/>
          </a:xfrm>
          <a:prstGeom prst="notchedRight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68AE"/>
              </a:solidFill>
              <a:effectDag name="">
                <a:cont type="tree" name="">
                  <a:effect ref="fillLine"/>
                  <a:outerShdw dist="38100" dir="13500000" algn="br">
                    <a:srgbClr val="0068AE">
                      <a:lumMod val="200000"/>
                      <a:satMod val="200000"/>
                    </a:srgbClr>
                  </a:outerShdw>
                </a:cont>
                <a:cont type="tree" name="">
                  <a:effect ref="fillLine"/>
                  <a:outerShdw dist="38100" dir="2700000" algn="tl">
                    <a:srgbClr val="0068AE">
                      <a:lumMod val="60000"/>
                      <a:satMod val="60000"/>
                    </a:srgbClr>
                  </a:outerShdw>
                </a:cont>
                <a:effect ref="fillLine"/>
              </a:effectDag>
            </a:endParaRPr>
          </a:p>
        </p:txBody>
      </p:sp>
      <p:sp>
        <p:nvSpPr>
          <p:cNvPr id="70685" name="AutoShape 29"/>
          <p:cNvSpPr>
            <a:spLocks noChangeArrowheads="1"/>
          </p:cNvSpPr>
          <p:nvPr/>
        </p:nvSpPr>
        <p:spPr bwMode="auto">
          <a:xfrm>
            <a:off x="2700338" y="4797425"/>
            <a:ext cx="503237" cy="215900"/>
          </a:xfrm>
          <a:prstGeom prst="notchedRight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68AE"/>
              </a:solidFill>
              <a:effectDag name="">
                <a:cont type="tree" name="">
                  <a:effect ref="fillLine"/>
                  <a:outerShdw dist="38100" dir="13500000" algn="br">
                    <a:srgbClr val="0068AE">
                      <a:lumMod val="200000"/>
                      <a:satMod val="200000"/>
                    </a:srgbClr>
                  </a:outerShdw>
                </a:cont>
                <a:cont type="tree" name="">
                  <a:effect ref="fillLine"/>
                  <a:outerShdw dist="38100" dir="2700000" algn="tl">
                    <a:srgbClr val="0068AE">
                      <a:lumMod val="60000"/>
                      <a:satMod val="60000"/>
                    </a:srgbClr>
                  </a:outerShdw>
                </a:cont>
                <a:effect ref="fillLine"/>
              </a:effectDag>
            </a:endParaRPr>
          </a:p>
        </p:txBody>
      </p:sp>
      <p:sp>
        <p:nvSpPr>
          <p:cNvPr id="70686" name="AutoShape 30"/>
          <p:cNvSpPr>
            <a:spLocks noChangeArrowheads="1"/>
          </p:cNvSpPr>
          <p:nvPr/>
        </p:nvSpPr>
        <p:spPr bwMode="auto">
          <a:xfrm>
            <a:off x="2700338" y="5373688"/>
            <a:ext cx="503237" cy="215900"/>
          </a:xfrm>
          <a:prstGeom prst="notchedRightArrow">
            <a:avLst>
              <a:gd name="adj1" fmla="val 50000"/>
              <a:gd name="adj2" fmla="val 5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68AE"/>
              </a:solidFill>
              <a:effectDag name="">
                <a:cont type="tree" name="">
                  <a:effect ref="fillLine"/>
                  <a:outerShdw dist="38100" dir="13500000" algn="br">
                    <a:srgbClr val="0068AE">
                      <a:lumMod val="200000"/>
                      <a:satMod val="200000"/>
                    </a:srgbClr>
                  </a:outerShdw>
                </a:cont>
                <a:cont type="tree" name="">
                  <a:effect ref="fillLine"/>
                  <a:outerShdw dist="38100" dir="2700000" algn="tl">
                    <a:srgbClr val="0068AE">
                      <a:lumMod val="60000"/>
                      <a:satMod val="60000"/>
                    </a:srgbClr>
                  </a:outerShdw>
                </a:cont>
                <a:effect ref="fillLine"/>
              </a:effectDag>
            </a:endParaRPr>
          </a:p>
        </p:txBody>
      </p:sp>
      <p:sp>
        <p:nvSpPr>
          <p:cNvPr id="70687" name="AutoShape 31"/>
          <p:cNvSpPr>
            <a:spLocks noChangeArrowheads="1"/>
          </p:cNvSpPr>
          <p:nvPr/>
        </p:nvSpPr>
        <p:spPr bwMode="auto">
          <a:xfrm>
            <a:off x="3635375" y="4724400"/>
            <a:ext cx="1728788" cy="4333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smtClean="0">
                <a:solidFill>
                  <a:srgbClr val="CCECFF"/>
                </a:solidFill>
              </a:rPr>
              <a:t>2 абзац</a:t>
            </a:r>
          </a:p>
        </p:txBody>
      </p:sp>
      <p:sp>
        <p:nvSpPr>
          <p:cNvPr id="70688" name="AutoShape 32"/>
          <p:cNvSpPr>
            <a:spLocks noChangeArrowheads="1"/>
          </p:cNvSpPr>
          <p:nvPr/>
        </p:nvSpPr>
        <p:spPr bwMode="auto">
          <a:xfrm>
            <a:off x="3635375" y="5300663"/>
            <a:ext cx="1728788" cy="4333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smtClean="0">
                <a:solidFill>
                  <a:srgbClr val="CCECFF"/>
                </a:solidFill>
              </a:rPr>
              <a:t>3 абзац</a:t>
            </a:r>
          </a:p>
        </p:txBody>
      </p:sp>
      <p:sp>
        <p:nvSpPr>
          <p:cNvPr id="70692" name="Text Box 36"/>
          <p:cNvSpPr txBox="1">
            <a:spLocks noChangeArrowheads="1"/>
          </p:cNvSpPr>
          <p:nvPr/>
        </p:nvSpPr>
        <p:spPr bwMode="auto">
          <a:xfrm>
            <a:off x="1042988" y="4724400"/>
            <a:ext cx="1441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mtClean="0">
                <a:solidFill>
                  <a:srgbClr val="FF3399"/>
                </a:solidFill>
              </a:rPr>
              <a:t>Во-первых,</a:t>
            </a:r>
          </a:p>
        </p:txBody>
      </p:sp>
      <p:sp>
        <p:nvSpPr>
          <p:cNvPr id="70693" name="Text Box 37"/>
          <p:cNvSpPr txBox="1">
            <a:spLocks noChangeArrowheads="1"/>
          </p:cNvSpPr>
          <p:nvPr/>
        </p:nvSpPr>
        <p:spPr bwMode="auto">
          <a:xfrm>
            <a:off x="1042988" y="5229225"/>
            <a:ext cx="1368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mtClean="0">
                <a:solidFill>
                  <a:srgbClr val="FF3399"/>
                </a:solidFill>
              </a:rPr>
              <a:t>Во-вторых,</a:t>
            </a:r>
          </a:p>
        </p:txBody>
      </p:sp>
      <p:sp>
        <p:nvSpPr>
          <p:cNvPr id="70694" name="Text Box 38"/>
          <p:cNvSpPr txBox="1">
            <a:spLocks noChangeArrowheads="1"/>
          </p:cNvSpPr>
          <p:nvPr/>
        </p:nvSpPr>
        <p:spPr bwMode="auto">
          <a:xfrm>
            <a:off x="1042988" y="6021388"/>
            <a:ext cx="1873250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mtClean="0">
                <a:solidFill>
                  <a:srgbClr val="FF3399"/>
                </a:solidFill>
              </a:rPr>
              <a:t>Итак,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mtClean="0">
                <a:solidFill>
                  <a:srgbClr val="FF3399"/>
                </a:solidFill>
              </a:rPr>
              <a:t>Таким образом,</a:t>
            </a:r>
          </a:p>
        </p:txBody>
      </p:sp>
      <p:pic>
        <p:nvPicPr>
          <p:cNvPr id="70695" name="Picture 39" descr="j028401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8445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965631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0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0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0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3" dur="500"/>
                                        <p:tgtEl>
                                          <p:spTgt spid="70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5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70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7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6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70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6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0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0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0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7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5" dur="500"/>
                                        <p:tgtEl>
                                          <p:spTgt spid="70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70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8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0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0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0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8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9" dur="500"/>
                                        <p:tgtEl>
                                          <p:spTgt spid="70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9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20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4500"/>
                            </p:stCondLst>
                            <p:childTnLst>
                              <p:par>
                                <p:cTn id="9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70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9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0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0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0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10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7" dur="500"/>
                                        <p:tgtEl>
                                          <p:spTgt spid="70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/>
      <p:bldP spid="70662" grpId="0" animBg="1"/>
      <p:bldP spid="70663" grpId="0" animBg="1"/>
      <p:bldP spid="70664" grpId="0" animBg="1"/>
      <p:bldP spid="70665" grpId="0" animBg="1"/>
      <p:bldP spid="70666" grpId="0" animBg="1"/>
      <p:bldP spid="70667" grpId="0"/>
      <p:bldP spid="70668" grpId="0" animBg="1"/>
      <p:bldP spid="70673" grpId="0"/>
      <p:bldP spid="70674" grpId="0" build="allAtOnce"/>
      <p:bldP spid="70675" grpId="0"/>
      <p:bldP spid="70676" grpId="0" animBg="1"/>
      <p:bldP spid="70677" grpId="0" animBg="1"/>
      <p:bldP spid="70680" grpId="0" animBg="1"/>
      <p:bldP spid="70681" grpId="0" animBg="1"/>
      <p:bldP spid="70685" grpId="0" animBg="1"/>
      <p:bldP spid="70686" grpId="0" animBg="1"/>
      <p:bldP spid="70687" grpId="0" animBg="1"/>
      <p:bldP spid="70688" grpId="0" animBg="1"/>
      <p:bldP spid="70692" grpId="0"/>
      <p:bldP spid="70693" grpId="0"/>
      <p:bldP spid="7069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Объект 2"/>
          <p:cNvSpPr>
            <a:spLocks noGrp="1"/>
          </p:cNvSpPr>
          <p:nvPr>
            <p:ph idx="1"/>
          </p:nvPr>
        </p:nvSpPr>
        <p:spPr>
          <a:xfrm>
            <a:off x="1547813" y="333375"/>
            <a:ext cx="7272337" cy="4525963"/>
          </a:xfrm>
        </p:spPr>
        <p:txBody>
          <a:bodyPr/>
          <a:lstStyle/>
          <a:p>
            <a:pPr marL="0" indent="0">
              <a:buFontTx/>
              <a:buNone/>
            </a:pPr>
            <a:endParaRPr lang="ru-RU" altLang="ru-RU" sz="2800" b="1" i="1" smtClean="0"/>
          </a:p>
          <a:p>
            <a:pPr marL="0" indent="0" algn="ctr">
              <a:buFontTx/>
              <a:buNone/>
            </a:pPr>
            <a:r>
              <a:rPr lang="ru-RU" altLang="ru-RU" sz="7200" b="1" i="1" smtClean="0"/>
              <a:t>………….</a:t>
            </a:r>
            <a:r>
              <a:rPr lang="ru-RU" altLang="ru-RU" sz="7200" i="1" smtClean="0"/>
              <a:t>, прекрасен наш союз! </a:t>
            </a:r>
          </a:p>
          <a:p>
            <a:pPr marL="0" indent="0">
              <a:buFontTx/>
              <a:buNone/>
            </a:pPr>
            <a:r>
              <a:rPr lang="ru-RU" altLang="ru-RU" sz="3600" i="1" smtClean="0"/>
              <a:t>                               </a:t>
            </a:r>
            <a:r>
              <a:rPr lang="ru-RU" altLang="ru-RU" sz="2400" i="1" smtClean="0"/>
              <a:t>А.С.Пушкин «19 октября»</a:t>
            </a:r>
          </a:p>
          <a:p>
            <a:pPr marL="0" indent="0">
              <a:buFontTx/>
              <a:buNone/>
            </a:pPr>
            <a:endParaRPr lang="ru-RU" altLang="ru-RU" sz="3600" i="1" smtClean="0"/>
          </a:p>
        </p:txBody>
      </p:sp>
      <p:pic>
        <p:nvPicPr>
          <p:cNvPr id="37890" name="Picture 2" descr="http://school.xvatit.com/images/thumb/7/76/Pushkin.jpg/504px-Pushk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96952"/>
            <a:ext cx="2988602" cy="355855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035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1547813" y="333375"/>
            <a:ext cx="7272337" cy="4525963"/>
          </a:xfrm>
        </p:spPr>
        <p:txBody>
          <a:bodyPr/>
          <a:lstStyle/>
          <a:p>
            <a:pPr marL="0" indent="0">
              <a:buFontTx/>
              <a:buNone/>
            </a:pPr>
            <a:endParaRPr lang="ru-RU" altLang="ru-RU" sz="2800" b="1" i="1" dirty="0" smtClean="0"/>
          </a:p>
          <a:p>
            <a:pPr marL="0" indent="0" algn="ctr">
              <a:buFontTx/>
              <a:buNone/>
            </a:pPr>
            <a:r>
              <a:rPr lang="ru-RU" altLang="ru-RU" sz="7200" b="1" i="1" dirty="0" smtClean="0"/>
              <a:t>Друзья мои</a:t>
            </a:r>
            <a:r>
              <a:rPr lang="ru-RU" altLang="ru-RU" sz="7200" i="1" dirty="0" smtClean="0"/>
              <a:t>, прекрасен наш союз! </a:t>
            </a:r>
          </a:p>
          <a:p>
            <a:pPr marL="0" indent="0">
              <a:buFontTx/>
              <a:buNone/>
            </a:pPr>
            <a:r>
              <a:rPr lang="ru-RU" altLang="ru-RU" sz="3600" i="1" dirty="0" smtClean="0"/>
              <a:t>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7215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684213" y="6207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600" b="1" dirty="0" smtClean="0"/>
              <a:t>Тема урока: </a:t>
            </a:r>
            <a:br>
              <a:rPr lang="ru-RU" altLang="ru-RU" sz="3600" b="1" dirty="0" smtClean="0"/>
            </a:br>
            <a:r>
              <a:rPr lang="ru-RU" altLang="ru-RU" sz="3600" b="1" dirty="0" smtClean="0"/>
              <a:t>Обращение. Выделительные знаки препинания при обращении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713" y="2319338"/>
            <a:ext cx="7272337" cy="45259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3600" i="1" u="sng" dirty="0" smtClean="0"/>
              <a:t>Цель урока</a:t>
            </a:r>
            <a:r>
              <a:rPr lang="ru-RU" altLang="ru-RU" sz="3600" i="1" dirty="0" smtClean="0"/>
              <a:t>: </a:t>
            </a:r>
          </a:p>
          <a:p>
            <a:pPr marL="0" indent="0">
              <a:buFontTx/>
              <a:buNone/>
            </a:pPr>
            <a:r>
              <a:rPr lang="ru-RU" altLang="ru-RU" sz="3600" i="1" dirty="0" smtClean="0"/>
              <a:t>научиться находить обращения</a:t>
            </a:r>
          </a:p>
          <a:p>
            <a:pPr marL="0" indent="0">
              <a:buFontTx/>
              <a:buNone/>
            </a:pPr>
            <a:r>
              <a:rPr lang="ru-RU" altLang="ru-RU" sz="3600" i="1" dirty="0" smtClean="0"/>
              <a:t>в предложении, правильно расставлять знаки препинания при обращении                                                  </a:t>
            </a:r>
          </a:p>
          <a:p>
            <a:pPr marL="0" indent="0">
              <a:buFontTx/>
              <a:buNone/>
            </a:pPr>
            <a:r>
              <a:rPr lang="ru-RU" altLang="ru-RU" sz="3600" i="1" dirty="0" smtClean="0"/>
              <a:t>                       </a:t>
            </a:r>
            <a:r>
              <a:rPr lang="ru-RU" altLang="ru-RU" i="1" dirty="0" smtClean="0"/>
              <a:t>                               </a:t>
            </a:r>
          </a:p>
          <a:p>
            <a:pPr marL="0" indent="0">
              <a:buFontTx/>
              <a:buNone/>
            </a:pPr>
            <a:r>
              <a:rPr lang="ru-RU" altLang="ru-RU" i="1" dirty="0" smtClean="0"/>
              <a:t>                                                         </a:t>
            </a:r>
          </a:p>
          <a:p>
            <a:pPr marL="0" indent="0">
              <a:buFontTx/>
              <a:buNone/>
            </a:pPr>
            <a:endParaRPr lang="ru-RU" altLang="ru-RU" sz="28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360534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Grp="1" noChangeArrowheads="1" noChangeShapeType="1" noTextEdit="1"/>
          </p:cNvSpPr>
          <p:nvPr/>
        </p:nvSpPr>
        <p:spPr bwMode="auto">
          <a:xfrm>
            <a:off x="395536" y="-747464"/>
            <a:ext cx="8229600" cy="6657603"/>
          </a:xfrm>
          <a:prstGeom prst="rect">
            <a:avLst/>
          </a:prstGeom>
        </p:spPr>
        <p:txBody>
          <a:bodyPr wrap="none" fromWordArt="1">
            <a:prstTxWarp prst="textStop">
              <a:avLst/>
            </a:prstTxWarp>
            <a:scene3d>
              <a:camera prst="perspectiveRelaxedModerately"/>
              <a:lightRig rig="threePt" dir="t"/>
            </a:scene3d>
          </a:bodyPr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600" b="1" kern="1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0C0C6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Impact" panose="020B0806030902050204" pitchFamily="34" charset="0"/>
              </a:rPr>
              <a:t>Внимание!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600" b="1" kern="1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0C0C6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Impact" panose="020B0806030902050204" pitchFamily="34" charset="0"/>
              </a:rPr>
              <a:t>Идет исследовательская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600" b="1" kern="1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0C0C6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Impact" panose="020B0806030902050204" pitchFamily="34" charset="0"/>
              </a:rPr>
              <a:t>работа в группах!</a:t>
            </a:r>
          </a:p>
        </p:txBody>
      </p:sp>
      <p:pic>
        <p:nvPicPr>
          <p:cNvPr id="3" name="_9773_Russkaya_muzyka_Russian_music_-_Ochen__krasivaya_nezhnaya_melodiya_bez_slov_-_otlichnaya_instrumental_naya_muzyka__muzofon.com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885113" y="5805488"/>
            <a:ext cx="609600" cy="609600"/>
          </a:xfrm>
        </p:spPr>
      </p:pic>
    </p:spTree>
    <p:extLst>
      <p:ext uri="{BB962C8B-B14F-4D97-AF65-F5344CB8AC3E}">
        <p14:creationId xmlns:p14="http://schemas.microsoft.com/office/powerpoint/2010/main" xmlns="" val="268543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Задания по группам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927100" y="1484313"/>
            <a:ext cx="8229600" cy="4525962"/>
          </a:xfrm>
        </p:spPr>
        <p:txBody>
          <a:bodyPr/>
          <a:lstStyle/>
          <a:p>
            <a:r>
              <a:rPr lang="ru-RU" altLang="ru-RU" sz="3600" b="1" i="1" u="sng" smtClean="0"/>
              <a:t>1 группа </a:t>
            </a:r>
            <a:r>
              <a:rPr lang="ru-RU" altLang="ru-RU" sz="3600" b="1" i="1" smtClean="0"/>
              <a:t>– -  Выясните, какими синтаксическими конструкциями могут быть выражены обращения.</a:t>
            </a:r>
            <a:endParaRPr lang="ru-RU" altLang="ru-RU" sz="3600" b="1" smtClean="0"/>
          </a:p>
          <a:p>
            <a:r>
              <a:rPr lang="ru-RU" altLang="ru-RU" sz="3600" b="1" i="1" u="sng" smtClean="0"/>
              <a:t>2 группа </a:t>
            </a:r>
            <a:r>
              <a:rPr lang="ru-RU" altLang="ru-RU" sz="3600" b="1" i="1" smtClean="0"/>
              <a:t>– Расскажите о знаках препинания при обращении.</a:t>
            </a:r>
            <a:endParaRPr lang="ru-RU" altLang="ru-RU" sz="3600" b="1" smtClean="0"/>
          </a:p>
          <a:p>
            <a:r>
              <a:rPr lang="ru-RU" altLang="ru-RU" sz="3600" b="1" i="1" u="sng" smtClean="0"/>
              <a:t>3 группа </a:t>
            </a:r>
            <a:r>
              <a:rPr lang="ru-RU" altLang="ru-RU" sz="3600" b="1" i="1" smtClean="0"/>
              <a:t>– Понаблюдайте, как ведет себя обращение по отношению к междометной частице О.</a:t>
            </a:r>
            <a:endParaRPr lang="ru-RU" altLang="ru-RU" sz="3600" b="1" smtClean="0"/>
          </a:p>
        </p:txBody>
      </p:sp>
    </p:spTree>
    <p:extLst>
      <p:ext uri="{BB962C8B-B14F-4D97-AF65-F5344CB8AC3E}">
        <p14:creationId xmlns:p14="http://schemas.microsoft.com/office/powerpoint/2010/main" xmlns="" val="184948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3027449" y="2565320"/>
            <a:ext cx="2951163" cy="1878623"/>
          </a:xfrm>
          <a:prstGeom prst="ellipse">
            <a:avLst/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2222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О б р а щ е н и е</a:t>
            </a:r>
            <a:endParaRPr lang="ru-RU" sz="2400" b="1" dirty="0">
              <a:ln w="22225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5786438" y="1503363"/>
            <a:ext cx="3168650" cy="1920875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160338" y="1455738"/>
            <a:ext cx="3343275" cy="1897062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2927350" y="288925"/>
            <a:ext cx="3429000" cy="17780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 smtClean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368" name="Oval 8"/>
          <p:cNvSpPr>
            <a:spLocks noChangeArrowheads="1"/>
          </p:cNvSpPr>
          <p:nvPr/>
        </p:nvSpPr>
        <p:spPr bwMode="auto">
          <a:xfrm>
            <a:off x="109538" y="3524250"/>
            <a:ext cx="3313112" cy="1793875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393" name="Oval 9"/>
          <p:cNvSpPr>
            <a:spLocks noChangeArrowheads="1"/>
          </p:cNvSpPr>
          <p:nvPr/>
        </p:nvSpPr>
        <p:spPr bwMode="auto">
          <a:xfrm>
            <a:off x="2679700" y="4684713"/>
            <a:ext cx="3684588" cy="1908175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370" name="Oval 10"/>
          <p:cNvSpPr>
            <a:spLocks noChangeArrowheads="1"/>
          </p:cNvSpPr>
          <p:nvPr/>
        </p:nvSpPr>
        <p:spPr bwMode="auto">
          <a:xfrm>
            <a:off x="5689600" y="3546475"/>
            <a:ext cx="3241675" cy="17780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 smtClean="0">
              <a:ln w="22225">
                <a:solidFill>
                  <a:srgbClr val="808080">
                    <a:lumMod val="10000"/>
                  </a:srgbClr>
                </a:solidFill>
                <a:prstDash val="solid"/>
              </a:ln>
              <a:solidFill>
                <a:srgbClr val="000000">
                  <a:lumMod val="60000"/>
                  <a:lumOff val="40000"/>
                </a:srgb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5371" name="AutoShape 17"/>
          <p:cNvSpPr>
            <a:spLocks noChangeArrowheads="1"/>
          </p:cNvSpPr>
          <p:nvPr/>
        </p:nvSpPr>
        <p:spPr bwMode="auto">
          <a:xfrm rot="-7980682">
            <a:off x="3115469" y="2409032"/>
            <a:ext cx="428625" cy="528637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5372" name="AutoShape 18"/>
          <p:cNvSpPr>
            <a:spLocks noChangeArrowheads="1"/>
          </p:cNvSpPr>
          <p:nvPr/>
        </p:nvSpPr>
        <p:spPr bwMode="auto">
          <a:xfrm rot="-5400000">
            <a:off x="4333876" y="2041525"/>
            <a:ext cx="476250" cy="50482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5373" name="AutoShape 19"/>
          <p:cNvSpPr>
            <a:spLocks noChangeArrowheads="1"/>
          </p:cNvSpPr>
          <p:nvPr/>
        </p:nvSpPr>
        <p:spPr bwMode="auto">
          <a:xfrm rot="-2690935">
            <a:off x="5694363" y="2489200"/>
            <a:ext cx="450850" cy="54927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5375" name="AutoShape 21"/>
          <p:cNvSpPr>
            <a:spLocks noChangeArrowheads="1"/>
          </p:cNvSpPr>
          <p:nvPr/>
        </p:nvSpPr>
        <p:spPr bwMode="auto">
          <a:xfrm rot="5400000">
            <a:off x="4325144" y="4275931"/>
            <a:ext cx="504825" cy="576263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5376" name="AutoShape 22"/>
          <p:cNvSpPr>
            <a:spLocks noChangeArrowheads="1"/>
          </p:cNvSpPr>
          <p:nvPr/>
        </p:nvSpPr>
        <p:spPr bwMode="auto">
          <a:xfrm rot="1961032">
            <a:off x="5818188" y="3552825"/>
            <a:ext cx="434975" cy="53975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5377" name="AutoShape 23"/>
          <p:cNvSpPr>
            <a:spLocks noChangeArrowheads="1"/>
          </p:cNvSpPr>
          <p:nvPr/>
        </p:nvSpPr>
        <p:spPr bwMode="auto">
          <a:xfrm rot="8576625">
            <a:off x="2773363" y="3530600"/>
            <a:ext cx="433387" cy="48895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275108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5366" grpId="0" animBg="1"/>
      <p:bldP spid="15367" grpId="0" animBg="1"/>
      <p:bldP spid="15368" grpId="0" animBg="1"/>
      <p:bldP spid="16393" grpId="0" animBg="1"/>
      <p:bldP spid="15371" grpId="0" animBg="1"/>
      <p:bldP spid="15372" grpId="0" animBg="1"/>
      <p:bldP spid="15373" grpId="0" animBg="1"/>
      <p:bldP spid="15375" grpId="0" animBg="1"/>
      <p:bldP spid="15376" grpId="0" animBg="1"/>
      <p:bldP spid="153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914400" y="9525"/>
            <a:ext cx="8229600" cy="1763713"/>
          </a:xfrm>
        </p:spPr>
        <p:txBody>
          <a:bodyPr/>
          <a:lstStyle/>
          <a:p>
            <a:r>
              <a:rPr lang="ru-RU" altLang="ru-RU" sz="4000" b="1" smtClean="0"/>
              <a:t/>
            </a:r>
            <a:br>
              <a:rPr lang="ru-RU" altLang="ru-RU" sz="4000" b="1" smtClean="0"/>
            </a:br>
            <a:r>
              <a:rPr lang="ru-RU" altLang="ru-RU" sz="3200" b="1" smtClean="0"/>
              <a:t>Какими синтаксическими конструкциями могут быть выражены обращения</a:t>
            </a:r>
            <a:br>
              <a:rPr lang="ru-RU" altLang="ru-RU" sz="3200" b="1" smtClean="0"/>
            </a:br>
            <a:endParaRPr lang="ru-RU" altLang="ru-RU" sz="3200" smtClean="0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1763713" y="1916113"/>
            <a:ext cx="8229600" cy="45259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400" b="1" i="1" smtClean="0"/>
              <a:t>Родина! </a:t>
            </a:r>
            <a:r>
              <a:rPr lang="ru-RU" altLang="ru-RU" sz="2400" i="1" smtClean="0"/>
              <a:t>Пусть тебя не коснется любая невзгодина.</a:t>
            </a:r>
            <a:endParaRPr lang="ru-RU" altLang="ru-RU" sz="2400" smtClean="0"/>
          </a:p>
          <a:p>
            <a:pPr marL="0" indent="0">
              <a:buFontTx/>
              <a:buNone/>
            </a:pPr>
            <a:r>
              <a:rPr lang="ru-RU" altLang="ru-RU" sz="2400" b="1" i="1" smtClean="0"/>
              <a:t>Родина! </a:t>
            </a:r>
            <a:r>
              <a:rPr lang="ru-RU" altLang="ru-RU" sz="2400" i="1" smtClean="0"/>
              <a:t>Пусть звучит горделиво священный язык.</a:t>
            </a:r>
            <a:endParaRPr lang="ru-RU" altLang="ru-RU" sz="2400" smtClean="0"/>
          </a:p>
          <a:p>
            <a:pPr marL="0" indent="0">
              <a:buFontTx/>
              <a:buNone/>
            </a:pPr>
            <a:r>
              <a:rPr lang="ru-RU" altLang="ru-RU" sz="2400" i="1" smtClean="0"/>
              <a:t>Да хранит тебя</a:t>
            </a:r>
            <a:r>
              <a:rPr lang="ru-RU" altLang="ru-RU" sz="2400" b="1" i="1" smtClean="0"/>
              <a:t>,</a:t>
            </a:r>
            <a:r>
              <a:rPr lang="ru-RU" altLang="ru-RU" sz="2400" i="1" smtClean="0"/>
              <a:t> </a:t>
            </a:r>
            <a:r>
              <a:rPr lang="ru-RU" altLang="ru-RU" sz="2400" b="1" i="1" smtClean="0"/>
              <a:t>Родина, </a:t>
            </a:r>
            <a:r>
              <a:rPr lang="ru-RU" altLang="ru-RU" sz="2400" i="1" smtClean="0"/>
              <a:t>в радости Бог!</a:t>
            </a:r>
            <a:endParaRPr lang="ru-RU" altLang="ru-RU" sz="2400" smtClean="0"/>
          </a:p>
          <a:p>
            <a:pPr marL="0" indent="0">
              <a:buFontTx/>
              <a:buNone/>
            </a:pPr>
            <a:r>
              <a:rPr lang="ru-RU" altLang="ru-RU" sz="2400" i="1" smtClean="0"/>
              <a:t>                                                       С.Венцимеров</a:t>
            </a:r>
          </a:p>
          <a:p>
            <a:pPr marL="0" indent="0">
              <a:buFontTx/>
              <a:buNone/>
            </a:pPr>
            <a:r>
              <a:rPr lang="ru-RU" altLang="ru-RU" sz="2400" b="1" i="1" smtClean="0"/>
              <a:t>О дом отеческий! О край, всегда любимый!</a:t>
            </a:r>
            <a:endParaRPr lang="ru-RU" altLang="ru-RU" sz="2400" b="1" smtClean="0"/>
          </a:p>
          <a:p>
            <a:pPr marL="0" indent="0">
              <a:buFontTx/>
              <a:buNone/>
            </a:pPr>
            <a:r>
              <a:rPr lang="ru-RU" altLang="ru-RU" sz="2400" b="1" i="1" smtClean="0"/>
              <a:t>Родные небеса</a:t>
            </a:r>
            <a:r>
              <a:rPr lang="ru-RU" altLang="ru-RU" sz="2400" i="1" smtClean="0"/>
              <a:t>! Незвучный голос мой</a:t>
            </a:r>
            <a:endParaRPr lang="ru-RU" altLang="ru-RU" sz="2400" smtClean="0"/>
          </a:p>
          <a:p>
            <a:pPr marL="0" indent="0">
              <a:buFontTx/>
              <a:buNone/>
            </a:pPr>
            <a:r>
              <a:rPr lang="ru-RU" altLang="ru-RU" sz="2400" i="1" smtClean="0"/>
              <a:t>В стихах задумчивых вас пел в стране чужой,</a:t>
            </a:r>
            <a:endParaRPr lang="ru-RU" altLang="ru-RU" sz="2400" smtClean="0"/>
          </a:p>
          <a:p>
            <a:pPr marL="0" indent="0">
              <a:buFontTx/>
              <a:buNone/>
            </a:pPr>
            <a:r>
              <a:rPr lang="ru-RU" altLang="ru-RU" sz="2400" i="1" smtClean="0"/>
              <a:t>Вы мне повеете спокойствием и счастьем.</a:t>
            </a:r>
            <a:endParaRPr lang="ru-RU" altLang="ru-RU" sz="2400" smtClean="0"/>
          </a:p>
          <a:p>
            <a:pPr marL="0" indent="0">
              <a:buFontTx/>
              <a:buNone/>
            </a:pPr>
            <a:r>
              <a:rPr lang="ru-RU" altLang="ru-RU" sz="2400" i="1" smtClean="0"/>
              <a:t>                                  Е.Баратынский</a:t>
            </a:r>
            <a:endParaRPr lang="ru-RU" altLang="ru-RU" sz="2400" smtClean="0"/>
          </a:p>
          <a:p>
            <a:pPr marL="0" indent="0">
              <a:buFontTx/>
              <a:buNone/>
            </a:pPr>
            <a:endParaRPr lang="ru-RU" altLang="ru-RU" sz="2400" smtClean="0"/>
          </a:p>
          <a:p>
            <a:pPr marL="0" indent="0">
              <a:buFontTx/>
              <a:buNone/>
            </a:pPr>
            <a:r>
              <a:rPr lang="ru-RU" altLang="ru-RU" i="1" smtClean="0"/>
              <a:t/>
            </a:r>
            <a:br>
              <a:rPr lang="ru-RU" altLang="ru-RU" i="1" smtClean="0"/>
            </a:b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29754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11188" y="282575"/>
            <a:ext cx="8229600" cy="1143000"/>
          </a:xfrm>
        </p:spPr>
        <p:txBody>
          <a:bodyPr/>
          <a:lstStyle/>
          <a:p>
            <a:r>
              <a:rPr lang="ru-RU" altLang="ru-RU" b="1" smtClean="0"/>
              <a:t/>
            </a:r>
            <a:br>
              <a:rPr lang="ru-RU" altLang="ru-RU" b="1" smtClean="0"/>
            </a:br>
            <a:r>
              <a:rPr lang="ru-RU" altLang="ru-RU" b="1" smtClean="0"/>
              <a:t/>
            </a:r>
            <a:br>
              <a:rPr lang="ru-RU" altLang="ru-RU" b="1" smtClean="0"/>
            </a:br>
            <a:r>
              <a:rPr lang="ru-RU" altLang="ru-RU" b="1" smtClean="0"/>
              <a:t>Знаки препинания при обращении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> </a:t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700808"/>
            <a:ext cx="8229600" cy="5544616"/>
          </a:xfrm>
          <a:extLst/>
        </p:spPr>
        <p:txBody>
          <a:bodyPr numCol="2"/>
          <a:lstStyle/>
          <a:p>
            <a:pPr marL="0" indent="0">
              <a:buFontTx/>
              <a:buNone/>
              <a:defRPr/>
            </a:pPr>
            <a:r>
              <a:rPr lang="ru-RU" sz="2400" i="1" dirty="0" smtClean="0"/>
              <a:t>Люблю тебя</a:t>
            </a:r>
            <a:r>
              <a:rPr lang="ru-RU" sz="2400" b="1" i="1" dirty="0" smtClean="0"/>
              <a:t>, моя Россия,</a:t>
            </a:r>
            <a:endParaRPr lang="ru-RU" sz="2400" b="1" dirty="0" smtClean="0"/>
          </a:p>
          <a:p>
            <a:pPr marL="0" indent="0">
              <a:buFontTx/>
              <a:buNone/>
              <a:defRPr/>
            </a:pPr>
            <a:r>
              <a:rPr lang="ru-RU" sz="2400" i="1" dirty="0" smtClean="0"/>
              <a:t>За ясный свет твоих очей,</a:t>
            </a:r>
          </a:p>
          <a:p>
            <a:pPr marL="0" indent="0">
              <a:buFontTx/>
              <a:buNone/>
              <a:defRPr/>
            </a:pPr>
            <a:r>
              <a:rPr lang="ru-RU" sz="2400" i="1" dirty="0"/>
              <a:t>За ум, за подвиги святые,</a:t>
            </a:r>
            <a:endParaRPr lang="ru-RU" sz="2400" dirty="0"/>
          </a:p>
          <a:p>
            <a:pPr marL="0" indent="0">
              <a:buFontTx/>
              <a:buNone/>
              <a:defRPr/>
            </a:pPr>
            <a:r>
              <a:rPr lang="ru-RU" sz="2400" i="1" dirty="0"/>
              <a:t>За голос звонкий, как ручей.</a:t>
            </a:r>
            <a:endParaRPr lang="ru-RU" sz="2400" dirty="0"/>
          </a:p>
          <a:p>
            <a:pPr marL="0" indent="0">
              <a:buFontTx/>
              <a:buNone/>
              <a:defRPr/>
            </a:pPr>
            <a:r>
              <a:rPr lang="ru-RU" sz="2400" i="1" dirty="0" smtClean="0"/>
              <a:t>                           </a:t>
            </a:r>
            <a:r>
              <a:rPr lang="ru-RU" sz="2400" i="1" dirty="0" err="1" smtClean="0"/>
              <a:t>С.Васильев</a:t>
            </a:r>
            <a:r>
              <a:rPr lang="ru-RU" sz="2400" i="1" dirty="0" smtClean="0"/>
              <a:t>                     </a:t>
            </a:r>
          </a:p>
          <a:p>
            <a:pPr marL="0" indent="0">
              <a:buFontTx/>
              <a:buNone/>
              <a:defRPr/>
            </a:pPr>
            <a:endParaRPr lang="ru-RU" sz="2400" b="1" i="1" dirty="0" smtClean="0"/>
          </a:p>
          <a:p>
            <a:pPr marL="0" indent="0">
              <a:buFontTx/>
              <a:buNone/>
              <a:defRPr/>
            </a:pPr>
            <a:r>
              <a:rPr lang="ru-RU" sz="2400" b="1" i="1" dirty="0" smtClean="0"/>
              <a:t>Земля отцов! </a:t>
            </a:r>
            <a:r>
              <a:rPr lang="ru-RU" sz="2400" i="1" u="sng" dirty="0" smtClean="0"/>
              <a:t>Т</a:t>
            </a:r>
            <a:r>
              <a:rPr lang="ru-RU" sz="2400" i="1" dirty="0" smtClean="0"/>
              <a:t>ебя зовут великая, святая.</a:t>
            </a:r>
          </a:p>
          <a:p>
            <a:pPr marL="0" indent="0">
              <a:buFontTx/>
              <a:buNone/>
              <a:defRPr/>
            </a:pPr>
            <a:r>
              <a:rPr lang="ru-RU" sz="2400" i="1" dirty="0"/>
              <a:t>Но ты святей и больше </a:t>
            </a:r>
            <a:endParaRPr lang="ru-RU" sz="2400" i="1" dirty="0" smtClean="0"/>
          </a:p>
          <a:p>
            <a:pPr marL="0" indent="0">
              <a:buFontTx/>
              <a:buNone/>
              <a:defRPr/>
            </a:pPr>
            <a:r>
              <a:rPr lang="ru-RU" sz="2400" i="1" dirty="0" smtClean="0"/>
              <a:t>всяких </a:t>
            </a:r>
            <a:r>
              <a:rPr lang="ru-RU" sz="2400" i="1" dirty="0"/>
              <a:t>слов.</a:t>
            </a:r>
            <a:endParaRPr lang="ru-RU" sz="2400" dirty="0"/>
          </a:p>
          <a:p>
            <a:pPr marL="0" indent="0">
              <a:buFontTx/>
              <a:buNone/>
              <a:defRPr/>
            </a:pPr>
            <a:r>
              <a:rPr lang="ru-RU" sz="2400" i="1" dirty="0" smtClean="0"/>
              <a:t>                            </a:t>
            </a:r>
            <a:r>
              <a:rPr lang="ru-RU" sz="2400" i="1" dirty="0" err="1" smtClean="0"/>
              <a:t>В.Булин</a:t>
            </a:r>
            <a:endParaRPr lang="ru-RU" sz="2400" i="1" dirty="0" smtClean="0"/>
          </a:p>
          <a:p>
            <a:pPr marL="0" indent="0">
              <a:buFontTx/>
              <a:buNone/>
              <a:defRPr/>
            </a:pPr>
            <a:endParaRPr lang="ru-RU" sz="2400" dirty="0" smtClean="0"/>
          </a:p>
          <a:p>
            <a:pPr marL="0" indent="0">
              <a:buFontTx/>
              <a:buNone/>
              <a:defRPr/>
            </a:pPr>
            <a:r>
              <a:rPr lang="ru-RU" sz="2400" dirty="0" smtClean="0"/>
              <a:t>                   </a:t>
            </a:r>
          </a:p>
          <a:p>
            <a:pPr marL="0" indent="0">
              <a:buFontTx/>
              <a:buNone/>
              <a:defRPr/>
            </a:pPr>
            <a:endParaRPr lang="ru-RU" sz="2400" i="1" dirty="0" smtClean="0"/>
          </a:p>
          <a:p>
            <a:pPr marL="0" indent="0">
              <a:buFontTx/>
              <a:buNone/>
              <a:defRPr/>
            </a:pPr>
            <a:endParaRPr lang="ru-RU" sz="2400" i="1" dirty="0"/>
          </a:p>
          <a:p>
            <a:pPr marL="0" indent="0">
              <a:buFontTx/>
              <a:buNone/>
              <a:defRPr/>
            </a:pPr>
            <a:endParaRPr lang="ru-RU" sz="2400" i="1" dirty="0" smtClean="0"/>
          </a:p>
          <a:p>
            <a:pPr marL="0" indent="0">
              <a:buFontTx/>
              <a:buNone/>
              <a:defRPr/>
            </a:pPr>
            <a:endParaRPr lang="ru-RU" sz="2400" i="1" dirty="0"/>
          </a:p>
          <a:p>
            <a:pPr marL="0" indent="0">
              <a:buFontTx/>
              <a:buNone/>
              <a:defRPr/>
            </a:pPr>
            <a:endParaRPr lang="ru-RU" sz="2400" i="1" dirty="0" smtClean="0"/>
          </a:p>
          <a:p>
            <a:pPr marL="0" indent="0">
              <a:buFontTx/>
              <a:buNone/>
              <a:defRPr/>
            </a:pPr>
            <a:endParaRPr lang="ru-RU" sz="2400" i="1" dirty="0" smtClean="0"/>
          </a:p>
          <a:p>
            <a:pPr marL="0" indent="0">
              <a:buFontTx/>
              <a:buNone/>
              <a:defRPr/>
            </a:pPr>
            <a:endParaRPr lang="ru-RU" sz="2400" i="1" dirty="0"/>
          </a:p>
          <a:p>
            <a:pPr marL="0" indent="0">
              <a:buFontTx/>
              <a:buNone/>
              <a:defRPr/>
            </a:pPr>
            <a:r>
              <a:rPr lang="ru-RU" sz="2400" i="1" dirty="0" smtClean="0"/>
              <a:t>Как </a:t>
            </a:r>
            <a:r>
              <a:rPr lang="ru-RU" sz="2400" i="1" dirty="0"/>
              <a:t>не гордиться мне тобой, </a:t>
            </a:r>
            <a:endParaRPr lang="ru-RU" sz="2400" dirty="0"/>
          </a:p>
          <a:p>
            <a:pPr marL="0" indent="0">
              <a:buFontTx/>
              <a:buNone/>
              <a:defRPr/>
            </a:pPr>
            <a:r>
              <a:rPr lang="ru-RU" sz="2400" b="1" i="1" dirty="0"/>
              <a:t>О родина моя</a:t>
            </a:r>
            <a:r>
              <a:rPr lang="ru-RU" sz="2400" b="1" i="1" dirty="0" smtClean="0"/>
              <a:t>!</a:t>
            </a:r>
          </a:p>
          <a:p>
            <a:pPr marL="0" indent="0">
              <a:buFontTx/>
              <a:buNone/>
              <a:defRPr/>
            </a:pPr>
            <a:r>
              <a:rPr lang="ru-RU" sz="2400" i="1" dirty="0" smtClean="0"/>
              <a:t>Когда над Волгою родной</a:t>
            </a:r>
          </a:p>
          <a:p>
            <a:pPr marL="0" indent="0">
              <a:buFontTx/>
              <a:buNone/>
              <a:defRPr/>
            </a:pPr>
            <a:r>
              <a:rPr lang="ru-RU" sz="2400" i="1" dirty="0" smtClean="0"/>
              <a:t>Стою недвижим я.</a:t>
            </a:r>
          </a:p>
          <a:p>
            <a:pPr marL="0" indent="0">
              <a:buFontTx/>
              <a:buNone/>
              <a:defRPr/>
            </a:pPr>
            <a:r>
              <a:rPr lang="ru-RU" sz="2400" i="1" dirty="0" smtClean="0"/>
              <a:t>                        </a:t>
            </a:r>
            <a:r>
              <a:rPr lang="ru-RU" sz="2400" i="1" dirty="0" err="1" smtClean="0"/>
              <a:t>С.Дрожжин</a:t>
            </a:r>
            <a:endParaRPr lang="ru-RU" sz="2400" dirty="0"/>
          </a:p>
          <a:p>
            <a:pPr marL="0" indent="0">
              <a:buFontTx/>
              <a:buNone/>
              <a:defRPr/>
            </a:pPr>
            <a:endParaRPr lang="ru-RU" sz="2400" i="1" dirty="0"/>
          </a:p>
          <a:p>
            <a:pPr marL="0" indent="0">
              <a:buFontTx/>
              <a:buNone/>
              <a:defRPr/>
            </a:pPr>
            <a:endParaRPr lang="ru-RU" sz="2400" dirty="0"/>
          </a:p>
          <a:p>
            <a:pPr marL="0" indent="0">
              <a:buFontTx/>
              <a:buNone/>
              <a:defRPr/>
            </a:pPr>
            <a:r>
              <a:rPr lang="ru-RU" sz="2400" i="1" dirty="0"/>
              <a:t>            </a:t>
            </a:r>
            <a:r>
              <a:rPr lang="ru-RU" sz="2400" i="1" dirty="0" smtClean="0"/>
              <a:t>                             </a:t>
            </a:r>
            <a:endParaRPr lang="ru-RU" sz="2400" i="1" dirty="0" smtClean="0">
              <a:ea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ru-RU" sz="1400" i="1" dirty="0" smtClean="0"/>
          </a:p>
          <a:p>
            <a:pPr marL="0" indent="0">
              <a:buFontTx/>
              <a:buNone/>
              <a:defRPr/>
            </a:pPr>
            <a:endParaRPr lang="ru-RU" sz="1400" i="1" dirty="0" smtClean="0"/>
          </a:p>
          <a:p>
            <a:pPr marL="0" indent="0">
              <a:buFontTx/>
              <a:buNone/>
              <a:defRPr/>
            </a:pPr>
            <a:endParaRPr lang="ru-RU" sz="1400" i="1" dirty="0" smtClean="0"/>
          </a:p>
          <a:p>
            <a:pPr marL="0" indent="0">
              <a:buFontTx/>
              <a:buNone/>
              <a:defRPr/>
            </a:pPr>
            <a:endParaRPr lang="ru-RU" sz="1400" i="1" dirty="0" smtClean="0"/>
          </a:p>
          <a:p>
            <a:pPr marL="0" indent="0">
              <a:buFontTx/>
              <a:buNone/>
              <a:defRPr/>
            </a:pPr>
            <a:endParaRPr lang="ru-RU" sz="2000" i="1" dirty="0" smtClean="0"/>
          </a:p>
          <a:p>
            <a:pPr marL="0" indent="0">
              <a:buFontTx/>
              <a:buNone/>
              <a:defRPr/>
            </a:pPr>
            <a:endParaRPr lang="ru-RU" sz="2000" dirty="0"/>
          </a:p>
          <a:p>
            <a:pPr>
              <a:defRPr/>
            </a:pPr>
            <a:endParaRPr lang="ru-RU" dirty="0"/>
          </a:p>
          <a:p>
            <a:pPr marL="0" indent="0">
              <a:buFontTx/>
              <a:buNone/>
              <a:defRPr/>
            </a:pPr>
            <a:endParaRPr lang="ru-RU" dirty="0"/>
          </a:p>
          <a:p>
            <a:pPr marL="0" indent="0">
              <a:buFontTx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956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755650" y="620713"/>
            <a:ext cx="8229600" cy="561975"/>
          </a:xfrm>
        </p:spPr>
        <p:txBody>
          <a:bodyPr/>
          <a:lstStyle/>
          <a:p>
            <a:r>
              <a:rPr lang="ru-RU" altLang="ru-RU" sz="3600" b="1" smtClean="0"/>
              <a:t>Обращение и междометная частица 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6375" y="765175"/>
            <a:ext cx="82296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ru-RU" b="1" i="1" dirty="0" smtClean="0"/>
          </a:p>
          <a:p>
            <a:pPr marL="0" indent="0">
              <a:buFontTx/>
              <a:buNone/>
              <a:defRPr/>
            </a:pPr>
            <a:r>
              <a:rPr lang="ru-RU" b="1" i="1" dirty="0" smtClean="0"/>
              <a:t>О </a:t>
            </a:r>
            <a:r>
              <a:rPr lang="ru-RU" b="1" i="1" dirty="0"/>
              <a:t>Русь!</a:t>
            </a:r>
            <a:r>
              <a:rPr lang="ru-RU" i="1" dirty="0"/>
              <a:t> В тоске изнемогая,</a:t>
            </a:r>
            <a:endParaRPr lang="ru-RU" dirty="0"/>
          </a:p>
          <a:p>
            <a:pPr marL="0" indent="0">
              <a:buFontTx/>
              <a:buNone/>
              <a:defRPr/>
            </a:pPr>
            <a:r>
              <a:rPr lang="ru-RU" i="1" dirty="0"/>
              <a:t>Тебе слагаю гимны я.</a:t>
            </a:r>
            <a:endParaRPr lang="ru-RU" dirty="0"/>
          </a:p>
          <a:p>
            <a:pPr marL="0" indent="0">
              <a:buFontTx/>
              <a:buNone/>
              <a:defRPr/>
            </a:pPr>
            <a:r>
              <a:rPr lang="ru-RU" i="1" dirty="0"/>
              <a:t>Милее нет на свете края,</a:t>
            </a:r>
            <a:endParaRPr lang="ru-RU" dirty="0"/>
          </a:p>
          <a:p>
            <a:pPr marL="0" indent="0">
              <a:buFontTx/>
              <a:buNone/>
              <a:defRPr/>
            </a:pPr>
            <a:r>
              <a:rPr lang="ru-RU" b="1" i="1" dirty="0"/>
              <a:t>О родина моя</a:t>
            </a:r>
            <a:r>
              <a:rPr lang="ru-RU" i="1" dirty="0"/>
              <a:t>!</a:t>
            </a:r>
            <a:endParaRPr lang="ru-RU" dirty="0"/>
          </a:p>
          <a:p>
            <a:pPr marL="0" indent="0">
              <a:buFontTx/>
              <a:buNone/>
              <a:defRPr/>
            </a:pPr>
            <a:r>
              <a:rPr lang="ru-RU" i="1" dirty="0"/>
              <a:t>                                          </a:t>
            </a:r>
            <a:r>
              <a:rPr lang="ru-RU" sz="2800" i="1" dirty="0" err="1" smtClean="0"/>
              <a:t>Ф.Сологуб</a:t>
            </a:r>
            <a:endParaRPr lang="ru-RU" sz="2800" i="1" dirty="0" smtClean="0"/>
          </a:p>
          <a:p>
            <a:pPr marL="0" indent="0">
              <a:buFontTx/>
              <a:buNone/>
              <a:defRPr/>
            </a:pPr>
            <a:r>
              <a:rPr lang="ru-RU" b="1" i="1" dirty="0"/>
              <a:t>О родина</a:t>
            </a:r>
            <a:r>
              <a:rPr lang="ru-RU" i="1" dirty="0"/>
              <a:t>! Все дни твои прекрасны!</a:t>
            </a:r>
            <a:endParaRPr lang="ru-RU" dirty="0"/>
          </a:p>
          <a:p>
            <a:pPr marL="0" indent="0">
              <a:buFontTx/>
              <a:buNone/>
              <a:defRPr/>
            </a:pPr>
            <a:r>
              <a:rPr lang="ru-RU" i="1" dirty="0"/>
              <a:t>Где б ни был я, но все с тобой </a:t>
            </a:r>
            <a:r>
              <a:rPr lang="ru-RU" i="1" dirty="0" smtClean="0"/>
              <a:t>душой</a:t>
            </a:r>
            <a:r>
              <a:rPr lang="ru-RU" i="1" dirty="0"/>
              <a:t>.</a:t>
            </a:r>
            <a:endParaRPr lang="ru-RU" dirty="0"/>
          </a:p>
          <a:p>
            <a:pPr marL="0" indent="0">
              <a:buFontTx/>
              <a:buNone/>
              <a:defRPr/>
            </a:pPr>
            <a:r>
              <a:rPr lang="ru-RU" dirty="0"/>
              <a:t>                                     </a:t>
            </a:r>
            <a:r>
              <a:rPr lang="ru-RU" dirty="0" smtClean="0"/>
              <a:t>   </a:t>
            </a:r>
            <a:r>
              <a:rPr lang="ru-RU" sz="2800" i="1" dirty="0" err="1"/>
              <a:t>В.Жуковский</a:t>
            </a:r>
            <a:endParaRPr lang="ru-RU" sz="2800" i="1" dirty="0"/>
          </a:p>
          <a:p>
            <a:pPr>
              <a:defRPr/>
            </a:pPr>
            <a:endParaRPr lang="ru-RU" dirty="0"/>
          </a:p>
          <a:p>
            <a:pPr marL="0" indent="0">
              <a:buFontTx/>
              <a:buNone/>
              <a:defRPr/>
            </a:pPr>
            <a:endParaRPr lang="ru-RU" dirty="0"/>
          </a:p>
          <a:p>
            <a:pPr marL="0" indent="0">
              <a:buFontTx/>
              <a:buNone/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962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0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1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2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3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Arial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S102742066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sz="2000" dirty="0" smtClean="0">
            <a:solidFill>
              <a:schemeClr val="tx1"/>
            </a:solidFill>
          </a:defRPr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dirty="0" smtClean="0"/>
        </a:defPPr>
      </a:lstStyle>
    </a:txDef>
  </a:objectDefaults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956</Words>
  <Application>Microsoft Office PowerPoint</Application>
  <PresentationFormat>Экран (4:3)</PresentationFormat>
  <Paragraphs>203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16</vt:i4>
      </vt:variant>
      <vt:variant>
        <vt:lpstr>Заголовки слайдов</vt:lpstr>
      </vt:variant>
      <vt:variant>
        <vt:i4>22</vt:i4>
      </vt:variant>
    </vt:vector>
  </HeadingPairs>
  <TitlesOfParts>
    <vt:vector size="38" baseType="lpstr">
      <vt:lpstr>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11_Оформление по умолчанию</vt:lpstr>
      <vt:lpstr>1_Оформление по умолчанию</vt:lpstr>
      <vt:lpstr>12_Оформление по умолчанию</vt:lpstr>
      <vt:lpstr>13_Оформление по умолчанию</vt:lpstr>
      <vt:lpstr>Круги</vt:lpstr>
      <vt:lpstr>TS102742066</vt:lpstr>
      <vt:lpstr>Слайд 1</vt:lpstr>
      <vt:lpstr>Прочитайте выразительно предложения:</vt:lpstr>
      <vt:lpstr>Тема урока:  Обращение. Выделительные знаки препинания при обращении</vt:lpstr>
      <vt:lpstr>Слайд 4</vt:lpstr>
      <vt:lpstr>Задания по группам</vt:lpstr>
      <vt:lpstr>Слайд 6</vt:lpstr>
      <vt:lpstr> Какими синтаксическими конструкциями могут быть выражены обращения </vt:lpstr>
      <vt:lpstr>  Знаки препинания при обращении   </vt:lpstr>
      <vt:lpstr>Обращение и междометная частица О</vt:lpstr>
      <vt:lpstr>Слайд 10</vt:lpstr>
      <vt:lpstr>Слайд 11</vt:lpstr>
      <vt:lpstr>  4. Расставьте  знаки препинания, пропущенные буквы, раскройте скобки. Найдите обращения, определите оно  распространенное или нераспространенное. </vt:lpstr>
      <vt:lpstr>Решение проблемной ситуации. Почему обращения пишутся то с большой, то с маленькой буквы?  А как же быть со словом Родина?....  О какой родине мы с вами говорили в начале урока?........  </vt:lpstr>
      <vt:lpstr>Найдите предложения с обращениями (знаки препинания не расставлены);   1 вариант 1-5 предложения; 2-вариант 6-10 предложения</vt:lpstr>
      <vt:lpstr>Правильные ответы</vt:lpstr>
      <vt:lpstr>Готовимся к экзаменам</vt:lpstr>
      <vt:lpstr>Слайд 17</vt:lpstr>
      <vt:lpstr>Домашнее задание:</vt:lpstr>
      <vt:lpstr>Домашнее задание Сочинение- рассуждение на лингвистическую тему </vt:lpstr>
      <vt:lpstr>Слайд 20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Вика</cp:lastModifiedBy>
  <cp:revision>31</cp:revision>
  <dcterms:created xsi:type="dcterms:W3CDTF">2018-02-28T10:44:40Z</dcterms:created>
  <dcterms:modified xsi:type="dcterms:W3CDTF">2018-07-02T06:09:33Z</dcterms:modified>
</cp:coreProperties>
</file>