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8"/>
  </p:notesMasterIdLst>
  <p:sldIdLst>
    <p:sldId id="256" r:id="rId2"/>
    <p:sldId id="257" r:id="rId3"/>
    <p:sldId id="275" r:id="rId4"/>
    <p:sldId id="279" r:id="rId5"/>
    <p:sldId id="263" r:id="rId6"/>
    <p:sldId id="267" r:id="rId7"/>
    <p:sldId id="265" r:id="rId8"/>
    <p:sldId id="292" r:id="rId9"/>
    <p:sldId id="288" r:id="rId10"/>
    <p:sldId id="269" r:id="rId11"/>
    <p:sldId id="289" r:id="rId12"/>
    <p:sldId id="259" r:id="rId13"/>
    <p:sldId id="290" r:id="rId14"/>
    <p:sldId id="277" r:id="rId15"/>
    <p:sldId id="260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88C4"/>
    <a:srgbClr val="9999FF"/>
    <a:srgbClr val="FFCFAF"/>
    <a:srgbClr val="000099"/>
    <a:srgbClr val="66CCFF"/>
    <a:srgbClr val="FF99CC"/>
    <a:srgbClr val="FF66CC"/>
    <a:srgbClr val="5AEEDC"/>
    <a:srgbClr val="CBCBCB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3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AEE52-4AF4-42AA-A6EC-8C75A8AE693E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CD858-A6AF-4751-8A32-B6A0AB4E14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3816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CD858-A6AF-4751-8A32-B6A0AB4E14A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68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8064896" cy="381642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Эффективное использование в образовательной деятельности форм и методов работы по развитию речи  с детьми, соответствующих их возрастным и индивидуальным особенностям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4283968" y="5517232"/>
            <a:ext cx="4569768" cy="1148680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solidFill>
                  <a:srgbClr val="002060"/>
                </a:solidFill>
              </a:rPr>
              <a:t>Подготовила: воспитатель высшей квалификационной   категории – Крушельницкая Т. Н. (г. </a:t>
            </a:r>
            <a:r>
              <a:rPr lang="ru-RU" altLang="ru-RU" dirty="0" err="1" smtClean="0">
                <a:solidFill>
                  <a:srgbClr val="002060"/>
                </a:solidFill>
              </a:rPr>
              <a:t>Когалым</a:t>
            </a:r>
            <a:r>
              <a:rPr lang="ru-RU" altLang="ru-RU" dirty="0" smtClean="0">
                <a:solidFill>
                  <a:srgbClr val="002060"/>
                </a:solidFill>
              </a:rPr>
              <a:t>)</a:t>
            </a:r>
          </a:p>
          <a:p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88641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Муниципальное  автономное дошкольное образовательное учреждение  города </a:t>
            </a:r>
            <a:r>
              <a:rPr lang="ru-RU" sz="2000" b="1" dirty="0" err="1" smtClean="0">
                <a:solidFill>
                  <a:srgbClr val="002060"/>
                </a:solidFill>
              </a:rPr>
              <a:t>Когалыма</a:t>
            </a:r>
            <a:r>
              <a:rPr lang="ru-RU" sz="2000" b="1" dirty="0" smtClean="0">
                <a:solidFill>
                  <a:srgbClr val="002060"/>
                </a:solidFill>
              </a:rPr>
              <a:t> «Сказка»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Использование дидактических игр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174" b="6174"/>
          <a:stretch/>
        </p:blipFill>
        <p:spPr>
          <a:xfrm>
            <a:off x="251520" y="1556792"/>
            <a:ext cx="4052888" cy="2664296"/>
          </a:xfrm>
          <a:prstGeom prst="round2DiagRect">
            <a:avLst>
              <a:gd name="adj1" fmla="val 16667"/>
              <a:gd name="adj2" fmla="val 4233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427984" y="1484784"/>
            <a:ext cx="4050450" cy="3240360"/>
          </a:xfrm>
          <a:prstGeom prst="rect">
            <a:avLst/>
          </a:prstGeom>
        </p:spPr>
      </p:pic>
      <p:pic>
        <p:nvPicPr>
          <p:cNvPr id="5" name="Рисунок 4" descr="E:\фото\SL27047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4005064"/>
            <a:ext cx="4183101" cy="2564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6529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Использование ИКТ</a:t>
            </a:r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Tatyana\Desktop\фото и видео  с фотоаппарата 3.02\SL2707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2880320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Tatyana\Desktop\фото и видео  с фотоаппарата 3.02\SL2707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980728"/>
            <a:ext cx="2880320" cy="23468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C:\Users\Tatyana\Desktop\фото и видео  с фотоаппарата 3.02\SL2707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789040"/>
            <a:ext cx="3240360" cy="28594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gray">
          <a:xfrm>
            <a:off x="5868144" y="1124744"/>
            <a:ext cx="2742974" cy="2744107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sz="2400" b="1" dirty="0">
              <a:solidFill>
                <a:srgbClr val="FF66CC"/>
              </a:solidFill>
            </a:endParaRPr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gray">
          <a:xfrm>
            <a:off x="3658054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gray">
          <a:xfrm>
            <a:off x="2771800" y="2708920"/>
            <a:ext cx="3168352" cy="720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gray">
          <a:xfrm>
            <a:off x="4932040" y="1772816"/>
            <a:ext cx="913946" cy="9139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gray">
          <a:xfrm flipH="1">
            <a:off x="2411760" y="2708920"/>
            <a:ext cx="3482992" cy="18722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gray">
          <a:xfrm flipH="1">
            <a:off x="5868144" y="2780928"/>
            <a:ext cx="0" cy="201622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gray">
          <a:xfrm>
            <a:off x="6660232" y="1772816"/>
            <a:ext cx="895804" cy="895804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563888" y="764704"/>
            <a:ext cx="1360807" cy="1663579"/>
            <a:chOff x="2064" y="1008"/>
            <a:chExt cx="722" cy="872"/>
          </a:xfrm>
        </p:grpSpPr>
        <p:sp>
          <p:nvSpPr>
            <p:cNvPr id="8343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57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58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359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5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67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8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9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70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63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4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5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6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53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4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5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6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349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0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1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2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346" name="Rectangle 39"/>
            <p:cNvSpPr>
              <a:spLocks noChangeArrowheads="1"/>
            </p:cNvSpPr>
            <p:nvPr/>
          </p:nvSpPr>
          <p:spPr bwMode="gray">
            <a:xfrm>
              <a:off x="2350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2771800" y="1916832"/>
            <a:ext cx="1146402" cy="1384527"/>
            <a:chOff x="2064" y="1008"/>
            <a:chExt cx="722" cy="872"/>
          </a:xfrm>
        </p:grpSpPr>
        <p:sp>
          <p:nvSpPr>
            <p:cNvPr id="8315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29" name="Picture 43" descr="circuler_1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30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331" name="Picture 45" descr="light_shadow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3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39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40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41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42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35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36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37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38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6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25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6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7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8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321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2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3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4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318" name="Rectangle 68"/>
            <p:cNvSpPr>
              <a:spLocks noChangeArrowheads="1"/>
            </p:cNvSpPr>
            <p:nvPr/>
          </p:nvSpPr>
          <p:spPr bwMode="gray">
            <a:xfrm>
              <a:off x="2350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69"/>
          <p:cNvGrpSpPr>
            <a:grpSpLocks/>
          </p:cNvGrpSpPr>
          <p:nvPr/>
        </p:nvGrpSpPr>
        <p:grpSpPr bwMode="auto">
          <a:xfrm>
            <a:off x="2771800" y="4653136"/>
            <a:ext cx="2160240" cy="1910043"/>
            <a:chOff x="2064" y="1008"/>
            <a:chExt cx="722" cy="872"/>
          </a:xfrm>
        </p:grpSpPr>
        <p:sp>
          <p:nvSpPr>
            <p:cNvPr id="8287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01" name="Picture 72" descr="circuler_1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02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303" name="Picture 74" descr="light_shadow1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1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11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2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3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4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07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08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09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0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97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8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9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00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93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4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5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6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290" name="Rectangle 97"/>
            <p:cNvSpPr>
              <a:spLocks noChangeArrowheads="1"/>
            </p:cNvSpPr>
            <p:nvPr/>
          </p:nvSpPr>
          <p:spPr bwMode="gray">
            <a:xfrm>
              <a:off x="2349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Group 98"/>
          <p:cNvGrpSpPr>
            <a:grpSpLocks/>
          </p:cNvGrpSpPr>
          <p:nvPr/>
        </p:nvGrpSpPr>
        <p:grpSpPr bwMode="auto">
          <a:xfrm>
            <a:off x="5508104" y="4725144"/>
            <a:ext cx="1368152" cy="1512168"/>
            <a:chOff x="2064" y="1008"/>
            <a:chExt cx="722" cy="872"/>
          </a:xfrm>
        </p:grpSpPr>
        <p:sp>
          <p:nvSpPr>
            <p:cNvPr id="8259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273" name="Picture 101" descr="circuler_1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74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275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9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283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4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5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6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279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0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1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82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1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288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69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70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71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72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289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65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66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67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68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262" name="Rectangle 126"/>
            <p:cNvSpPr>
              <a:spLocks noChangeArrowheads="1"/>
            </p:cNvSpPr>
            <p:nvPr/>
          </p:nvSpPr>
          <p:spPr bwMode="gray">
            <a:xfrm>
              <a:off x="2350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320" name="Group 156"/>
          <p:cNvGrpSpPr>
            <a:grpSpLocks/>
          </p:cNvGrpSpPr>
          <p:nvPr/>
        </p:nvGrpSpPr>
        <p:grpSpPr bwMode="auto">
          <a:xfrm rot="4976862" flipH="1">
            <a:off x="6767941" y="1866902"/>
            <a:ext cx="1080728" cy="1172327"/>
            <a:chOff x="1944" y="1111"/>
            <a:chExt cx="204" cy="196"/>
          </a:xfrm>
        </p:grpSpPr>
        <p:pic>
          <p:nvPicPr>
            <p:cNvPr id="8216" name="Picture 157" descr="circuler_1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622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332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8333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27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8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9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30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334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23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4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5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6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219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220" name="Picture 171" descr="light_shadow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09" name="AutoShape 172"/>
          <p:cNvSpPr>
            <a:spLocks/>
          </p:cNvSpPr>
          <p:nvPr/>
        </p:nvSpPr>
        <p:spPr bwMode="auto">
          <a:xfrm>
            <a:off x="6886349" y="1372053"/>
            <a:ext cx="1131661" cy="822099"/>
          </a:xfrm>
          <a:prstGeom prst="accentCallout2">
            <a:avLst>
              <a:gd name="adj1" fmla="val 9338"/>
              <a:gd name="adj2" fmla="val -2412"/>
              <a:gd name="adj3" fmla="val 9338"/>
              <a:gd name="adj4" fmla="val -19134"/>
              <a:gd name="adj5" fmla="val 70556"/>
              <a:gd name="adj6" fmla="val -36111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defTabSz="913837" eaLnBrk="0" hangingPunct="0"/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0" name="AutoShape 173"/>
          <p:cNvSpPr>
            <a:spLocks/>
          </p:cNvSpPr>
          <p:nvPr/>
        </p:nvSpPr>
        <p:spPr bwMode="auto">
          <a:xfrm>
            <a:off x="6872742" y="4077072"/>
            <a:ext cx="1803714" cy="1296144"/>
          </a:xfrm>
          <a:prstGeom prst="accentCallout2">
            <a:avLst>
              <a:gd name="adj1" fmla="val 12204"/>
              <a:gd name="adj2" fmla="val -3616"/>
              <a:gd name="adj3" fmla="val 12204"/>
              <a:gd name="adj4" fmla="val -3616"/>
              <a:gd name="adj5" fmla="val 47281"/>
              <a:gd name="adj6" fmla="val -18696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defTabSz="913837" eaLnBrk="0" hangingPunct="0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1" name="AutoShape 174"/>
          <p:cNvSpPr>
            <a:spLocks/>
          </p:cNvSpPr>
          <p:nvPr/>
        </p:nvSpPr>
        <p:spPr bwMode="auto">
          <a:xfrm>
            <a:off x="395536" y="404664"/>
            <a:ext cx="2470830" cy="1224136"/>
          </a:xfrm>
          <a:prstGeom prst="accentCallout2">
            <a:avLst>
              <a:gd name="adj1" fmla="val 35828"/>
              <a:gd name="adj2" fmla="val 94267"/>
              <a:gd name="adj3" fmla="val 9241"/>
              <a:gd name="adj4" fmla="val 110037"/>
              <a:gd name="adj5" fmla="val 85368"/>
              <a:gd name="adj6" fmla="val 127159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algn="ctr" defTabSz="913837" eaLnBrk="0" hangingPunct="0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Фронтальная форма образовательной деятельности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2" name="AutoShape 175"/>
          <p:cNvSpPr>
            <a:spLocks/>
          </p:cNvSpPr>
          <p:nvPr/>
        </p:nvSpPr>
        <p:spPr bwMode="auto">
          <a:xfrm>
            <a:off x="323528" y="2276872"/>
            <a:ext cx="2736304" cy="1696942"/>
          </a:xfrm>
          <a:prstGeom prst="accentCallout2">
            <a:avLst>
              <a:gd name="adj1" fmla="val 13236"/>
              <a:gd name="adj2" fmla="val 102907"/>
              <a:gd name="adj3" fmla="val 13236"/>
              <a:gd name="adj4" fmla="val 107991"/>
              <a:gd name="adj5" fmla="val 29313"/>
              <a:gd name="adj6" fmla="val 205112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defTabSz="913837" eaLnBrk="0" hangingPunct="0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Групповая  форма образовательной деятельности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3" name="AutoShape 176"/>
          <p:cNvSpPr>
            <a:spLocks/>
          </p:cNvSpPr>
          <p:nvPr/>
        </p:nvSpPr>
        <p:spPr bwMode="auto">
          <a:xfrm>
            <a:off x="395536" y="4149080"/>
            <a:ext cx="1944216" cy="1296144"/>
          </a:xfrm>
          <a:prstGeom prst="accentCallout2">
            <a:avLst>
              <a:gd name="adj1" fmla="val 14782"/>
              <a:gd name="adj2" fmla="val 103162"/>
              <a:gd name="adj3" fmla="val 14782"/>
              <a:gd name="adj4" fmla="val 103162"/>
              <a:gd name="adj5" fmla="val 58816"/>
              <a:gd name="adj6" fmla="val 134318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algn="ctr" defTabSz="913837" eaLnBrk="0" hangingPunct="0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 парами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4" name="Rectangle 177"/>
          <p:cNvSpPr>
            <a:spLocks noChangeArrowheads="1"/>
          </p:cNvSpPr>
          <p:nvPr/>
        </p:nvSpPr>
        <p:spPr bwMode="auto">
          <a:xfrm>
            <a:off x="6300192" y="1844824"/>
            <a:ext cx="2201104" cy="13234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defTabSz="913837" eaLnBrk="0" hangingPunct="0"/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en-US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gray">
          <a:xfrm>
            <a:off x="2515054" y="2246313"/>
            <a:ext cx="2742974" cy="2744107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gray">
          <a:xfrm>
            <a:off x="3658054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gray">
          <a:xfrm>
            <a:off x="2987824" y="3501008"/>
            <a:ext cx="1524000" cy="7597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gray">
          <a:xfrm>
            <a:off x="3734028" y="2424340"/>
            <a:ext cx="913946" cy="9139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gray">
          <a:xfrm flipH="1">
            <a:off x="3829278" y="3948339"/>
            <a:ext cx="818696" cy="140947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gray">
          <a:xfrm flipV="1">
            <a:off x="5028974" y="2576286"/>
            <a:ext cx="534080" cy="83797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gray">
          <a:xfrm>
            <a:off x="4295322" y="3176134"/>
            <a:ext cx="895804" cy="895804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467600" cy="936104"/>
          </a:xfrm>
        </p:spPr>
        <p:txBody>
          <a:bodyPr lIns="65306" tIns="32653" rIns="65306" bIns="32653"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Игровые обучающие ситуации</a:t>
            </a:r>
            <a:endParaRPr lang="en-US" sz="36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43808" y="1628800"/>
            <a:ext cx="1146402" cy="1384526"/>
            <a:chOff x="2064" y="1008"/>
            <a:chExt cx="722" cy="872"/>
          </a:xfrm>
        </p:grpSpPr>
        <p:sp>
          <p:nvSpPr>
            <p:cNvPr id="8343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57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58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359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5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67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8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9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70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63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4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5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66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53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4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5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6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349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0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1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52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346" name="Rectangle 39"/>
            <p:cNvSpPr>
              <a:spLocks noChangeArrowheads="1"/>
            </p:cNvSpPr>
            <p:nvPr/>
          </p:nvSpPr>
          <p:spPr bwMode="gray">
            <a:xfrm>
              <a:off x="2350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1835696" y="2852936"/>
            <a:ext cx="1146402" cy="1384527"/>
            <a:chOff x="2064" y="1008"/>
            <a:chExt cx="722" cy="872"/>
          </a:xfrm>
        </p:grpSpPr>
        <p:sp>
          <p:nvSpPr>
            <p:cNvPr id="8315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29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30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331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3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39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40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41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42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35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36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37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38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6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25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6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7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8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321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2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3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24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318" name="Rectangle 68"/>
            <p:cNvSpPr>
              <a:spLocks noChangeArrowheads="1"/>
            </p:cNvSpPr>
            <p:nvPr/>
          </p:nvSpPr>
          <p:spPr bwMode="gray">
            <a:xfrm>
              <a:off x="2350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69"/>
          <p:cNvGrpSpPr>
            <a:grpSpLocks/>
          </p:cNvGrpSpPr>
          <p:nvPr/>
        </p:nvGrpSpPr>
        <p:grpSpPr bwMode="auto">
          <a:xfrm>
            <a:off x="2943679" y="5178653"/>
            <a:ext cx="1145268" cy="1384526"/>
            <a:chOff x="2064" y="1008"/>
            <a:chExt cx="722" cy="872"/>
          </a:xfrm>
        </p:grpSpPr>
        <p:sp>
          <p:nvSpPr>
            <p:cNvPr id="8287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301" name="Picture 72" descr="circuler_1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302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303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1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311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2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3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4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307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08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09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10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97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8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9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00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93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4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5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96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290" name="Rectangle 97"/>
            <p:cNvSpPr>
              <a:spLocks noChangeArrowheads="1"/>
            </p:cNvSpPr>
            <p:nvPr/>
          </p:nvSpPr>
          <p:spPr bwMode="gray">
            <a:xfrm>
              <a:off x="2349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Group 127"/>
          <p:cNvGrpSpPr>
            <a:grpSpLocks/>
          </p:cNvGrpSpPr>
          <p:nvPr/>
        </p:nvGrpSpPr>
        <p:grpSpPr bwMode="auto">
          <a:xfrm>
            <a:off x="5182054" y="1556885"/>
            <a:ext cx="1145268" cy="1384526"/>
            <a:chOff x="2064" y="1008"/>
            <a:chExt cx="722" cy="872"/>
          </a:xfrm>
        </p:grpSpPr>
        <p:sp>
          <p:nvSpPr>
            <p:cNvPr id="8231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8245" name="Picture 130" descr="circuler_1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46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247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9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8255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56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57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58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8251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52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53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54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1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62592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41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42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43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44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2593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37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38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39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40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234" name="Rectangle 155"/>
            <p:cNvSpPr>
              <a:spLocks noChangeArrowheads="1"/>
            </p:cNvSpPr>
            <p:nvPr/>
          </p:nvSpPr>
          <p:spPr bwMode="gray">
            <a:xfrm>
              <a:off x="2349" y="1272"/>
              <a:ext cx="163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28016" tIns="64008" rIns="128016" bIns="64008">
              <a:spAutoFit/>
            </a:bodyPr>
            <a:lstStyle/>
            <a:p>
              <a:pPr algn="ctr" defTabSz="913837"/>
              <a:endParaRPr 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2594" name="Group 156"/>
          <p:cNvGrpSpPr>
            <a:grpSpLocks/>
          </p:cNvGrpSpPr>
          <p:nvPr/>
        </p:nvGrpSpPr>
        <p:grpSpPr bwMode="auto">
          <a:xfrm rot="4976862" flipH="1">
            <a:off x="4392272" y="3273086"/>
            <a:ext cx="673554" cy="647473"/>
            <a:chOff x="1944" y="1111"/>
            <a:chExt cx="204" cy="196"/>
          </a:xfrm>
        </p:grpSpPr>
        <p:pic>
          <p:nvPicPr>
            <p:cNvPr id="8216" name="Picture 157" descr="circuler_1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622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62595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62596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227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8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9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30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2597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223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4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5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26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8219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0 h 43155"/>
                <a:gd name="T2" fmla="*/ 0 w 43200"/>
                <a:gd name="T3" fmla="*/ 0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8220" name="Picture 171" descr="light_shadow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09" name="AutoShape 172"/>
          <p:cNvSpPr>
            <a:spLocks/>
          </p:cNvSpPr>
          <p:nvPr/>
        </p:nvSpPr>
        <p:spPr bwMode="auto">
          <a:xfrm>
            <a:off x="6886349" y="1372053"/>
            <a:ext cx="1131661" cy="822099"/>
          </a:xfrm>
          <a:prstGeom prst="accentCallout2">
            <a:avLst>
              <a:gd name="adj1" fmla="val 9338"/>
              <a:gd name="adj2" fmla="val -2412"/>
              <a:gd name="adj3" fmla="val 9338"/>
              <a:gd name="adj4" fmla="val -19134"/>
              <a:gd name="adj5" fmla="val 70556"/>
              <a:gd name="adj6" fmla="val -36111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defTabSz="913837" eaLnBrk="0" hangingPunct="0"/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0" name="AutoShape 173"/>
          <p:cNvSpPr>
            <a:spLocks/>
          </p:cNvSpPr>
          <p:nvPr/>
        </p:nvSpPr>
        <p:spPr bwMode="auto">
          <a:xfrm>
            <a:off x="7092280" y="1628800"/>
            <a:ext cx="1430335" cy="669018"/>
          </a:xfrm>
          <a:prstGeom prst="accentCallout2">
            <a:avLst>
              <a:gd name="adj1" fmla="val 12204"/>
              <a:gd name="adj2" fmla="val -3616"/>
              <a:gd name="adj3" fmla="val 12204"/>
              <a:gd name="adj4" fmla="val -3616"/>
              <a:gd name="adj5" fmla="val 91523"/>
              <a:gd name="adj6" fmla="val -59940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defTabSz="913837" eaLnBrk="0" hangingPunct="0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Ситуации -оценки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1" name="AutoShape 174"/>
          <p:cNvSpPr>
            <a:spLocks/>
          </p:cNvSpPr>
          <p:nvPr/>
        </p:nvSpPr>
        <p:spPr bwMode="auto">
          <a:xfrm>
            <a:off x="132670" y="1620384"/>
            <a:ext cx="2470830" cy="883330"/>
          </a:xfrm>
          <a:prstGeom prst="accentCallout2">
            <a:avLst>
              <a:gd name="adj1" fmla="val 9241"/>
              <a:gd name="adj2" fmla="val 102421"/>
              <a:gd name="adj3" fmla="val 9241"/>
              <a:gd name="adj4" fmla="val 110037"/>
              <a:gd name="adj5" fmla="val 48523"/>
              <a:gd name="adj6" fmla="val 117750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algn="r" defTabSz="913837" eaLnBrk="0" hangingPunct="0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Ситуации-иллюстрации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2" name="AutoShape 175"/>
          <p:cNvSpPr>
            <a:spLocks/>
          </p:cNvSpPr>
          <p:nvPr/>
        </p:nvSpPr>
        <p:spPr bwMode="auto">
          <a:xfrm>
            <a:off x="0" y="3717032"/>
            <a:ext cx="1873250" cy="616857"/>
          </a:xfrm>
          <a:prstGeom prst="accentCallout2">
            <a:avLst>
              <a:gd name="adj1" fmla="val 13236"/>
              <a:gd name="adj2" fmla="val 102907"/>
              <a:gd name="adj3" fmla="val 13236"/>
              <a:gd name="adj4" fmla="val 107991"/>
              <a:gd name="adj5" fmla="val -59560"/>
              <a:gd name="adj6" fmla="val 113560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algn="r" defTabSz="913837" eaLnBrk="0" hangingPunct="0"/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3" name="AutoShape 176"/>
          <p:cNvSpPr>
            <a:spLocks/>
          </p:cNvSpPr>
          <p:nvPr/>
        </p:nvSpPr>
        <p:spPr bwMode="auto">
          <a:xfrm>
            <a:off x="251520" y="5013176"/>
            <a:ext cx="1721304" cy="552224"/>
          </a:xfrm>
          <a:prstGeom prst="accentCallout2">
            <a:avLst>
              <a:gd name="adj1" fmla="val 14782"/>
              <a:gd name="adj2" fmla="val 103162"/>
              <a:gd name="adj3" fmla="val 14782"/>
              <a:gd name="adj4" fmla="val 103162"/>
              <a:gd name="adj5" fmla="val 109037"/>
              <a:gd name="adj6" fmla="val 166204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</p:spPr>
        <p:txBody>
          <a:bodyPr lIns="91429" tIns="45715" rIns="91429" bIns="45715" anchor="ctr"/>
          <a:lstStyle/>
          <a:p>
            <a:pPr algn="r" defTabSz="913837" eaLnBrk="0" hangingPunct="0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251520" y="3933056"/>
            <a:ext cx="1973187" cy="64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Ситуации-упражнения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683569" y="5373216"/>
            <a:ext cx="16561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Ситуации-проблемы</a:t>
            </a:r>
            <a:endParaRPr lang="ru-RU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:\ФОТО КРУШЕЛ\SAM_0704.JPG"/>
          <p:cNvPicPr/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203848" y="1556792"/>
            <a:ext cx="3088361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Дидактические пособия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E:\фото что язнаю о слове\SL2705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908720"/>
            <a:ext cx="2339752" cy="19708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E:\фото что язнаю о слове\SL2705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149080"/>
            <a:ext cx="3048339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E:\фото что язнаю о слове\SL2705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908720"/>
            <a:ext cx="3024336" cy="2030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Users\Tatyana\Documents\фото для пособия о питании\SL270326_000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2120" y="4149080"/>
            <a:ext cx="2736304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6389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Карта индивидуальной работы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539552" y="1196752"/>
            <a:ext cx="7920880" cy="476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3" name="AutoShape 28"/>
          <p:cNvSpPr>
            <a:spLocks noChangeArrowheads="1"/>
          </p:cNvSpPr>
          <p:nvPr/>
        </p:nvSpPr>
        <p:spPr bwMode="auto">
          <a:xfrm rot="2348267" flipH="1">
            <a:off x="1333654" y="1189278"/>
            <a:ext cx="1259606" cy="2974118"/>
          </a:xfrm>
          <a:prstGeom prst="curvedLeftArrow">
            <a:avLst>
              <a:gd name="adj1" fmla="val 29346"/>
              <a:gd name="adj2" fmla="val 101083"/>
              <a:gd name="adj3" fmla="val 31338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199572" y="1"/>
            <a:ext cx="8281081" cy="1064759"/>
          </a:xfrm>
        </p:spPr>
        <p:txBody>
          <a:bodyPr lIns="65306" tIns="32653" rIns="65306" bIns="32653"/>
          <a:lstStyle/>
          <a:p>
            <a:pPr algn="ctr" eaLnBrk="1" hangingPunct="1">
              <a:defRPr/>
            </a:pPr>
            <a:r>
              <a:rPr lang="ru-RU" sz="29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Основу образовательного процесса  составляет триединство:</a:t>
            </a:r>
          </a:p>
        </p:txBody>
      </p:sp>
      <p:sp>
        <p:nvSpPr>
          <p:cNvPr id="22531" name="AutoShape 29"/>
          <p:cNvSpPr>
            <a:spLocks noChangeArrowheads="1"/>
          </p:cNvSpPr>
          <p:nvPr/>
        </p:nvSpPr>
        <p:spPr bwMode="auto">
          <a:xfrm rot="16004048" flipH="1">
            <a:off x="4396949" y="4228009"/>
            <a:ext cx="817878" cy="3345089"/>
          </a:xfrm>
          <a:prstGeom prst="curvedLeftArrow">
            <a:avLst>
              <a:gd name="adj1" fmla="val 61361"/>
              <a:gd name="adj2" fmla="val 211348"/>
              <a:gd name="adj3" fmla="val 31338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22532" name="AutoShape 30"/>
          <p:cNvSpPr>
            <a:spLocks noChangeArrowheads="1"/>
          </p:cNvSpPr>
          <p:nvPr/>
        </p:nvSpPr>
        <p:spPr bwMode="auto">
          <a:xfrm rot="9521229" flipH="1">
            <a:off x="6323920" y="1257528"/>
            <a:ext cx="1131661" cy="3345089"/>
          </a:xfrm>
          <a:prstGeom prst="curvedLeftArrow">
            <a:avLst>
              <a:gd name="adj1" fmla="val 34431"/>
              <a:gd name="adj2" fmla="val 118592"/>
              <a:gd name="adj3" fmla="val 31338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 bwMode="gray">
          <a:xfrm>
            <a:off x="3131840" y="1268760"/>
            <a:ext cx="2880320" cy="231454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29" tIns="45715" rIns="91429" bIns="45715" anchor="ctr"/>
          <a:lstStyle/>
          <a:p>
            <a:pPr algn="ctr" defTabSz="913837" eaLnBrk="0" hangingPunct="0">
              <a:defRPr/>
            </a:pPr>
            <a:endParaRPr lang="ru-RU" sz="1600" b="1" dirty="0"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 bwMode="gray">
          <a:xfrm>
            <a:off x="4427984" y="3140968"/>
            <a:ext cx="2983189" cy="2417411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6200000" scaled="1"/>
          </a:gra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29" tIns="45715" rIns="91429" bIns="45715" anchor="ctr"/>
          <a:lstStyle/>
          <a:p>
            <a:pPr algn="ctr" defTabSz="913837" eaLnBrk="0" hangingPunct="0">
              <a:defRPr/>
            </a:pPr>
            <a:endParaRPr lang="ru-RU" sz="1600" b="1" dirty="0">
              <a:latin typeface="Arial" charset="0"/>
            </a:endParaRPr>
          </a:p>
        </p:txBody>
      </p:sp>
      <p:sp>
        <p:nvSpPr>
          <p:cNvPr id="22540" name="WordArt 25"/>
          <p:cNvSpPr>
            <a:spLocks noChangeArrowheads="1" noChangeShapeType="1" noTextEdit="1"/>
          </p:cNvSpPr>
          <p:nvPr/>
        </p:nvSpPr>
        <p:spPr bwMode="auto">
          <a:xfrm>
            <a:off x="6372200" y="4797152"/>
            <a:ext cx="1645330" cy="513669"/>
          </a:xfrm>
          <a:prstGeom prst="rect">
            <a:avLst/>
          </a:prstGeom>
        </p:spPr>
        <p:txBody>
          <a:bodyPr wrap="none" lIns="65306" tIns="32653" rIns="65306" bIns="3265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Методы и приемы</a:t>
            </a:r>
            <a:endParaRPr lang="ru-RU" sz="2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22542" name="WordArt 25"/>
          <p:cNvSpPr>
            <a:spLocks noChangeArrowheads="1" noChangeShapeType="1" noTextEdit="1"/>
          </p:cNvSpPr>
          <p:nvPr/>
        </p:nvSpPr>
        <p:spPr bwMode="auto">
          <a:xfrm>
            <a:off x="4623027" y="1217839"/>
            <a:ext cx="1749651" cy="514804"/>
          </a:xfrm>
          <a:prstGeom prst="rect">
            <a:avLst/>
          </a:prstGeom>
        </p:spPr>
        <p:txBody>
          <a:bodyPr wrap="none" lIns="65306" tIns="32653" rIns="65306" bIns="3265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Мотивация</a:t>
            </a:r>
            <a:endParaRPr lang="ru-RU" sz="2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gray">
          <a:xfrm>
            <a:off x="1835696" y="2852936"/>
            <a:ext cx="2982232" cy="267493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  <a:ln>
            <a:solidFill>
              <a:srgbClr val="8488C4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29" tIns="45715" rIns="91429" bIns="45715" anchor="ctr"/>
          <a:lstStyle/>
          <a:p>
            <a:pPr algn="ctr" defTabSz="913837" eaLnBrk="0" hangingPunct="0"/>
            <a:endParaRPr lang="ru-RU" sz="1600" b="1" dirty="0"/>
          </a:p>
        </p:txBody>
      </p:sp>
      <p:sp>
        <p:nvSpPr>
          <p:cNvPr id="22541" name="WordArt 27"/>
          <p:cNvSpPr>
            <a:spLocks noChangeArrowheads="1" noChangeShapeType="1" noTextEdit="1"/>
          </p:cNvSpPr>
          <p:nvPr/>
        </p:nvSpPr>
        <p:spPr bwMode="auto">
          <a:xfrm>
            <a:off x="683568" y="4143375"/>
            <a:ext cx="1728191" cy="468313"/>
          </a:xfrm>
          <a:prstGeom prst="rect">
            <a:avLst/>
          </a:prstGeom>
        </p:spPr>
        <p:txBody>
          <a:bodyPr wrap="none" lIns="65306" tIns="32653" rIns="65306" bIns="3265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Формы работы</a:t>
            </a:r>
            <a:endParaRPr lang="ru-RU" sz="2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55576" y="188640"/>
            <a:ext cx="7632848" cy="6669360"/>
          </a:xfrm>
          <a:prstGeom prst="horizontalScroll">
            <a:avLst/>
          </a:prstGeom>
          <a:solidFill>
            <a:srgbClr val="FFC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Новые стандарты российского образования предъявляют высокие требования к уровню развития творческой личности ребенка, что является в современных условиях актуальной проблемой, требующей поиска различных подходов, приемов и технологий для ее решения.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91"/>
          <p:cNvSpPr>
            <a:spLocks/>
          </p:cNvSpPr>
          <p:nvPr/>
        </p:nvSpPr>
        <p:spPr bwMode="gray">
          <a:xfrm rot="20517911">
            <a:off x="3851914" y="1855975"/>
            <a:ext cx="2096634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25" name="Freeform 5"/>
          <p:cNvSpPr>
            <a:spLocks/>
          </p:cNvSpPr>
          <p:nvPr/>
        </p:nvSpPr>
        <p:spPr bwMode="gray">
          <a:xfrm rot="901184" flipH="1">
            <a:off x="4904933" y="1823020"/>
            <a:ext cx="2096634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24" name="Freeform 5"/>
          <p:cNvSpPr>
            <a:spLocks/>
          </p:cNvSpPr>
          <p:nvPr/>
        </p:nvSpPr>
        <p:spPr bwMode="gray">
          <a:xfrm rot="20851725" flipH="1">
            <a:off x="5917084" y="1255334"/>
            <a:ext cx="2096634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17" name="Freeform 191"/>
          <p:cNvSpPr>
            <a:spLocks/>
          </p:cNvSpPr>
          <p:nvPr/>
        </p:nvSpPr>
        <p:spPr bwMode="gray">
          <a:xfrm rot="21351528">
            <a:off x="2323348" y="1707099"/>
            <a:ext cx="2096634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16" name="Freeform 191"/>
          <p:cNvSpPr>
            <a:spLocks/>
          </p:cNvSpPr>
          <p:nvPr/>
        </p:nvSpPr>
        <p:spPr bwMode="gray">
          <a:xfrm rot="1018524">
            <a:off x="1475656" y="980728"/>
            <a:ext cx="2096634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lIns="65306" tIns="32653" rIns="65306" bIns="32653" anchor="ctr"/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71800" y="548680"/>
            <a:ext cx="3744416" cy="1584176"/>
          </a:xfrm>
          <a:prstGeom prst="ellipse">
            <a:avLst/>
          </a:prstGeom>
          <a:blipFill>
            <a:blip r:embed="rId2" cstate="email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</a:rPr>
              <a:t>Нетрадиционные методы и приемы</a:t>
            </a:r>
            <a:endParaRPr lang="ru-RU" sz="2400" b="1" dirty="0">
              <a:solidFill>
                <a:srgbClr val="000099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0" y="1772816"/>
            <a:ext cx="2123728" cy="1728192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0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187624" y="3284984"/>
            <a:ext cx="2160240" cy="1872208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0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Проектный метод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275856" y="3861048"/>
            <a:ext cx="1944216" cy="1656184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>Метод мнемотехники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436096" y="3789040"/>
            <a:ext cx="2088232" cy="18002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81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>Игровой метод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164288" y="2564904"/>
            <a:ext cx="1979712" cy="172819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>ИКТ</a:t>
            </a:r>
            <a:endParaRPr lang="ru-RU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Tatyana\Desktop\фото и видео  с фотоаппарата 3.02\SL2707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1268760"/>
            <a:ext cx="3441514" cy="24454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Tatyana\Desktop\фото и видео  с фотоаппарата 3.02\SL2707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221088"/>
            <a:ext cx="3312368" cy="23556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Tatyana\Documents\детский сад 2013г\IMG_233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4265712"/>
            <a:ext cx="3563888" cy="23316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Tatyana\Documents\детский сад 2013г\IMG_234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412776"/>
            <a:ext cx="3456384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Проектный метод</a:t>
            </a:r>
            <a:endParaRPr lang="ru-RU" sz="4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Tatyana\Desktop\фото для проекта\SL2702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556792"/>
            <a:ext cx="3384376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1" descr="F:\DCIM\101SSCAM\SL270286.JPG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4077072"/>
            <a:ext cx="3888432" cy="2520280"/>
          </a:xfrm>
          <a:prstGeom prst="ellipse">
            <a:avLst/>
          </a:prstGeom>
          <a:ln>
            <a:solidFill>
              <a:srgbClr val="8488C4"/>
            </a:solidFill>
          </a:ln>
          <a:effectLst>
            <a:softEdge rad="112500"/>
          </a:effectLst>
        </p:spPr>
      </p:pic>
      <p:pic>
        <p:nvPicPr>
          <p:cNvPr id="1026" name="Picture 2" descr="F:\SL2707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1412776"/>
            <a:ext cx="3312368" cy="23605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Использование графических схем при составлении описательных рассказов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4" name="Рисунок 3" descr="C:\Users\Tatyana\Documents\фото для проекта\SAM_066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628800"/>
            <a:ext cx="316835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SAM_0676"/>
          <p:cNvPicPr>
            <a:picLocks noChangeAspect="1" noChangeArrowheads="1"/>
          </p:cNvPicPr>
          <p:nvPr/>
        </p:nvPicPr>
        <p:blipFill>
          <a:blip r:embed="rId3" cstate="email">
            <a:lum bright="10000" contrast="30000"/>
          </a:blip>
          <a:srcRect/>
          <a:stretch>
            <a:fillRect/>
          </a:stretch>
        </p:blipFill>
        <p:spPr bwMode="auto">
          <a:xfrm>
            <a:off x="323528" y="1556792"/>
            <a:ext cx="3753400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F:\ФОТО КРУШЕЛ\SAM_0679.JPG"/>
          <p:cNvPicPr/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2627784" y="4293096"/>
            <a:ext cx="3622312" cy="2249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Использование графических схем при пересказе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Tatyana\Desktop\фото\SAM_063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484784"/>
            <a:ext cx="3168352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F:\фото и видео  с фотоаппарата 3.02\SL2706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484784"/>
            <a:ext cx="3456384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F:\фото для проекта\SL2702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221088"/>
            <a:ext cx="3539885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F:\ФОТО КРУШЕЛ\SAM_070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4221088"/>
            <a:ext cx="3491880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Моделирование как средство развития творческих способностей детей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ото что язнаю о слове\SL2704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700808"/>
            <a:ext cx="2795802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E:\фото что язнаю о слове\SL2704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509120"/>
            <a:ext cx="3168352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5" descr="E:\фото что язнаю о слове\SL2705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700808"/>
            <a:ext cx="2664296" cy="20077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Tatyana\Documents\фото для пособия о питании\SL270317_000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1628800"/>
            <a:ext cx="2520280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F:\фтото 3.2\_DSC00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80112" y="4365104"/>
            <a:ext cx="2915816" cy="2296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9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 мнемотехники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фото\SL27042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772816"/>
            <a:ext cx="3384376" cy="2808312"/>
          </a:xfrm>
          <a:prstGeom prst="round2DiagRect">
            <a:avLst>
              <a:gd name="adj1" fmla="val 16667"/>
              <a:gd name="adj2" fmla="val 644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E:\фото\SL2704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628800"/>
            <a:ext cx="3744416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F:\ФОТО КРУШЕЛ\SAM_0686.JPG"/>
          <p:cNvPicPr/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2483768" y="4442120"/>
            <a:ext cx="3760486" cy="2415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8488C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832</TotalTime>
  <Words>170</Words>
  <Application>Microsoft Office PowerPoint</Application>
  <PresentationFormat>Экран (4:3)</PresentationFormat>
  <Paragraphs>38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Эффективное использование в образовательной деятельности форм и методов работы по развитию речи  с детьми, соответствующих их возрастным и индивидуальным особенностям  </vt:lpstr>
      <vt:lpstr>Актуальность</vt:lpstr>
      <vt:lpstr>Слайд 3</vt:lpstr>
      <vt:lpstr>Здоровьесберегающие технологии</vt:lpstr>
      <vt:lpstr>Проектный метод</vt:lpstr>
      <vt:lpstr>Использование графических схем при составлении описательных рассказов</vt:lpstr>
      <vt:lpstr>Использование графических схем при пересказе</vt:lpstr>
      <vt:lpstr>Моделирование как средство развития творческих способностей детей</vt:lpstr>
      <vt:lpstr>Метод мнемотехники</vt:lpstr>
      <vt:lpstr>Использование дидактических игр</vt:lpstr>
      <vt:lpstr>Использование ИКТ</vt:lpstr>
      <vt:lpstr>Слайд 12</vt:lpstr>
      <vt:lpstr>Игровые обучающие ситуации</vt:lpstr>
      <vt:lpstr>Дидактические пособия</vt:lpstr>
      <vt:lpstr>Карта индивидуальной работы</vt:lpstr>
      <vt:lpstr>Основу образовательного процесса  составляет триединство: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Tatyana</cp:lastModifiedBy>
  <cp:revision>98</cp:revision>
  <dcterms:created xsi:type="dcterms:W3CDTF">2015-01-19T15:07:59Z</dcterms:created>
  <dcterms:modified xsi:type="dcterms:W3CDTF">2018-07-25T16:10:17Z</dcterms:modified>
</cp:coreProperties>
</file>