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2" r:id="rId7"/>
    <p:sldId id="261"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29069027-7CA0-4ED3-AAAD-439A4C022F67}" type="datetimeFigureOut">
              <a:rPr lang="ru-RU" smtClean="0"/>
              <a:pPr/>
              <a:t>15.04.2018</a:t>
            </a:fld>
            <a:endParaRPr lang="ru-RU"/>
          </a:p>
        </p:txBody>
      </p:sp>
      <p:sp>
        <p:nvSpPr>
          <p:cNvPr id="16" name="Номер слайда 15"/>
          <p:cNvSpPr>
            <a:spLocks noGrp="1"/>
          </p:cNvSpPr>
          <p:nvPr>
            <p:ph type="sldNum" sz="quarter" idx="11"/>
          </p:nvPr>
        </p:nvSpPr>
        <p:spPr/>
        <p:txBody>
          <a:bodyPr/>
          <a:lstStyle/>
          <a:p>
            <a:fld id="{5ED8CEC2-BFB3-40F6-9036-484A5261FD6B}" type="slidenum">
              <a:rPr lang="ru-RU" smtClean="0"/>
              <a:pPr/>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29069027-7CA0-4ED3-AAAD-439A4C022F67}" type="datetimeFigureOut">
              <a:rPr lang="ru-RU" smtClean="0"/>
              <a:pPr/>
              <a:t>15.04.2018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ED8CEC2-BFB3-40F6-9036-484A5261FD6B}"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29069027-7CA0-4ED3-AAAD-439A4C022F67}" type="datetimeFigureOut">
              <a:rPr lang="ru-RU" smtClean="0"/>
              <a:pPr/>
              <a:t>15.04.2018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ED8CEC2-BFB3-40F6-9036-484A5261FD6B}"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29069027-7CA0-4ED3-AAAD-439A4C022F67}" type="datetimeFigureOut">
              <a:rPr lang="ru-RU" smtClean="0"/>
              <a:pPr/>
              <a:t>15.04.2018</a:t>
            </a:fld>
            <a:endParaRPr lang="ru-RU"/>
          </a:p>
        </p:txBody>
      </p:sp>
      <p:sp>
        <p:nvSpPr>
          <p:cNvPr id="15" name="Номер слайда 14"/>
          <p:cNvSpPr>
            <a:spLocks noGrp="1"/>
          </p:cNvSpPr>
          <p:nvPr>
            <p:ph type="sldNum" sz="quarter" idx="15"/>
          </p:nvPr>
        </p:nvSpPr>
        <p:spPr/>
        <p:txBody>
          <a:bodyPr/>
          <a:lstStyle>
            <a:lvl1pPr algn="ctr">
              <a:defRPr/>
            </a:lvl1pPr>
          </a:lstStyle>
          <a:p>
            <a:fld id="{5ED8CEC2-BFB3-40F6-9036-484A5261FD6B}" type="slidenum">
              <a:rPr lang="ru-RU" smtClean="0"/>
              <a:pPr/>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29069027-7CA0-4ED3-AAAD-439A4C022F67}" type="datetimeFigureOut">
              <a:rPr lang="ru-RU" smtClean="0"/>
              <a:pPr/>
              <a:t>15.04.2018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ED8CEC2-BFB3-40F6-9036-484A5261FD6B}" type="slidenum">
              <a:rPr lang="ru-RU" smtClean="0"/>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29069027-7CA0-4ED3-AAAD-439A4C022F67}" type="datetimeFigureOut">
              <a:rPr lang="ru-RU" smtClean="0"/>
              <a:pPr/>
              <a:t>15.04.2018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ED8CEC2-BFB3-40F6-9036-484A5261FD6B}"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5ED8CEC2-BFB3-40F6-9036-484A5261FD6B}" type="slidenum">
              <a:rPr lang="ru-RU" smtClean="0"/>
              <a:pPr/>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29069027-7CA0-4ED3-AAAD-439A4C022F67}" type="datetimeFigureOut">
              <a:rPr lang="ru-RU" smtClean="0"/>
              <a:pPr/>
              <a:t>15.04.2018</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29069027-7CA0-4ED3-AAAD-439A4C022F67}" type="datetimeFigureOut">
              <a:rPr lang="ru-RU" smtClean="0"/>
              <a:pPr/>
              <a:t>15.04.2018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ED8CEC2-BFB3-40F6-9036-484A5261FD6B}"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9069027-7CA0-4ED3-AAAD-439A4C022F67}" type="datetimeFigureOut">
              <a:rPr lang="ru-RU" smtClean="0"/>
              <a:pPr/>
              <a:t>15.04.2018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ED8CEC2-BFB3-40F6-9036-484A5261FD6B}"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29069027-7CA0-4ED3-AAAD-439A4C022F67}" type="datetimeFigureOut">
              <a:rPr lang="ru-RU" smtClean="0"/>
              <a:pPr/>
              <a:t>15.04.2018</a:t>
            </a:fld>
            <a:endParaRPr lang="ru-RU"/>
          </a:p>
        </p:txBody>
      </p:sp>
      <p:sp>
        <p:nvSpPr>
          <p:cNvPr id="9" name="Номер слайда 8"/>
          <p:cNvSpPr>
            <a:spLocks noGrp="1"/>
          </p:cNvSpPr>
          <p:nvPr>
            <p:ph type="sldNum" sz="quarter" idx="15"/>
          </p:nvPr>
        </p:nvSpPr>
        <p:spPr/>
        <p:txBody>
          <a:bodyPr/>
          <a:lstStyle/>
          <a:p>
            <a:fld id="{5ED8CEC2-BFB3-40F6-9036-484A5261FD6B}" type="slidenum">
              <a:rPr lang="ru-RU" smtClean="0"/>
              <a:pPr/>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29069027-7CA0-4ED3-AAAD-439A4C022F67}" type="datetimeFigureOut">
              <a:rPr lang="ru-RU" smtClean="0"/>
              <a:pPr/>
              <a:t>15.04.2018</a:t>
            </a:fld>
            <a:endParaRPr lang="ru-RU"/>
          </a:p>
        </p:txBody>
      </p:sp>
      <p:sp>
        <p:nvSpPr>
          <p:cNvPr id="9" name="Номер слайда 8"/>
          <p:cNvSpPr>
            <a:spLocks noGrp="1"/>
          </p:cNvSpPr>
          <p:nvPr>
            <p:ph type="sldNum" sz="quarter" idx="11"/>
          </p:nvPr>
        </p:nvSpPr>
        <p:spPr/>
        <p:txBody>
          <a:bodyPr/>
          <a:lstStyle/>
          <a:p>
            <a:fld id="{5ED8CEC2-BFB3-40F6-9036-484A5261FD6B}" type="slidenum">
              <a:rPr lang="ru-RU" smtClean="0"/>
              <a:pPr/>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29069027-7CA0-4ED3-AAAD-439A4C022F67}" type="datetimeFigureOut">
              <a:rPr lang="ru-RU" smtClean="0"/>
              <a:pPr/>
              <a:t>15.04.2018</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5ED8CEC2-BFB3-40F6-9036-484A5261FD6B}" type="slidenum">
              <a:rPr lang="ru-RU" smtClean="0"/>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lstStyle/>
          <a:p>
            <a:endParaRPr lang="ru-RU" dirty="0" smtClean="0"/>
          </a:p>
          <a:p>
            <a:r>
              <a:rPr lang="ru-RU" sz="2800" i="1" dirty="0" smtClean="0">
                <a:solidFill>
                  <a:schemeClr val="tx1"/>
                </a:solidFill>
              </a:rPr>
              <a:t>Подготовил ученик 7»А» класса</a:t>
            </a:r>
          </a:p>
          <a:p>
            <a:r>
              <a:rPr lang="ru-RU" sz="2800" i="1" dirty="0" err="1" smtClean="0">
                <a:solidFill>
                  <a:schemeClr val="tx1"/>
                </a:solidFill>
              </a:rPr>
              <a:t>Картяев</a:t>
            </a:r>
            <a:r>
              <a:rPr lang="ru-RU" sz="2800" i="1" dirty="0" smtClean="0">
                <a:solidFill>
                  <a:schemeClr val="tx1"/>
                </a:solidFill>
              </a:rPr>
              <a:t> Даниил</a:t>
            </a:r>
            <a:endParaRPr lang="ru-RU" sz="2800" i="1" dirty="0">
              <a:solidFill>
                <a:schemeClr val="tx1"/>
              </a:solidFill>
            </a:endParaRPr>
          </a:p>
        </p:txBody>
      </p:sp>
      <p:sp>
        <p:nvSpPr>
          <p:cNvPr id="2" name="Заголовок 1"/>
          <p:cNvSpPr>
            <a:spLocks noGrp="1"/>
          </p:cNvSpPr>
          <p:nvPr>
            <p:ph type="ctrTitle"/>
          </p:nvPr>
        </p:nvSpPr>
        <p:spPr>
          <a:xfrm>
            <a:off x="571472" y="357166"/>
            <a:ext cx="7886728" cy="3214710"/>
          </a:xfrm>
        </p:spPr>
        <p:txBody>
          <a:bodyPr>
            <a:normAutofit fontScale="90000"/>
          </a:bodyPr>
          <a:lstStyle/>
          <a:p>
            <a:r>
              <a:rPr lang="ru-RU" sz="4400" b="1" dirty="0" smtClean="0"/>
              <a:t>Презентация</a:t>
            </a:r>
            <a:br>
              <a:rPr lang="ru-RU" sz="4400" b="1" dirty="0" smtClean="0"/>
            </a:br>
            <a:r>
              <a:rPr lang="ru-RU" sz="4400" b="1" dirty="0" smtClean="0"/>
              <a:t> по технологии на тему:</a:t>
            </a:r>
            <a:br>
              <a:rPr lang="ru-RU" sz="4400" b="1" dirty="0" smtClean="0"/>
            </a:br>
            <a:r>
              <a:rPr lang="ru-RU" sz="4400" i="1" dirty="0" smtClean="0">
                <a:solidFill>
                  <a:srgbClr val="002060"/>
                </a:solidFill>
              </a:rPr>
              <a:t>«Просечной металл.</a:t>
            </a:r>
            <a:br>
              <a:rPr lang="ru-RU" sz="4400" i="1" dirty="0" smtClean="0">
                <a:solidFill>
                  <a:srgbClr val="002060"/>
                </a:solidFill>
              </a:rPr>
            </a:br>
            <a:r>
              <a:rPr lang="ru-RU" sz="4400" i="1" dirty="0" smtClean="0">
                <a:solidFill>
                  <a:srgbClr val="002060"/>
                </a:solidFill>
              </a:rPr>
              <a:t>Приемы изготовления просечного металла </a:t>
            </a:r>
            <a:r>
              <a:rPr lang="ru-RU" sz="4800" i="1" dirty="0" smtClean="0">
                <a:solidFill>
                  <a:srgbClr val="002060"/>
                </a:solidFill>
              </a:rPr>
              <a:t>»</a:t>
            </a:r>
            <a:endParaRPr lang="ru-RU" sz="4800" i="1" dirty="0">
              <a:solidFill>
                <a:srgbClr val="00206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285728"/>
            <a:ext cx="8258204" cy="2500330"/>
          </a:xfrm>
        </p:spPr>
        <p:txBody>
          <a:bodyPr>
            <a:noAutofit/>
          </a:bodyPr>
          <a:lstStyle/>
          <a:p>
            <a:r>
              <a:rPr lang="ru-RU" sz="2400" i="1" dirty="0" smtClean="0">
                <a:solidFill>
                  <a:schemeClr val="bg2">
                    <a:lumMod val="50000"/>
                  </a:schemeClr>
                </a:solidFill>
              </a:rPr>
              <a:t>Художественная обработка листового металла известна с глубокой древности. Наиболее простой считается техника просечного металла(просечная чеканка, просечное железо) Просечным металлом в старину обивали деревянные ларцы, шкатулки и сундуки, свесы кровли, </a:t>
            </a:r>
            <a:r>
              <a:rPr lang="ru-RU" sz="2400" i="1" dirty="0" err="1" smtClean="0">
                <a:solidFill>
                  <a:schemeClr val="bg2">
                    <a:lumMod val="50000"/>
                  </a:schemeClr>
                </a:solidFill>
              </a:rPr>
              <a:t>дымники</a:t>
            </a:r>
            <a:r>
              <a:rPr lang="ru-RU" sz="2400" i="1" dirty="0" smtClean="0">
                <a:solidFill>
                  <a:schemeClr val="bg2">
                    <a:lumMod val="50000"/>
                  </a:schemeClr>
                </a:solidFill>
              </a:rPr>
              <a:t>, печные трубы, флюгеры</a:t>
            </a:r>
            <a:r>
              <a:rPr lang="ru-RU" sz="2400" i="1" dirty="0" smtClean="0">
                <a:solidFill>
                  <a:schemeClr val="bg2">
                    <a:lumMod val="50000"/>
                  </a:schemeClr>
                </a:solidFill>
              </a:rPr>
              <a:t>, подсвечники и накладки на замочные скважины.</a:t>
            </a:r>
            <a:endParaRPr lang="ru-RU" sz="2400" dirty="0">
              <a:solidFill>
                <a:schemeClr val="bg2">
                  <a:lumMod val="50000"/>
                </a:schemeClr>
              </a:solidFill>
            </a:endParaRPr>
          </a:p>
        </p:txBody>
      </p:sp>
      <p:pic>
        <p:nvPicPr>
          <p:cNvPr id="6" name="Содержимое 5" descr="1.jpg"/>
          <p:cNvPicPr>
            <a:picLocks noGrp="1" noChangeAspect="1"/>
          </p:cNvPicPr>
          <p:nvPr>
            <p:ph idx="1"/>
          </p:nvPr>
        </p:nvPicPr>
        <p:blipFill>
          <a:blip r:embed="rId2"/>
          <a:stretch>
            <a:fillRect/>
          </a:stretch>
        </p:blipFill>
        <p:spPr>
          <a:xfrm>
            <a:off x="2428861" y="3357562"/>
            <a:ext cx="3417118" cy="1500198"/>
          </a:xfrm>
        </p:spPr>
      </p:pic>
      <p:pic>
        <p:nvPicPr>
          <p:cNvPr id="5" name="Рисунок 4" descr="img1 (2).jpg"/>
          <p:cNvPicPr>
            <a:picLocks noChangeAspect="1"/>
          </p:cNvPicPr>
          <p:nvPr/>
        </p:nvPicPr>
        <p:blipFill>
          <a:blip r:embed="rId3"/>
          <a:stretch>
            <a:fillRect/>
          </a:stretch>
        </p:blipFill>
        <p:spPr>
          <a:xfrm>
            <a:off x="2071670" y="2857496"/>
            <a:ext cx="4762533" cy="35719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2.jpg"/>
          <p:cNvPicPr>
            <a:picLocks noGrp="1" noChangeAspect="1"/>
          </p:cNvPicPr>
          <p:nvPr>
            <p:ph idx="1"/>
          </p:nvPr>
        </p:nvPicPr>
        <p:blipFill>
          <a:blip r:embed="rId2" cstate="print"/>
          <a:stretch>
            <a:fillRect/>
          </a:stretch>
        </p:blipFill>
        <p:spPr>
          <a:xfrm>
            <a:off x="3714744" y="4572008"/>
            <a:ext cx="1444999" cy="1066785"/>
          </a:xfrm>
        </p:spPr>
      </p:pic>
      <p:sp>
        <p:nvSpPr>
          <p:cNvPr id="3" name="Заголовок 2"/>
          <p:cNvSpPr>
            <a:spLocks noGrp="1"/>
          </p:cNvSpPr>
          <p:nvPr>
            <p:ph type="title"/>
          </p:nvPr>
        </p:nvSpPr>
        <p:spPr>
          <a:xfrm>
            <a:off x="428596" y="214290"/>
            <a:ext cx="8143932" cy="2928958"/>
          </a:xfrm>
        </p:spPr>
        <p:txBody>
          <a:bodyPr>
            <a:noAutofit/>
          </a:bodyPr>
          <a:lstStyle/>
          <a:p>
            <a:r>
              <a:rPr lang="ru-RU" sz="2000" dirty="0" smtClean="0">
                <a:solidFill>
                  <a:schemeClr val="bg2">
                    <a:lumMod val="50000"/>
                  </a:schemeClr>
                </a:solidFill>
              </a:rPr>
              <a:t/>
            </a:r>
            <a:br>
              <a:rPr lang="ru-RU" sz="2000" dirty="0" smtClean="0">
                <a:solidFill>
                  <a:schemeClr val="bg2">
                    <a:lumMod val="50000"/>
                  </a:schemeClr>
                </a:solidFill>
              </a:rPr>
            </a:br>
            <a:r>
              <a:rPr lang="ru-RU" sz="2000" dirty="0" smtClean="0">
                <a:solidFill>
                  <a:schemeClr val="bg2">
                    <a:lumMod val="50000"/>
                  </a:schemeClr>
                </a:solidFill>
              </a:rPr>
              <a:t/>
            </a:r>
            <a:br>
              <a:rPr lang="ru-RU" sz="2000" dirty="0" smtClean="0">
                <a:solidFill>
                  <a:schemeClr val="bg2">
                    <a:lumMod val="50000"/>
                  </a:schemeClr>
                </a:solidFill>
              </a:rPr>
            </a:br>
            <a:r>
              <a:rPr lang="ru-RU" sz="2000" dirty="0" smtClean="0">
                <a:solidFill>
                  <a:schemeClr val="bg2">
                    <a:lumMod val="50000"/>
                  </a:schemeClr>
                </a:solidFill>
              </a:rPr>
              <a:t>Для изготовления художественных изделий из </a:t>
            </a:r>
            <a:r>
              <a:rPr lang="ru-RU" sz="2000" b="1" dirty="0" smtClean="0">
                <a:solidFill>
                  <a:schemeClr val="bg2">
                    <a:lumMod val="50000"/>
                  </a:schemeClr>
                </a:solidFill>
              </a:rPr>
              <a:t>просечного метала </a:t>
            </a:r>
            <a:r>
              <a:rPr lang="ru-RU" sz="2000" dirty="0" smtClean="0">
                <a:solidFill>
                  <a:schemeClr val="bg2">
                    <a:lumMod val="50000"/>
                  </a:schemeClr>
                </a:solidFill>
              </a:rPr>
              <a:t>используют листовую медь, латунь, бронзу, алюминий или жесть. Работу начинают с правки заготовки из листового металла. Затем выполняют разметку рисунка.  Для этого на заготовку кладут копировальную бумагу, а сверху –рисунок компози</a:t>
            </a:r>
            <a:r>
              <a:rPr lang="ru-RU" sz="2000" dirty="0" smtClean="0">
                <a:solidFill>
                  <a:schemeClr val="bg2">
                    <a:lumMod val="50000"/>
                  </a:schemeClr>
                </a:solidFill>
              </a:rPr>
              <a:t>ции. Твердым карандашом переводят на пластину. И покрывают прозрачным лаком. Также полученные линии обводят </a:t>
            </a:r>
            <a:r>
              <a:rPr lang="ru-RU" sz="2000" b="1" dirty="0" smtClean="0">
                <a:solidFill>
                  <a:schemeClr val="bg2">
                    <a:lumMod val="50000"/>
                  </a:schemeClr>
                </a:solidFill>
              </a:rPr>
              <a:t>чертилкой</a:t>
            </a:r>
            <a:r>
              <a:rPr lang="ru-RU" sz="2000" dirty="0" smtClean="0">
                <a:solidFill>
                  <a:schemeClr val="bg2">
                    <a:lumMod val="50000"/>
                  </a:schemeClr>
                </a:solidFill>
              </a:rPr>
              <a:t>. Готовый рисунок просекают зубилами на стальной плите. Рисунок на жести просекают  </a:t>
            </a:r>
            <a:r>
              <a:rPr lang="ru-RU" sz="2000" b="1" dirty="0" smtClean="0">
                <a:solidFill>
                  <a:schemeClr val="bg2">
                    <a:lumMod val="50000"/>
                  </a:schemeClr>
                </a:solidFill>
              </a:rPr>
              <a:t>сечками. </a:t>
            </a:r>
            <a:r>
              <a:rPr lang="ru-RU" sz="2000" dirty="0" smtClean="0">
                <a:solidFill>
                  <a:schemeClr val="bg2">
                    <a:lumMod val="50000"/>
                  </a:schemeClr>
                </a:solidFill>
              </a:rPr>
              <a:t>Для просекания мелких ажурных узоров жесть кладут на свинцовую плиту.</a:t>
            </a:r>
            <a:endParaRPr lang="ru-RU" sz="2000" dirty="0">
              <a:solidFill>
                <a:schemeClr val="bg2">
                  <a:lumMod val="50000"/>
                </a:schemeClr>
              </a:solidFill>
            </a:endParaRPr>
          </a:p>
        </p:txBody>
      </p:sp>
      <p:pic>
        <p:nvPicPr>
          <p:cNvPr id="5" name="Рисунок 4" descr="17.gif"/>
          <p:cNvPicPr>
            <a:picLocks noChangeAspect="1"/>
          </p:cNvPicPr>
          <p:nvPr/>
        </p:nvPicPr>
        <p:blipFill>
          <a:blip r:embed="rId3"/>
          <a:stretch>
            <a:fillRect/>
          </a:stretch>
        </p:blipFill>
        <p:spPr>
          <a:xfrm>
            <a:off x="3714744" y="3071810"/>
            <a:ext cx="1428760" cy="356286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6.jpg"/>
          <p:cNvPicPr>
            <a:picLocks noGrp="1" noChangeAspect="1"/>
          </p:cNvPicPr>
          <p:nvPr>
            <p:ph idx="1"/>
          </p:nvPr>
        </p:nvPicPr>
        <p:blipFill>
          <a:blip r:embed="rId2" cstate="print"/>
          <a:stretch>
            <a:fillRect/>
          </a:stretch>
        </p:blipFill>
        <p:spPr>
          <a:xfrm>
            <a:off x="4000496" y="4071942"/>
            <a:ext cx="863593" cy="547683"/>
          </a:xfrm>
        </p:spPr>
      </p:pic>
      <p:sp>
        <p:nvSpPr>
          <p:cNvPr id="3" name="Заголовок 2"/>
          <p:cNvSpPr>
            <a:spLocks noGrp="1"/>
          </p:cNvSpPr>
          <p:nvPr>
            <p:ph type="title"/>
          </p:nvPr>
        </p:nvSpPr>
        <p:spPr>
          <a:xfrm>
            <a:off x="642910" y="214290"/>
            <a:ext cx="8229600" cy="2714644"/>
          </a:xfrm>
        </p:spPr>
        <p:txBody>
          <a:bodyPr>
            <a:normAutofit/>
          </a:bodyPr>
          <a:lstStyle/>
          <a:p>
            <a:r>
              <a:rPr lang="ru-RU" sz="2400" dirty="0" smtClean="0">
                <a:solidFill>
                  <a:schemeClr val="bg1"/>
                </a:solidFill>
              </a:rPr>
              <a:t>При выпиливании замкнутых контуров в металле предварительно сверлят отверстия. Для контуров сложной формы и большой протяженности используют специальный инструмент </a:t>
            </a:r>
            <a:r>
              <a:rPr lang="ru-RU" sz="2400" b="1" dirty="0" smtClean="0">
                <a:solidFill>
                  <a:schemeClr val="bg1"/>
                </a:solidFill>
              </a:rPr>
              <a:t>– слесарный лобзик</a:t>
            </a:r>
            <a:r>
              <a:rPr lang="ru-RU" sz="2400" dirty="0" smtClean="0">
                <a:solidFill>
                  <a:schemeClr val="bg1"/>
                </a:solidFill>
              </a:rPr>
              <a:t>. Слесарный лобзик  представляет  собой облегченный ножовку с  тонкой пилкой. При выпиливании контуров в листовом металле используют </a:t>
            </a:r>
            <a:r>
              <a:rPr lang="ru-RU" sz="2400" b="1" dirty="0" smtClean="0">
                <a:solidFill>
                  <a:schemeClr val="bg1"/>
                </a:solidFill>
              </a:rPr>
              <a:t>выпиловочный столик</a:t>
            </a:r>
            <a:r>
              <a:rPr lang="ru-RU" sz="2400" dirty="0" smtClean="0">
                <a:solidFill>
                  <a:schemeClr val="bg1"/>
                </a:solidFill>
              </a:rPr>
              <a:t>. Начинают  с внутренних элементов.</a:t>
            </a:r>
            <a:endParaRPr lang="ru-RU" sz="2400" dirty="0">
              <a:solidFill>
                <a:schemeClr val="bg1"/>
              </a:solidFill>
            </a:endParaRPr>
          </a:p>
        </p:txBody>
      </p:sp>
      <p:pic>
        <p:nvPicPr>
          <p:cNvPr id="5" name="Рисунок 4" descr="img4 (1).jpg"/>
          <p:cNvPicPr>
            <a:picLocks noChangeAspect="1"/>
          </p:cNvPicPr>
          <p:nvPr/>
        </p:nvPicPr>
        <p:blipFill>
          <a:blip r:embed="rId3"/>
          <a:stretch>
            <a:fillRect/>
          </a:stretch>
        </p:blipFill>
        <p:spPr>
          <a:xfrm>
            <a:off x="2357422" y="3071810"/>
            <a:ext cx="4500594" cy="3375447"/>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0"/>
            <a:ext cx="8229600" cy="6143644"/>
          </a:xfrm>
        </p:spPr>
        <p:txBody>
          <a:bodyPr>
            <a:normAutofit/>
          </a:bodyPr>
          <a:lstStyle/>
          <a:p>
            <a:r>
              <a:rPr lang="ru-RU" sz="2000" dirty="0" smtClean="0">
                <a:solidFill>
                  <a:schemeClr val="bg1"/>
                </a:solidFill>
              </a:rPr>
              <a:t>При выпиливании очень тонкого металла (до 1 мм) лучше поместить его между двумя фанерками, скрепив их между собой по углам, и выпиливать всё вместе.</a:t>
            </a:r>
            <a:br>
              <a:rPr lang="ru-RU" sz="2000" dirty="0" smtClean="0">
                <a:solidFill>
                  <a:schemeClr val="bg1"/>
                </a:solidFill>
              </a:rPr>
            </a:br>
            <a:r>
              <a:rPr lang="ru-RU" sz="2000" dirty="0" smtClean="0">
                <a:solidFill>
                  <a:schemeClr val="bg1"/>
                </a:solidFill>
              </a:rPr>
              <a:t>После того как все контуры выпилены, острые кромки зачищают напильниками или надфилями. Затем поверхность изделия шлифуют сначала крупно­зернистой, а затем мелкозернистой шлифовальной шкуркой. Для получения зеркального блеска поверх­ность протирают куском войлока или сукна с нанесён­ной на него абразивной пастой (например, пастой ГОИ).</a:t>
            </a:r>
            <a:br>
              <a:rPr lang="ru-RU" sz="2000" dirty="0" smtClean="0">
                <a:solidFill>
                  <a:schemeClr val="bg1"/>
                </a:solidFill>
              </a:rPr>
            </a:br>
            <a:r>
              <a:rPr lang="ru-RU" sz="2000" dirty="0" smtClean="0">
                <a:solidFill>
                  <a:schemeClr val="bg1"/>
                </a:solidFill>
              </a:rPr>
              <a:t>Шлифованную и полированную поверхность металла можно покрывать стойкими химическими соединениями, образующими на металле плёнки, окрашенные в различные цвета (эту операцию выполняет только учитель). Завершают работу лакированием поверхности.</a:t>
            </a:r>
            <a:br>
              <a:rPr lang="ru-RU" sz="2000" dirty="0" smtClean="0">
                <a:solidFill>
                  <a:schemeClr val="bg1"/>
                </a:solidFill>
              </a:rPr>
            </a:br>
            <a:r>
              <a:rPr lang="ru-RU" sz="2000" dirty="0" smtClean="0">
                <a:solidFill>
                  <a:schemeClr val="bg1"/>
                </a:solidFill>
              </a:rPr>
              <a:t>Готовый узор монтируют на изделии (например, шкатулке) мелкими гвоздиками, которые тоже могут служить дополнительными декоративными элементами. Чтобы рисунок выглядел более выразительно под него можно подложить цветной фон.</a:t>
            </a:r>
            <a:r>
              <a:rPr lang="ru-RU" sz="2000" dirty="0" smtClean="0"/>
              <a:t/>
            </a:r>
            <a:br>
              <a:rPr lang="ru-RU" sz="2000" dirty="0" smtClean="0"/>
            </a:br>
            <a:r>
              <a:rPr lang="ru-RU" sz="2000" dirty="0" smtClean="0"/>
              <a:t/>
            </a:r>
            <a:br>
              <a:rPr lang="ru-RU" sz="2000" dirty="0" smtClean="0"/>
            </a:br>
            <a:endParaRPr lang="ru-RU" sz="2000" dirty="0">
              <a:solidFill>
                <a:schemeClr val="bg1"/>
              </a:solidFill>
            </a:endParaRPr>
          </a:p>
        </p:txBody>
      </p:sp>
      <p:pic>
        <p:nvPicPr>
          <p:cNvPr id="8" name="Содержимое 7" descr="381740_6_i_110.jpg"/>
          <p:cNvPicPr>
            <a:picLocks noGrp="1" noChangeAspect="1"/>
          </p:cNvPicPr>
          <p:nvPr>
            <p:ph idx="1"/>
          </p:nvPr>
        </p:nvPicPr>
        <p:blipFill>
          <a:blip r:embed="rId2"/>
          <a:stretch>
            <a:fillRect/>
          </a:stretch>
        </p:blipFill>
        <p:spPr>
          <a:xfrm>
            <a:off x="5643570" y="5143512"/>
            <a:ext cx="3214710" cy="1458744"/>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99.jpg"/>
          <p:cNvPicPr>
            <a:picLocks noGrp="1" noChangeAspect="1"/>
          </p:cNvPicPr>
          <p:nvPr>
            <p:ph idx="1"/>
          </p:nvPr>
        </p:nvPicPr>
        <p:blipFill>
          <a:blip r:embed="rId2">
            <a:lum bright="10000"/>
          </a:blip>
          <a:stretch>
            <a:fillRect/>
          </a:stretch>
        </p:blipFill>
        <p:spPr>
          <a:xfrm>
            <a:off x="2009775" y="1981200"/>
            <a:ext cx="5124450" cy="3657600"/>
          </a:xfrm>
        </p:spPr>
      </p:pic>
      <p:sp>
        <p:nvSpPr>
          <p:cNvPr id="3" name="Заголовок 2"/>
          <p:cNvSpPr>
            <a:spLocks noGrp="1"/>
          </p:cNvSpPr>
          <p:nvPr>
            <p:ph type="title"/>
          </p:nvPr>
        </p:nvSpPr>
        <p:spPr>
          <a:xfrm>
            <a:off x="642910" y="152400"/>
            <a:ext cx="8215370" cy="1204898"/>
          </a:xfrm>
        </p:spPr>
        <p:txBody>
          <a:bodyPr/>
          <a:lstStyle/>
          <a:p>
            <a:r>
              <a:rPr lang="ru-RU" dirty="0" smtClean="0">
                <a:solidFill>
                  <a:schemeClr val="tx2">
                    <a:lumMod val="10000"/>
                  </a:schemeClr>
                </a:solidFill>
              </a:rPr>
              <a:t>  Оформление водосточных труб</a:t>
            </a:r>
            <a:endParaRPr lang="ru-RU" dirty="0">
              <a:solidFill>
                <a:schemeClr val="tx2">
                  <a:lumMod val="10000"/>
                </a:schemeClr>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lnSpcReduction="10000"/>
          </a:bodyPr>
          <a:lstStyle/>
          <a:p>
            <a:pPr>
              <a:buNone/>
            </a:pPr>
            <a:endParaRPr lang="ru-RU" dirty="0" smtClean="0"/>
          </a:p>
          <a:p>
            <a:r>
              <a:rPr lang="ru-RU" b="1" dirty="0" smtClean="0">
                <a:solidFill>
                  <a:schemeClr val="bg2">
                    <a:lumMod val="50000"/>
                  </a:schemeClr>
                </a:solidFill>
              </a:rPr>
              <a:t>1. При разметке заготовки не класть чертилку в карманы спец­одежды.</a:t>
            </a:r>
          </a:p>
          <a:p>
            <a:r>
              <a:rPr lang="ru-RU" b="1" dirty="0" smtClean="0">
                <a:solidFill>
                  <a:schemeClr val="bg2">
                    <a:lumMod val="50000"/>
                  </a:schemeClr>
                </a:solidFill>
              </a:rPr>
              <a:t>2. Работать напильниками, слесарным лобзиком только с надёжно закреплёнными и исправными ручками.</a:t>
            </a:r>
          </a:p>
          <a:p>
            <a:r>
              <a:rPr lang="ru-RU" b="1" dirty="0" smtClean="0">
                <a:solidFill>
                  <a:schemeClr val="bg2">
                    <a:lumMod val="50000"/>
                  </a:schemeClr>
                </a:solidFill>
              </a:rPr>
              <a:t>3. Надёжно крепить выпиловочный столик к</a:t>
            </a:r>
            <a:r>
              <a:rPr lang="ru-RU" b="1" dirty="0" smtClean="0">
                <a:solidFill>
                  <a:srgbClr val="FF0000"/>
                </a:solidFill>
              </a:rPr>
              <a:t> </a:t>
            </a:r>
            <a:r>
              <a:rPr lang="ru-RU" b="1" dirty="0" smtClean="0">
                <a:solidFill>
                  <a:srgbClr val="FF0000"/>
                </a:solidFill>
              </a:rPr>
              <a:t>верстаку</a:t>
            </a:r>
            <a:endParaRPr lang="ru-RU" b="1" dirty="0" smtClean="0">
              <a:solidFill>
                <a:srgbClr val="FF0000"/>
              </a:solidFill>
            </a:endParaRPr>
          </a:p>
          <a:p>
            <a:r>
              <a:rPr lang="ru-RU" b="1" dirty="0" smtClean="0">
                <a:solidFill>
                  <a:schemeClr val="bg2">
                    <a:lumMod val="50000"/>
                  </a:schemeClr>
                </a:solidFill>
              </a:rPr>
              <a:t>Не делать резких движений лобзиком при выпиливании, не на­клоняться низко над заготовкой.</a:t>
            </a:r>
          </a:p>
          <a:p>
            <a:endParaRPr lang="ru-RU" b="1" dirty="0">
              <a:solidFill>
                <a:schemeClr val="bg2">
                  <a:lumMod val="50000"/>
                </a:schemeClr>
              </a:solidFill>
            </a:endParaRPr>
          </a:p>
        </p:txBody>
      </p:sp>
      <p:sp>
        <p:nvSpPr>
          <p:cNvPr id="3" name="Заголовок 2"/>
          <p:cNvSpPr>
            <a:spLocks noGrp="1"/>
          </p:cNvSpPr>
          <p:nvPr>
            <p:ph type="title"/>
          </p:nvPr>
        </p:nvSpPr>
        <p:spPr/>
        <p:txBody>
          <a:bodyPr>
            <a:normAutofit/>
          </a:bodyPr>
          <a:lstStyle/>
          <a:p>
            <a:r>
              <a:rPr lang="ru-RU" sz="3600" dirty="0" smtClean="0">
                <a:solidFill>
                  <a:schemeClr val="accent6">
                    <a:lumMod val="50000"/>
                  </a:schemeClr>
                </a:solidFill>
              </a:rPr>
              <a:t>ПРАВИЛА БЕЗОПАСНОСТИ РАБОТЫ</a:t>
            </a:r>
            <a:endParaRPr lang="ru-RU" sz="3600" dirty="0">
              <a:solidFill>
                <a:schemeClr val="accent6">
                  <a:lumMod val="50000"/>
                </a:schemeClr>
              </a:solidFill>
            </a:endParaRP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268</TotalTime>
  <Words>144</Words>
  <Application>Microsoft Office PowerPoint</Application>
  <PresentationFormat>Экран (4:3)</PresentationFormat>
  <Paragraphs>15</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Бумажная</vt:lpstr>
      <vt:lpstr>Презентация  по технологии на тему: «Просечной металл. Приемы изготовления просечного металла »</vt:lpstr>
      <vt:lpstr>Художественная обработка листового металла известна с глубокой древности. Наиболее простой считается техника просечного металла(просечная чеканка, просечное железо) Просечным металлом в старину обивали деревянные ларцы, шкатулки и сундуки, свесы кровли, дымники, печные трубы, флюгеры, подсвечники и накладки на замочные скважины.</vt:lpstr>
      <vt:lpstr>  Для изготовления художественных изделий из просечного метала используют листовую медь, латунь, бронзу, алюминий или жесть. Работу начинают с правки заготовки из листового металла. Затем выполняют разметку рисунка.  Для этого на заготовку кладут копировальную бумагу, а сверху –рисунок композиции. Твердым карандашом переводят на пластину. И покрывают прозрачным лаком. Также полученные линии обводят чертилкой. Готовый рисунок просекают зубилами на стальной плите. Рисунок на жести просекают  сечками. Для просекания мелких ажурных узоров жесть кладут на свинцовую плиту.</vt:lpstr>
      <vt:lpstr>При выпиливании замкнутых контуров в металле предварительно сверлят отверстия. Для контуров сложной формы и большой протяженности используют специальный инструмент – слесарный лобзик. Слесарный лобзик  представляет  собой облегченный ножовку с  тонкой пилкой. При выпиливании контуров в листовом металле используют выпиловочный столик. Начинают  с внутренних элементов.</vt:lpstr>
      <vt:lpstr>При выпиливании очень тонкого металла (до 1 мм) лучше поместить его между двумя фанерками, скрепив их между собой по углам, и выпиливать всё вместе. После того как все контуры выпилены, острые кромки зачищают напильниками или надфилями. Затем поверхность изделия шлифуют сначала крупно­зернистой, а затем мелкозернистой шлифовальной шкуркой. Для получения зеркального блеска поверх­ность протирают куском войлока или сукна с нанесён­ной на него абразивной пастой (например, пастой ГОИ). Шлифованную и полированную поверхность металла можно покрывать стойкими химическими соединениями, образующими на металле плёнки, окрашенные в различные цвета (эту операцию выполняет только учитель). Завершают работу лакированием поверхности. Готовый узор монтируют на изделии (например, шкатулке) мелкими гвоздиками, которые тоже могут служить дополнительными декоративными элементами. Чтобы рисунок выглядел более выразительно под него можно подложить цветной фон.  </vt:lpstr>
      <vt:lpstr>  Оформление водосточных труб</vt:lpstr>
      <vt:lpstr>ПРАВИЛА БЕЗОПАСНОСТИ РАБОТЫ</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по технологии на тему: «Басма»</dc:title>
  <dc:creator>User</dc:creator>
  <cp:lastModifiedBy>User</cp:lastModifiedBy>
  <cp:revision>26</cp:revision>
  <dcterms:created xsi:type="dcterms:W3CDTF">2018-04-15T01:00:41Z</dcterms:created>
  <dcterms:modified xsi:type="dcterms:W3CDTF">2018-04-15T05:59:55Z</dcterms:modified>
</cp:coreProperties>
</file>