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64" r:id="rId2"/>
    <p:sldId id="261" r:id="rId3"/>
    <p:sldId id="260" r:id="rId4"/>
    <p:sldId id="259" r:id="rId5"/>
    <p:sldId id="266" r:id="rId6"/>
    <p:sldId id="258" r:id="rId7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98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BFED8A4A-93A9-4182-AED0-8916239A3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90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3D2DF13-3B04-49F5-A67E-1E06BE31D220}" type="slidenum">
              <a:rPr lang="ru-RU"/>
              <a:pPr/>
              <a:t>1</a:t>
            </a:fld>
            <a:endParaRPr lang="ru-RU"/>
          </a:p>
        </p:txBody>
      </p:sp>
      <p:sp>
        <p:nvSpPr>
          <p:cNvPr id="1331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56802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2C3F32A-C93D-4A42-BDFE-7C152C2F8046}" type="slidenum">
              <a:rPr lang="ru-RU"/>
              <a:pPr/>
              <a:t>2</a:t>
            </a:fld>
            <a:endParaRPr lang="ru-RU"/>
          </a:p>
        </p:txBody>
      </p:sp>
      <p:sp>
        <p:nvSpPr>
          <p:cNvPr id="174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83488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5AA484B-4A06-47CE-8F74-4D5D1C8D159F}" type="slidenum">
              <a:rPr lang="ru-RU"/>
              <a:pPr/>
              <a:t>3</a:t>
            </a:fld>
            <a:endParaRPr lang="ru-RU"/>
          </a:p>
        </p:txBody>
      </p:sp>
      <p:sp>
        <p:nvSpPr>
          <p:cNvPr id="2048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36360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D43882E-E723-45A7-A6F5-C1346E53DCC6}" type="slidenum">
              <a:rPr lang="ru-RU"/>
              <a:pPr/>
              <a:t>4</a:t>
            </a:fld>
            <a:endParaRPr lang="ru-RU"/>
          </a:p>
        </p:txBody>
      </p:sp>
      <p:sp>
        <p:nvSpPr>
          <p:cNvPr id="1536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03055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3680070-B7BD-4303-9F9F-B60AE537A74B}" type="slidenum">
              <a:rPr lang="ru-RU"/>
              <a:pPr/>
              <a:t>5</a:t>
            </a:fld>
            <a:endParaRPr lang="ru-RU"/>
          </a:p>
        </p:txBody>
      </p:sp>
      <p:sp>
        <p:nvSpPr>
          <p:cNvPr id="163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67937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90484F2-D7A4-4078-9D45-9DB32849BFFE}" type="slidenum">
              <a:rPr lang="ru-RU"/>
              <a:pPr/>
              <a:t>6</a:t>
            </a:fld>
            <a:endParaRPr lang="ru-RU"/>
          </a:p>
        </p:txBody>
      </p:sp>
      <p:sp>
        <p:nvSpPr>
          <p:cNvPr id="194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74014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6A4B2-E035-4464-AF99-00CB41F85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C7789-0899-4C70-A8C3-7E9C8D7A8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99B33-7E81-44FE-919A-753D28712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ACD23-000C-424F-BB75-38E0A62FF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7BBFE-F304-409F-A6EF-2C8CC53C9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73FA9-0D7B-480E-B5EB-02BC2C187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00E9A-25DE-438B-BEDD-49566C811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692FD-0D3E-4830-A969-4DD51DD9D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E3586-788F-4998-A6DE-7FFA8E59E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3BA12-5BFD-403F-B5BB-BC08EFD35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0A0DE-1301-4390-9DAF-9A9E9358D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E4F1DDF4-8B20-4A85-9231-7BCDBF18F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3816275" y="827088"/>
            <a:ext cx="5235729" cy="421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  <a:t>4 класс</a:t>
            </a:r>
          </a:p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  <a:t>Правописание </a:t>
            </a:r>
            <a:endParaRPr lang="ru-RU" sz="7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7200" b="1" dirty="0">
                <a:solidFill>
                  <a:srgbClr val="C00000"/>
                </a:solidFill>
                <a:latin typeface="Monotype Corsiva" pitchFamily="66" charset="0"/>
              </a:rPr>
              <a:t>суффиксов </a:t>
            </a:r>
          </a:p>
          <a:p>
            <a:pPr algn="ctr"/>
            <a:r>
              <a:rPr lang="ru-RU" sz="7200" b="1" dirty="0">
                <a:solidFill>
                  <a:srgbClr val="C00000"/>
                </a:solidFill>
                <a:latin typeface="Monotype Corsiva" pitchFamily="66" charset="0"/>
              </a:rPr>
              <a:t>глаголов</a:t>
            </a: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800" y="2428875"/>
            <a:ext cx="46799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984188" y="6516141"/>
            <a:ext cx="8592628" cy="647700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1600" kern="0" dirty="0" smtClean="0"/>
              <a:t>Автор: учитель начальных классов МОУ «СОШ №7 </a:t>
            </a:r>
            <a:r>
              <a:rPr lang="ru-RU" sz="1600" kern="0" dirty="0" err="1" smtClean="0"/>
              <a:t>г.Ртищево</a:t>
            </a:r>
            <a:r>
              <a:rPr lang="ru-RU" sz="1600" kern="0" dirty="0" smtClean="0"/>
              <a:t> Саратовской области» </a:t>
            </a:r>
            <a:r>
              <a:rPr lang="ru-RU" sz="1600" kern="0" dirty="0" err="1" smtClean="0"/>
              <a:t>Акинтеева</a:t>
            </a:r>
            <a:r>
              <a:rPr lang="ru-RU" sz="1600" kern="0" dirty="0" smtClean="0"/>
              <a:t> </a:t>
            </a:r>
            <a:r>
              <a:rPr lang="ru-RU" sz="1600" kern="0" dirty="0" err="1" smtClean="0"/>
              <a:t>Е.лена</a:t>
            </a:r>
            <a:r>
              <a:rPr lang="ru-RU" sz="1600" kern="0" dirty="0" smtClean="0"/>
              <a:t> Петровна</a:t>
            </a:r>
            <a:endParaRPr lang="ru-RU" sz="1600" kern="0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3181350" y="276225"/>
            <a:ext cx="3697288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C00000"/>
                </a:solidFill>
                <a:latin typeface="Monotype Corsiva" pitchFamily="66" charset="0"/>
              </a:rPr>
              <a:t>Блиц опрос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47675" y="1331913"/>
            <a:ext cx="8847138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1. На какие вопросы отвечают глаголы прошедшего</a:t>
            </a:r>
          </a:p>
          <a:p>
            <a:r>
              <a:rPr lang="ru-RU" sz="2800"/>
              <a:t> времени?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31800" y="2484438"/>
            <a:ext cx="9196388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2. От глаголов какого вида нельзя образовать форму </a:t>
            </a:r>
          </a:p>
          <a:p>
            <a:r>
              <a:rPr lang="ru-RU" sz="2800"/>
              <a:t>настоящего времени?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6842" y="3565523"/>
            <a:ext cx="58785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 smtClean="0"/>
              <a:t>3. </a:t>
            </a:r>
            <a:r>
              <a:rPr lang="ru-RU" sz="2800" dirty="0"/>
              <a:t>Что значит проспрягать глагол?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6842" y="4279903"/>
            <a:ext cx="84851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 smtClean="0"/>
              <a:t>4.Глаголы </a:t>
            </a:r>
            <a:r>
              <a:rPr lang="ru-RU" sz="2800" dirty="0"/>
              <a:t>какого времени изменяются по родам?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6842" y="4779969"/>
            <a:ext cx="8513763" cy="1295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 smtClean="0"/>
              <a:t>5. </a:t>
            </a:r>
            <a:r>
              <a:rPr lang="ru-RU" sz="2800" dirty="0"/>
              <a:t>Здесь все глаголы </a:t>
            </a:r>
            <a:r>
              <a:rPr lang="en-US" sz="2800" dirty="0"/>
              <a:t> II </a:t>
            </a:r>
            <a:r>
              <a:rPr lang="ru-RU" sz="2800" dirty="0"/>
              <a:t>спряжения. В окончаниях </a:t>
            </a:r>
          </a:p>
          <a:p>
            <a:pPr>
              <a:defRPr/>
            </a:pPr>
            <a:r>
              <a:rPr lang="ru-RU" sz="2800" dirty="0"/>
              <a:t>пропущена буква  -И-. </a:t>
            </a:r>
          </a:p>
          <a:p>
            <a:pPr algn="ctr">
              <a:defRPr/>
            </a:pP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</a:rPr>
              <a:t>езд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__те, гуля__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</a:rPr>
              <a:t>шь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, стел__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</a:rPr>
              <a:t>шь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</a:rPr>
              <a:t>услыш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__те,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</a:rPr>
              <a:t>ход__т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8280" y="6208729"/>
            <a:ext cx="6175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 smtClean="0"/>
              <a:t>6. </a:t>
            </a:r>
            <a:r>
              <a:rPr lang="ru-RU" sz="2800" dirty="0"/>
              <a:t>Суффикс  -Л- в основу слова ….?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828800" y="276225"/>
            <a:ext cx="6402388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C00000"/>
                </a:solidFill>
                <a:latin typeface="Monotype Corsiva" pitchFamily="66" charset="0"/>
              </a:rPr>
              <a:t>По какому признаку слова </a:t>
            </a:r>
          </a:p>
          <a:p>
            <a:pPr algn="ctr"/>
            <a:r>
              <a:rPr lang="ru-RU" sz="4800" b="1">
                <a:solidFill>
                  <a:srgbClr val="C00000"/>
                </a:solidFill>
                <a:latin typeface="Monotype Corsiva" pitchFamily="66" charset="0"/>
              </a:rPr>
              <a:t>объединены в группы?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3600" y="2051050"/>
            <a:ext cx="2195513" cy="21542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6">
                    <a:lumMod val="75000"/>
                  </a:schemeClr>
                </a:solidFill>
              </a:rPr>
              <a:t>бегать</a:t>
            </a:r>
          </a:p>
          <a:p>
            <a:pPr>
              <a:defRPr/>
            </a:pPr>
            <a:r>
              <a:rPr lang="ru-RU" sz="4800" dirty="0">
                <a:solidFill>
                  <a:schemeClr val="accent6">
                    <a:lumMod val="75000"/>
                  </a:schemeClr>
                </a:solidFill>
              </a:rPr>
              <a:t>падать</a:t>
            </a:r>
          </a:p>
          <a:p>
            <a:pPr>
              <a:defRPr/>
            </a:pPr>
            <a:r>
              <a:rPr lang="ru-RU" sz="4800" dirty="0">
                <a:solidFill>
                  <a:schemeClr val="accent6">
                    <a:lumMod val="75000"/>
                  </a:schemeClr>
                </a:solidFill>
              </a:rPr>
              <a:t>кушать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2303463" y="4410075"/>
            <a:ext cx="2468562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003300"/>
                </a:solidFill>
              </a:rPr>
              <a:t>болеть</a:t>
            </a:r>
          </a:p>
          <a:p>
            <a:r>
              <a:rPr lang="ru-RU" sz="4800">
                <a:solidFill>
                  <a:srgbClr val="003300"/>
                </a:solidFill>
              </a:rPr>
              <a:t>вертеть</a:t>
            </a:r>
          </a:p>
          <a:p>
            <a:r>
              <a:rPr lang="ru-RU" sz="4800">
                <a:solidFill>
                  <a:srgbClr val="003300"/>
                </a:solidFill>
              </a:rPr>
              <a:t>терпеть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7488" y="2052638"/>
            <a:ext cx="2459037" cy="21526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просить</a:t>
            </a:r>
          </a:p>
          <a:p>
            <a:pPr>
              <a:defRPr/>
            </a:pPr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ездить</a:t>
            </a:r>
          </a:p>
          <a:p>
            <a:pPr>
              <a:defRPr/>
            </a:pPr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грозить</a:t>
            </a: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6494463" y="4371975"/>
            <a:ext cx="2735262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CC00FF"/>
                </a:solidFill>
              </a:rPr>
              <a:t>гулять</a:t>
            </a:r>
          </a:p>
          <a:p>
            <a:r>
              <a:rPr lang="ru-RU" sz="4800">
                <a:solidFill>
                  <a:srgbClr val="CC00FF"/>
                </a:solidFill>
              </a:rPr>
              <a:t>стрелять</a:t>
            </a:r>
          </a:p>
          <a:p>
            <a:r>
              <a:rPr lang="ru-RU" sz="4800">
                <a:solidFill>
                  <a:srgbClr val="CC00FF"/>
                </a:solidFill>
              </a:rPr>
              <a:t>гонять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0238" y="655638"/>
            <a:ext cx="8951912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  <a:latin typeface="Monotype Corsiva" pitchFamily="66" charset="0"/>
              </a:rPr>
              <a:t>Одинаковые суффиксы перед  -ть.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295400" y="276225"/>
            <a:ext cx="7469188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Monotype Corsiva" pitchFamily="66" charset="0"/>
              </a:rPr>
              <a:t>Спиши,вставляя гласную в суффиксе. </a:t>
            </a:r>
          </a:p>
          <a:p>
            <a:pPr algn="ctr"/>
            <a:r>
              <a:rPr lang="ru-RU" sz="4000" b="1">
                <a:solidFill>
                  <a:srgbClr val="C00000"/>
                </a:solidFill>
                <a:latin typeface="Monotype Corsiva" pitchFamily="66" charset="0"/>
              </a:rPr>
              <a:t>Суффикс выдели.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1225" y="2411413"/>
            <a:ext cx="3536950" cy="4872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u="sng" dirty="0">
                <a:solidFill>
                  <a:schemeClr val="accent1">
                    <a:lumMod val="50000"/>
                  </a:schemeClr>
                </a:solidFill>
              </a:rPr>
              <a:t>1 вариант</a:t>
            </a:r>
          </a:p>
          <a:p>
            <a:pPr algn="ctr">
              <a:defRPr/>
            </a:pPr>
            <a:endParaRPr lang="ru-RU" sz="14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rgbClr val="002060"/>
                </a:solidFill>
              </a:rPr>
              <a:t>команд__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rgbClr val="002060"/>
                </a:solidFill>
              </a:rPr>
              <a:t>совет__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rgbClr val="002060"/>
                </a:solidFill>
              </a:rPr>
              <a:t>угад</a:t>
            </a:r>
            <a:r>
              <a:rPr lang="ru-RU" sz="4000" dirty="0">
                <a:solidFill>
                  <a:srgbClr val="002060"/>
                </a:solidFill>
              </a:rPr>
              <a:t>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rgbClr val="002060"/>
                </a:solidFill>
              </a:rPr>
              <a:t>ухаж</a:t>
            </a:r>
            <a:r>
              <a:rPr lang="ru-RU" sz="4000" dirty="0">
                <a:solidFill>
                  <a:srgbClr val="002060"/>
                </a:solidFill>
              </a:rPr>
              <a:t>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rgbClr val="002060"/>
                </a:solidFill>
              </a:rPr>
              <a:t>отта</a:t>
            </a:r>
            <a:r>
              <a:rPr lang="ru-RU" sz="4000" dirty="0">
                <a:solidFill>
                  <a:srgbClr val="002060"/>
                </a:solidFill>
              </a:rPr>
              <a:t>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rgbClr val="002060"/>
                </a:solidFill>
              </a:rPr>
              <a:t>пол__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rgbClr val="002060"/>
                </a:solidFill>
              </a:rPr>
              <a:t>испыт</a:t>
            </a:r>
            <a:r>
              <a:rPr lang="ru-RU" sz="4000" dirty="0">
                <a:solidFill>
                  <a:srgbClr val="002060"/>
                </a:solidFill>
              </a:rPr>
              <a:t>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4463" y="2411413"/>
            <a:ext cx="3778250" cy="4872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u="sng" dirty="0">
                <a:solidFill>
                  <a:schemeClr val="accent1">
                    <a:lumMod val="50000"/>
                  </a:schemeClr>
                </a:solidFill>
              </a:rPr>
              <a:t>2 вариант</a:t>
            </a:r>
          </a:p>
          <a:p>
            <a:pPr algn="ctr">
              <a:defRPr/>
            </a:pPr>
            <a:endParaRPr lang="ru-RU" sz="14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бесед__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распил__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преслед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ухаж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отгад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успока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посовет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1008063" y="1731963"/>
            <a:ext cx="60325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Образец:  запис</a:t>
            </a:r>
            <a:r>
              <a:rPr lang="ru-RU" sz="2800" u="sng"/>
              <a:t>ыва</a:t>
            </a:r>
            <a:r>
              <a:rPr lang="ru-RU" sz="2800"/>
              <a:t>ю - запис</a:t>
            </a:r>
            <a:r>
              <a:rPr lang="ru-RU" sz="2800" u="sng"/>
              <a:t>ыва</a:t>
            </a:r>
            <a:r>
              <a:rPr lang="ru-RU" sz="2800"/>
              <a:t>ть</a:t>
            </a:r>
          </a:p>
        </p:txBody>
      </p:sp>
      <p:sp>
        <p:nvSpPr>
          <p:cNvPr id="6" name="Фигура, имеющая форму буквы L 5"/>
          <p:cNvSpPr/>
          <p:nvPr/>
        </p:nvSpPr>
        <p:spPr bwMode="auto">
          <a:xfrm rot="8064257">
            <a:off x="3837781" y="1540669"/>
            <a:ext cx="454025" cy="471488"/>
          </a:xfrm>
          <a:prstGeom prst="corner">
            <a:avLst>
              <a:gd name="adj1" fmla="val 12585"/>
              <a:gd name="adj2" fmla="val 14729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Фигура, имеющая форму буквы L 6"/>
          <p:cNvSpPr/>
          <p:nvPr/>
        </p:nvSpPr>
        <p:spPr bwMode="auto">
          <a:xfrm rot="8064257">
            <a:off x="5933281" y="1542257"/>
            <a:ext cx="454025" cy="471488"/>
          </a:xfrm>
          <a:prstGeom prst="corner">
            <a:avLst>
              <a:gd name="adj1" fmla="val 12585"/>
              <a:gd name="adj2" fmla="val 14729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3756025" y="276225"/>
            <a:ext cx="254793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rgbClr val="C00000"/>
                </a:solidFill>
                <a:latin typeface="Monotype Corsiva" pitchFamily="66" charset="0"/>
              </a:rPr>
              <a:t>Проверь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1063" y="1271588"/>
            <a:ext cx="3535362" cy="4872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u="sng" dirty="0">
                <a:solidFill>
                  <a:schemeClr val="accent1">
                    <a:lumMod val="50000"/>
                  </a:schemeClr>
                </a:solidFill>
              </a:rPr>
              <a:t>1 вариант</a:t>
            </a:r>
          </a:p>
          <a:p>
            <a:pPr algn="ctr">
              <a:defRPr/>
            </a:pPr>
            <a:endParaRPr lang="ru-RU" sz="14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rgbClr val="002060"/>
                </a:solidFill>
              </a:rPr>
              <a:t>команд__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rgbClr val="002060"/>
                </a:solidFill>
              </a:rPr>
              <a:t>совет__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rgbClr val="002060"/>
                </a:solidFill>
              </a:rPr>
              <a:t>угад</a:t>
            </a:r>
            <a:r>
              <a:rPr lang="ru-RU" sz="4000" dirty="0">
                <a:solidFill>
                  <a:srgbClr val="002060"/>
                </a:solidFill>
              </a:rPr>
              <a:t>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rgbClr val="002060"/>
                </a:solidFill>
              </a:rPr>
              <a:t>проб__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rgbClr val="002060"/>
                </a:solidFill>
              </a:rPr>
              <a:t>отта</a:t>
            </a:r>
            <a:r>
              <a:rPr lang="ru-RU" sz="4000" dirty="0">
                <a:solidFill>
                  <a:srgbClr val="002060"/>
                </a:solidFill>
              </a:rPr>
              <a:t>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rgbClr val="002060"/>
                </a:solidFill>
              </a:rPr>
              <a:t>пол__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rgbClr val="002060"/>
                </a:solidFill>
              </a:rPr>
              <a:t>испыт</a:t>
            </a:r>
            <a:r>
              <a:rPr lang="ru-RU" sz="4000" dirty="0">
                <a:solidFill>
                  <a:srgbClr val="002060"/>
                </a:solidFill>
              </a:rPr>
              <a:t>__</a:t>
            </a:r>
            <a:r>
              <a:rPr lang="ru-RU" sz="4000" dirty="0" err="1">
                <a:solidFill>
                  <a:srgbClr val="002060"/>
                </a:solidFill>
              </a:rPr>
              <a:t>вать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4463" y="1470025"/>
            <a:ext cx="3778250" cy="48736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u="sng" dirty="0">
                <a:solidFill>
                  <a:schemeClr val="accent1">
                    <a:lumMod val="50000"/>
                  </a:schemeClr>
                </a:solidFill>
              </a:rPr>
              <a:t>2 вариант</a:t>
            </a:r>
          </a:p>
          <a:p>
            <a:pPr algn="ctr">
              <a:defRPr/>
            </a:pPr>
            <a:endParaRPr lang="ru-RU" sz="14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бесед__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распил__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преслед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ухаж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отгад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успока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посовет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__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</a:rPr>
              <a:t>вать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25" name="TextBox 7"/>
          <p:cNvSpPr txBox="1">
            <a:spLocks noChangeArrowheads="1"/>
          </p:cNvSpPr>
          <p:nvPr/>
        </p:nvSpPr>
        <p:spPr bwMode="auto">
          <a:xfrm>
            <a:off x="2735263" y="1908175"/>
            <a:ext cx="528637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2598738" y="2481263"/>
            <a:ext cx="5270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127" name="TextBox 9"/>
          <p:cNvSpPr txBox="1">
            <a:spLocks noChangeArrowheads="1"/>
          </p:cNvSpPr>
          <p:nvPr/>
        </p:nvSpPr>
        <p:spPr bwMode="auto">
          <a:xfrm>
            <a:off x="6985000" y="2124075"/>
            <a:ext cx="5270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128" name="TextBox 10"/>
          <p:cNvSpPr txBox="1">
            <a:spLocks noChangeArrowheads="1"/>
          </p:cNvSpPr>
          <p:nvPr/>
        </p:nvSpPr>
        <p:spPr bwMode="auto">
          <a:xfrm>
            <a:off x="7248525" y="3259138"/>
            <a:ext cx="52705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129" name="TextBox 11"/>
          <p:cNvSpPr txBox="1">
            <a:spLocks noChangeArrowheads="1"/>
          </p:cNvSpPr>
          <p:nvPr/>
        </p:nvSpPr>
        <p:spPr bwMode="auto">
          <a:xfrm>
            <a:off x="7248525" y="5564188"/>
            <a:ext cx="52705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130" name="TextBox 12"/>
          <p:cNvSpPr txBox="1">
            <a:spLocks noChangeArrowheads="1"/>
          </p:cNvSpPr>
          <p:nvPr/>
        </p:nvSpPr>
        <p:spPr bwMode="auto">
          <a:xfrm>
            <a:off x="2354263" y="3127375"/>
            <a:ext cx="6270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ы</a:t>
            </a:r>
          </a:p>
        </p:txBody>
      </p:sp>
      <p:sp>
        <p:nvSpPr>
          <p:cNvPr id="5131" name="TextBox 13"/>
          <p:cNvSpPr txBox="1">
            <a:spLocks noChangeArrowheads="1"/>
          </p:cNvSpPr>
          <p:nvPr/>
        </p:nvSpPr>
        <p:spPr bwMode="auto">
          <a:xfrm>
            <a:off x="2498725" y="5292725"/>
            <a:ext cx="627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ы</a:t>
            </a:r>
          </a:p>
        </p:txBody>
      </p:sp>
      <p:sp>
        <p:nvSpPr>
          <p:cNvPr id="5132" name="TextBox 14"/>
          <p:cNvSpPr txBox="1">
            <a:spLocks noChangeArrowheads="1"/>
          </p:cNvSpPr>
          <p:nvPr/>
        </p:nvSpPr>
        <p:spPr bwMode="auto">
          <a:xfrm>
            <a:off x="6881813" y="4356100"/>
            <a:ext cx="6270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ы</a:t>
            </a:r>
          </a:p>
        </p:txBody>
      </p:sp>
      <p:sp>
        <p:nvSpPr>
          <p:cNvPr id="5133" name="TextBox 15"/>
          <p:cNvSpPr txBox="1">
            <a:spLocks noChangeArrowheads="1"/>
          </p:cNvSpPr>
          <p:nvPr/>
        </p:nvSpPr>
        <p:spPr bwMode="auto">
          <a:xfrm>
            <a:off x="6881813" y="3779838"/>
            <a:ext cx="52863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5134" name="TextBox 16"/>
          <p:cNvSpPr txBox="1">
            <a:spLocks noChangeArrowheads="1"/>
          </p:cNvSpPr>
          <p:nvPr/>
        </p:nvSpPr>
        <p:spPr bwMode="auto">
          <a:xfrm>
            <a:off x="2384425" y="3649663"/>
            <a:ext cx="52863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135" name="TextBox 17"/>
          <p:cNvSpPr txBox="1">
            <a:spLocks noChangeArrowheads="1"/>
          </p:cNvSpPr>
          <p:nvPr/>
        </p:nvSpPr>
        <p:spPr bwMode="auto">
          <a:xfrm>
            <a:off x="7112000" y="4902200"/>
            <a:ext cx="5286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5136" name="TextBox 18"/>
          <p:cNvSpPr txBox="1">
            <a:spLocks noChangeArrowheads="1"/>
          </p:cNvSpPr>
          <p:nvPr/>
        </p:nvSpPr>
        <p:spPr bwMode="auto">
          <a:xfrm>
            <a:off x="7156450" y="2687638"/>
            <a:ext cx="5302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5137" name="TextBox 19"/>
          <p:cNvSpPr txBox="1">
            <a:spLocks noChangeArrowheads="1"/>
          </p:cNvSpPr>
          <p:nvPr/>
        </p:nvSpPr>
        <p:spPr bwMode="auto">
          <a:xfrm>
            <a:off x="2366963" y="4178300"/>
            <a:ext cx="5302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5138" name="TextBox 20"/>
          <p:cNvSpPr txBox="1">
            <a:spLocks noChangeArrowheads="1"/>
          </p:cNvSpPr>
          <p:nvPr/>
        </p:nvSpPr>
        <p:spPr bwMode="auto">
          <a:xfrm>
            <a:off x="2333625" y="4784725"/>
            <a:ext cx="5286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и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871663" y="1908175"/>
            <a:ext cx="566737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>
                <a:latin typeface="Times New Roman" pitchFamily="16" charset="0"/>
                <a:cs typeface="Times New Roman" pitchFamily="16" charset="0"/>
              </a:rPr>
              <a:t>Мама ноч__  (не)спала – </a:t>
            </a:r>
          </a:p>
          <a:p>
            <a:pPr>
              <a:lnSpc>
                <a:spcPct val="150000"/>
              </a:lnSpc>
            </a:pPr>
            <a:r>
              <a:rPr lang="ru-RU" sz="4000">
                <a:latin typeface="Times New Roman" pitchFamily="16" charset="0"/>
                <a:cs typeface="Times New Roman" pitchFamily="16" charset="0"/>
              </a:rPr>
              <a:t>Ш__ла, штопала, пекла.</a:t>
            </a:r>
          </a:p>
          <a:p>
            <a:pPr>
              <a:lnSpc>
                <a:spcPct val="150000"/>
              </a:lnSpc>
            </a:pPr>
            <a:r>
              <a:rPr lang="ru-RU" sz="4000">
                <a:latin typeface="Times New Roman" pitchFamily="16" charset="0"/>
                <a:cs typeface="Times New Roman" pitchFamily="16" charset="0"/>
              </a:rPr>
              <a:t>Собрала и уложила, </a:t>
            </a:r>
          </a:p>
          <a:p>
            <a:pPr>
              <a:lnSpc>
                <a:spcPct val="150000"/>
              </a:lnSpc>
            </a:pPr>
            <a:r>
              <a:rPr lang="ru-RU" sz="4000">
                <a:latin typeface="Times New Roman" pitchFamily="16" charset="0"/>
                <a:cs typeface="Times New Roman" pitchFamily="16" charset="0"/>
              </a:rPr>
              <a:t>Ничего (не)п__забыла.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871663" y="395288"/>
            <a:ext cx="6602412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Списать, раскрывая скобки, </a:t>
            </a:r>
          </a:p>
          <a:p>
            <a:pPr algn="ctr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вставляя пропущенные буквы.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27175" y="395288"/>
            <a:ext cx="76009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Определите время глаголов.</a:t>
            </a:r>
          </a:p>
          <a:p>
            <a:pPr algn="ctr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 Выделить окончания и суффиксы.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299</Words>
  <Application>Microsoft Office PowerPoint</Application>
  <PresentationFormat>Произвольный</PresentationFormat>
  <Paragraphs>99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 Unicode MS</vt:lpstr>
      <vt:lpstr>MS Gothic</vt:lpstr>
      <vt:lpstr>Arial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16</cp:revision>
  <cp:lastPrinted>1601-01-01T00:00:00Z</cp:lastPrinted>
  <dcterms:created xsi:type="dcterms:W3CDTF">2011-03-14T16:52:07Z</dcterms:created>
  <dcterms:modified xsi:type="dcterms:W3CDTF">2018-07-25T08:52:22Z</dcterms:modified>
</cp:coreProperties>
</file>