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71" r:id="rId3"/>
    <p:sldId id="264" r:id="rId4"/>
    <p:sldId id="257" r:id="rId5"/>
    <p:sldId id="278" r:id="rId6"/>
    <p:sldId id="267" r:id="rId7"/>
    <p:sldId id="275" r:id="rId8"/>
    <p:sldId id="268" r:id="rId9"/>
    <p:sldId id="285" r:id="rId10"/>
    <p:sldId id="283" r:id="rId11"/>
    <p:sldId id="266" r:id="rId12"/>
    <p:sldId id="260" r:id="rId13"/>
    <p:sldId id="261" r:id="rId14"/>
    <p:sldId id="262" r:id="rId15"/>
    <p:sldId id="263" r:id="rId16"/>
    <p:sldId id="284" r:id="rId17"/>
    <p:sldId id="286" r:id="rId18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B2215"/>
    <a:srgbClr val="000066"/>
    <a:srgbClr val="EBD2F6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8" autoAdjust="0"/>
  </p:normalViewPr>
  <p:slideViewPr>
    <p:cSldViewPr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/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/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45A12-0BBB-40C6-9015-6E1B48046560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D9AC8-C6F2-41AF-9285-C5DB035190F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15661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B399F-BC46-4E15-96AF-7ED52EA9902B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8A14D-BED2-4952-BC1E-91C48FF0748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2923433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29794-1237-443D-B946-A573F7489B23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0CD70-E4B7-4336-B74C-61377DF9359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3389548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3438" y="787400"/>
            <a:ext cx="457200" cy="584200"/>
          </a:xfrm>
          <a:prstGeom prst="rect">
            <a:avLst/>
          </a:prstGeom>
        </p:spPr>
        <p:txBody>
          <a:bodyPr lIns="68580" tIns="34290" rIns="68580" bIns="34290"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>
                <a:effectLst/>
                <a:latin typeface="+mn-lt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27963" y="2743200"/>
            <a:ext cx="457200" cy="584200"/>
          </a:xfrm>
          <a:prstGeom prst="rect">
            <a:avLst/>
          </a:prstGeom>
        </p:spPr>
        <p:txBody>
          <a:bodyPr lIns="68580" tIns="34290" rIns="68580" bIns="34290"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6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/>
          <a:lstStyle>
            <a:lvl1pPr>
              <a:defRPr sz="33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8B767-F5BA-4DC1-AAA8-2D0F41BEBC12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09916-847C-41CF-B487-9DB67AA849E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1432596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/>
          <a:lstStyle>
            <a:lvl1pPr>
              <a:defRPr sz="405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6A982-ADBA-48B6-85A4-54FAB939874C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DB01C-1C96-4625-B088-9286C5DE5AF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2134811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76886-7B74-426A-B7D0-BB4EE9254EA1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61D3C-CFEB-4A15-B592-7CC4C1D7289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1505997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13AD6-C07C-4308-A765-3C50577A4305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7F6E9-DF5B-4830-A19C-3CE38F800BF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2091497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8B666-73F6-4D18-8864-E5E508D22C37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19559-7FE0-4BEC-A7F3-D5CFA3A830A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204772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E3F19-9954-41A5-8937-291B04801138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CB229-1AE1-4799-B222-D4ADC99148B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3189513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1531-B58B-4B57-AF9F-AC0124D87EF0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06C59-D088-4295-8FF1-04FD7EB80C1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1673037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/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/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69AE8-745A-4003-883A-162284373825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0BF51-619F-473F-AF56-4B928166B5F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2193023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40256-1EA0-46E4-89E0-AA2CEB1C6DBE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45FE3-B13A-4DA1-8BBE-A838CF6A016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935517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/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anchor="b"/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AC22A-8037-4A20-9C2B-73251AB08BEA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9099-5925-427F-891A-017FA2D8BB7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2968838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0BBFF-C46E-4E2C-83D8-618CC3BAAA15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BF0E4-3A9D-444D-B32B-87C2AB57184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95168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BF289-833A-43DC-BBC4-4873757EA7B9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CFFD4-7F7A-432F-B128-C4E5B9BCBAD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190263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/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FF8FC-C5C8-4782-9B2A-660436784317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1B54A-A992-4C61-830A-340DBC27012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187700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/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350CB-A5EE-436E-9769-00B9A4DFDE89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0DB07-0D9A-479F-8EB5-54F7ECC39E5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2897984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825625"/>
            <a:ext cx="76755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+mn-lt"/>
              </a:defRPr>
            </a:lvl1pPr>
          </a:lstStyle>
          <a:p>
            <a:pPr>
              <a:defRPr/>
            </a:pPr>
            <a:fld id="{82050904-46FF-43E3-8212-2A2D3AD52A2C}" type="datetimeFigureOut">
              <a:rPr lang="en-US"/>
              <a:pPr>
                <a:defRPr/>
              </a:pPr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+mn-lt"/>
              </a:defRPr>
            </a:lvl1pPr>
          </a:lstStyle>
          <a:p>
            <a:pPr>
              <a:defRPr/>
            </a:pPr>
            <a:fld id="{4EFC9946-EC93-4F9B-9768-B1A1C90BEE0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6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hypodermic needl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3581400"/>
            <a:ext cx="3846513" cy="300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Содержимое 6" descr="ыыы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52400"/>
            <a:ext cx="28956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76400" y="2674938"/>
            <a:ext cx="6629400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Наркомания и её вред для здоровья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Статистика подростковой наркомании</a:t>
            </a:r>
          </a:p>
        </p:txBody>
      </p:sp>
      <p:pic>
        <p:nvPicPr>
          <p:cNvPr id="12291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8382000" cy="3751263"/>
          </a:xfr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u="sng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 чему приводит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524000"/>
            <a:ext cx="8382000" cy="4602163"/>
          </a:xfrm>
        </p:spPr>
        <p:txBody>
          <a:bodyPr/>
          <a:lstStyle/>
          <a:p>
            <a:pPr algn="just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Злоупотребление наркотическими и психотропными веществами приводит:</a:t>
            </a:r>
          </a:p>
          <a:p>
            <a:pPr algn="just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mtClean="0">
                <a:latin typeface="Comic Sans MS" pitchFamily="66" charset="0"/>
              </a:rPr>
              <a:t>к наркозависимости;</a:t>
            </a:r>
          </a:p>
          <a:p>
            <a:pPr algn="just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mtClean="0">
                <a:latin typeface="Comic Sans MS" pitchFamily="66" charset="0"/>
              </a:rPr>
              <a:t>к психической, физической и социальной деградации наркозависимого;</a:t>
            </a:r>
          </a:p>
          <a:p>
            <a:pPr algn="just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mtClean="0">
                <a:latin typeface="Comic Sans MS" pitchFamily="66" charset="0"/>
              </a:rPr>
              <a:t>его ранней гибели; </a:t>
            </a:r>
          </a:p>
          <a:p>
            <a:pPr algn="just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mtClean="0">
                <a:latin typeface="Comic Sans MS" pitchFamily="66" charset="0"/>
              </a:rPr>
              <a:t>причиняет горе родным и близким; </a:t>
            </a:r>
          </a:p>
          <a:p>
            <a:pPr algn="just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mtClean="0">
                <a:latin typeface="Comic Sans MS" pitchFamily="66" charset="0"/>
              </a:rPr>
              <a:t>ослабляет потенциал общества.</a:t>
            </a:r>
          </a:p>
        </p:txBody>
      </p:sp>
      <p:pic>
        <p:nvPicPr>
          <p:cNvPr id="13316" name="Picture 4" descr="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276600"/>
            <a:ext cx="213042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7"/>
          <p:cNvSpPr txBox="1">
            <a:spLocks noChangeArrowheads="1"/>
          </p:cNvSpPr>
          <p:nvPr/>
        </p:nvSpPr>
        <p:spPr bwMode="auto">
          <a:xfrm>
            <a:off x="152400" y="1066800"/>
            <a:ext cx="5268913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>
                <a:latin typeface="Comic Sans MS" panose="030F0702030302020204" pitchFamily="66" charset="0"/>
              </a:rPr>
              <a:t>Ученые не могут еще точно установить, как наркотики с такой быстротой включаются в обмен веществ человека и становятся необходимой составной частью него. Но уже доказано, что наркотики воздействуют на центр в головном мозге, который отвечает за «поощрение». При этом происходит выброс дофамина в кровь и человек чувствует возбуждение.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>
                <a:latin typeface="Comic Sans MS" panose="030F0702030302020204" pitchFamily="66" charset="0"/>
              </a:rPr>
              <a:t>   Но наркотики отрицательно воздействуют на организм человека. Прежде всего, они снимают боль и снижают болевой порог чувствительности.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>
                <a:latin typeface="Comic Sans MS" panose="030F0702030302020204" pitchFamily="66" charset="0"/>
              </a:rPr>
              <a:t> Это равносильно снятию «службы охраны».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2000">
              <a:latin typeface="Calibri" panose="020F0502020204030204" pitchFamily="34" charset="0"/>
            </a:endParaRPr>
          </a:p>
        </p:txBody>
      </p:sp>
      <p:pic>
        <p:nvPicPr>
          <p:cNvPr id="14339" name="Picture 8" descr="070208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57400"/>
            <a:ext cx="3810000" cy="2682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28600" y="0"/>
            <a:ext cx="8763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u="sng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Влияние наркотиков на организм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070205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438400"/>
            <a:ext cx="4038600" cy="4038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81000" y="304800"/>
            <a:ext cx="7924800" cy="270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>
                <a:latin typeface="Comic Sans MS" pitchFamily="66" charset="0"/>
              </a:rPr>
              <a:t>	</a:t>
            </a:r>
            <a:r>
              <a:rPr lang="ru-RU" altLang="ru-RU" b="1" u="sng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Наркотики воздействуют на дыхательный центр и хеморецепторы</a:t>
            </a:r>
            <a:r>
              <a:rPr lang="ru-RU" altLang="ru-RU">
                <a:latin typeface="Comic Sans MS" pitchFamily="66" charset="0"/>
              </a:rPr>
              <a:t>, которые отвечают за количество кислорода в крови, не реагируют на углекислый газ и происходит кислородное голодание организма. Наркоманы часто умирают от паралича дыхательного центра в результате передозировки.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>
                <a:latin typeface="Comic Sans MS" pitchFamily="66" charset="0"/>
              </a:rPr>
              <a:t>	Наркотики также влияют на кашлевой центр. Кашель – это защитная реакция нашего организма, но у наркоманов отключается защитный механизм кашля. 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ru-RU" altLang="ru-RU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07020401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28800"/>
            <a:ext cx="4800600" cy="4800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57200" y="533400"/>
            <a:ext cx="83058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u="sng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Наркотики способствуют угнетению сосудодвигательного центра,</a:t>
            </a:r>
            <a:r>
              <a:rPr lang="ru-RU" altLang="ru-RU">
                <a:latin typeface="Comic Sans MS" pitchFamily="66" charset="0"/>
              </a:rPr>
              <a:t> а  следствие этого снижению кровяного давления и замедлению пульса.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>
                <a:latin typeface="Comic Sans MS" pitchFamily="66" charset="0"/>
              </a:rPr>
              <a:t>По этой причине ухудшаются функции сердечно-сосудистой системы, функции всех клеток слабеют, и весь организм дряхлеет, как в старости.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ru-RU" altLang="ru-RU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070206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3506788" cy="39449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33400" y="301625"/>
            <a:ext cx="81534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u="sng" dirty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Наркотики угнетают механизмы регуляции пищеварения</a:t>
            </a:r>
            <a:r>
              <a:rPr lang="ru-RU" altLang="ru-RU" dirty="0">
                <a:latin typeface="Comic Sans MS" pitchFamily="66" charset="0"/>
              </a:rPr>
              <a:t>, у наркоманов притупляются все вкусовые и обонятельные ощущения, снижается аппетит, уменьшается выработка ферментов, желчи, желудочного и кишечного соков.</a:t>
            </a:r>
            <a:r>
              <a:rPr lang="ru-RU" altLang="ru-RU" dirty="0">
                <a:latin typeface="Arial" charset="0"/>
              </a:rPr>
              <a:t> 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ru-RU" altLang="ru-RU" dirty="0">
              <a:latin typeface="Arial" charset="0"/>
            </a:endParaRP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228600" y="1905000"/>
            <a:ext cx="5029200" cy="32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latin typeface="Comic Sans MS" panose="030F0702030302020204" pitchFamily="66" charset="0"/>
              </a:rPr>
              <a:t>Пища не в полной мере переваривается и усваивается.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latin typeface="Comic Sans MS" panose="030F0702030302020204" pitchFamily="66" charset="0"/>
              </a:rPr>
              <a:t>Наркоманы обрекают себя на хроническое голодание  и имеют дефицит веса. Но также происходит и спазм гладкомышечной мускулатуры кишечника, что приводит  в длительным запорам (5 – 10 дней).И все это время в организме происходят процессы гниения и разложения.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ru-RU" altLang="ru-RU" sz="18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Карается законом</a:t>
            </a:r>
          </a:p>
        </p:txBody>
      </p:sp>
      <p:sp>
        <p:nvSpPr>
          <p:cNvPr id="44035" name="Rectangle 3"/>
          <p:cNvSpPr>
            <a:spLocks noGrp="1"/>
          </p:cNvSpPr>
          <p:nvPr>
            <p:ph idx="1"/>
          </p:nvPr>
        </p:nvSpPr>
        <p:spPr>
          <a:xfrm>
            <a:off x="840000" y="1825625"/>
            <a:ext cx="7675350" cy="4351338"/>
          </a:xfrm>
        </p:spPr>
        <p:txBody>
          <a:bodyPr>
            <a:normAutofit fontScale="925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Статья 228.</a:t>
            </a:r>
            <a:r>
              <a:rPr lang="ru-RU" altLang="ru-RU" smtClean="0">
                <a:latin typeface="Comic Sans MS" pitchFamily="66" charset="0"/>
              </a:rPr>
              <a:t> Незаконное изготовление, приобретение, хранение, перевозка, пересылка либо сбыт наркотических средств или психотропных веществ. (лишение свободы на срок от 3 до 10 лет ).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Статья 230.</a:t>
            </a:r>
            <a:r>
              <a:rPr lang="ru-RU" altLang="ru-RU" smtClean="0">
                <a:latin typeface="Comic Sans MS" pitchFamily="66" charset="0"/>
              </a:rPr>
              <a:t> Склонение к употреблению наркотических средств или психотропных веществ.(лишение свободы на срок от 2 до 8 лет ).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Статья 231.</a:t>
            </a:r>
            <a:r>
              <a:rPr lang="ru-RU" altLang="ru-RU" smtClean="0">
                <a:latin typeface="Comic Sans MS" pitchFamily="66" charset="0"/>
              </a:rPr>
              <a:t>  Незаконное культивирование( штраф в размере от 500 до 700 минимальных размеров оплаты труда ).                              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Статья 232.</a:t>
            </a:r>
            <a:r>
              <a:rPr lang="ru-RU" altLang="ru-RU" smtClean="0">
                <a:latin typeface="Comic Sans MS" pitchFamily="66" charset="0"/>
              </a:rPr>
              <a:t> Организация притонов для потребления      наркотических средств или психотропных веществ (лишение свободы на срок от 3 до 7 лет ).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altLang="ru-RU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Как противостоять наркомании</a:t>
            </a:r>
          </a:p>
        </p:txBody>
      </p:sp>
      <p:sp>
        <p:nvSpPr>
          <p:cNvPr id="20483" name="Rectangle 3"/>
          <p:cNvSpPr>
            <a:spLocks noGrp="1"/>
          </p:cNvSpPr>
          <p:nvPr>
            <p:ph idx="1"/>
          </p:nvPr>
        </p:nvSpPr>
        <p:spPr>
          <a:xfrm>
            <a:off x="304800" y="1905000"/>
            <a:ext cx="8534400" cy="4648200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smtClean="0">
                <a:latin typeface="Comic Sans MS" panose="030F0702030302020204" pitchFamily="66" charset="0"/>
              </a:rPr>
              <a:t>Обрети уверенность в том, что тебе лично наркотики не нужны!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dirty="0" smtClean="0">
                <a:latin typeface="Comic Sans MS" panose="030F0702030302020204" pitchFamily="66" charset="0"/>
              </a:rPr>
              <a:t>Найди здравые объяснения своей уверенности!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dirty="0" smtClean="0">
                <a:latin typeface="Comic Sans MS" panose="030F0702030302020204" pitchFamily="66" charset="0"/>
              </a:rPr>
              <a:t>Будь готов привести свои объяснения любому, кто заведет с тобой разговор о наркотиках.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dirty="0" smtClean="0">
                <a:latin typeface="Comic Sans MS" panose="030F0702030302020204" pitchFamily="66" charset="0"/>
              </a:rPr>
              <a:t>Твои слова должны быть сильнее любых доводов, расхваливающих</a:t>
            </a:r>
            <a:r>
              <a:rPr lang="ru-RU" altLang="ru-RU" sz="1800" dirty="0" smtClean="0">
                <a:latin typeface="Arial" panose="020B0604020202020204" pitchFamily="34" charset="0"/>
              </a:rPr>
              <a:t> </a:t>
            </a:r>
            <a:r>
              <a:rPr lang="ru-RU" altLang="ru-RU" sz="1800" dirty="0" smtClean="0">
                <a:latin typeface="Comic Sans MS" panose="030F0702030302020204" pitchFamily="66" charset="0"/>
              </a:rPr>
              <a:t>употребление наркотиков.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dirty="0" smtClean="0">
                <a:latin typeface="Comic Sans MS" panose="030F0702030302020204" pitchFamily="66" charset="0"/>
              </a:rPr>
              <a:t>Не будь безразличным к тому, кого пытаются уговорить, объясни ему почему ты не хочешь употреблять наркотики.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dirty="0" smtClean="0">
                <a:latin typeface="Comic Sans MS" panose="030F0702030302020204" pitchFamily="66" charset="0"/>
              </a:rPr>
              <a:t>Не осуждай тех, кто "подсел", лучше подумай как помочь; если очень</a:t>
            </a:r>
            <a:r>
              <a:rPr lang="ru-RU" altLang="ru-RU" sz="1800" dirty="0" smtClean="0">
                <a:latin typeface="Arial" panose="020B0604020202020204" pitchFamily="34" charset="0"/>
              </a:rPr>
              <a:t> </a:t>
            </a:r>
            <a:r>
              <a:rPr lang="ru-RU" altLang="ru-RU" sz="1800" dirty="0" smtClean="0">
                <a:latin typeface="Comic Sans MS" panose="030F0702030302020204" pitchFamily="66" charset="0"/>
              </a:rPr>
              <a:t>захочешь, то решение придет.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dirty="0" smtClean="0">
                <a:latin typeface="Comic Sans MS" panose="030F0702030302020204" pitchFamily="66" charset="0"/>
              </a:rPr>
              <a:t>Будь серьезен. Не заигрывай с теми, кто продает и употребляет</a:t>
            </a:r>
            <a:r>
              <a:rPr lang="ru-RU" altLang="ru-RU" sz="1800" dirty="0" smtClean="0">
                <a:latin typeface="Arial" panose="020B0604020202020204" pitchFamily="34" charset="0"/>
              </a:rPr>
              <a:t> </a:t>
            </a:r>
            <a:r>
              <a:rPr lang="ru-RU" altLang="ru-RU" sz="1800" dirty="0" smtClean="0">
                <a:latin typeface="Comic Sans MS" panose="030F0702030302020204" pitchFamily="66" charset="0"/>
              </a:rPr>
              <a:t>наркотики: первые - ради наживы, вторые - ради "дозы" пойдут на все.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dirty="0" smtClean="0">
                <a:latin typeface="Comic Sans MS" panose="030F0702030302020204" pitchFamily="66" charset="0"/>
              </a:rPr>
              <a:t>Найди друзей, которые могут также, как и ты, быть против наркотиков.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1800" dirty="0" smtClean="0">
                <a:latin typeface="Comic Sans MS" panose="030F0702030302020204" pitchFamily="66" charset="0"/>
              </a:rPr>
              <a:t>Не пытайся обманывать самого себя. Найди в мире, в людях, в себе, что-то прекрасное и открой это другим!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1800" dirty="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Наркотики- это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40000" y="1825625"/>
            <a:ext cx="7675350" cy="4351338"/>
          </a:xfrm>
        </p:spPr>
        <p:txBody>
          <a:bodyPr/>
          <a:lstStyle/>
          <a:p>
            <a:pPr algn="just" fontAlgn="auto">
              <a:lnSpc>
                <a:spcPct val="8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u="sng" dirty="0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Наркотики –</a:t>
            </a:r>
            <a:r>
              <a:rPr lang="ru-RU" altLang="ru-RU" dirty="0" smtClean="0">
                <a:latin typeface="Comic Sans MS" pitchFamily="66" charset="0"/>
              </a:rPr>
              <a:t> это химические вещества растительного и химического происхождения. Их употребление вызывает наркотическое опьянение, а люди называются наркоманами. Назначение наркотиков – в медицинских целях для снижения болевых ощущений при операциях или тяжелых болезнях. К наркотикам привыкают очень быстро, а зависимость вылечить очень трудно. Наркотики изменяют сознание, вызывая галлюцинации, бред, иллюзии. Применение наркотиков вызывает химическую зависимость организма, а это часто смертельное заболевание.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Char char="•"/>
              <a:defRPr/>
            </a:pPr>
            <a:endParaRPr lang="ru-RU" altLang="ru-RU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179388" y="1773238"/>
            <a:ext cx="914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2286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28600" algn="l"/>
              </a:tabLst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28600" algn="l"/>
              </a:tabLst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28600" algn="l"/>
              </a:tabLst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tabLst>
                <a:tab pos="228600" algn="l"/>
              </a:tabLst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>
                <a:latin typeface="Calibri" panose="020F0502020204030204" pitchFamily="34" charset="0"/>
                <a:cs typeface="Times New Roman" panose="02020603050405020304" pitchFamily="18" charset="0"/>
              </a:rPr>
              <a:t>       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268538" y="260350"/>
            <a:ext cx="45354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alibri" panose="020F0502020204030204" pitchFamily="34" charset="0"/>
              </a:rPr>
              <a:t> </a:t>
            </a:r>
            <a:endParaRPr lang="ru-RU" altLang="ru-RU" sz="1800">
              <a:latin typeface="Calibri" panose="020F0502020204030204" pitchFamily="34" charset="0"/>
            </a:endParaRPr>
          </a:p>
        </p:txBody>
      </p:sp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304800" y="1143000"/>
            <a:ext cx="8534400" cy="510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altLang="ru-RU" sz="1600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Опиаты (героин, морфий).</a:t>
            </a:r>
            <a:r>
              <a:rPr lang="ru-RU" altLang="ru-RU" sz="1600" smtClean="0">
                <a:latin typeface="Comic Sans MS" pitchFamily="66" charset="0"/>
                <a:cs typeface="Times New Roman" pitchFamily="18" charset="0"/>
              </a:rPr>
              <a:t>Вызывают сонливость, замедленное дыхание, сужение зрачков. Приводят к поражении печени, сердечно-сосудистой и дыхательной систем, к поражению мозга.</a:t>
            </a:r>
          </a:p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altLang="ru-RU" sz="1600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Кокаин ( кокаин, «крек»).</a:t>
            </a:r>
            <a:r>
              <a:rPr lang="ru-RU" altLang="ru-RU" sz="1600" smtClean="0">
                <a:latin typeface="Comic Sans MS" pitchFamily="66" charset="0"/>
                <a:cs typeface="Times New Roman" pitchFamily="18" charset="0"/>
              </a:rPr>
              <a:t> Вызывает возбужденное состояние, навязчивую словоохотливость, взволнованность, галлюцинации, расширенные зрачки. Приводят к аритмии, психозам, поражению слизистой дыхательных путей.</a:t>
            </a:r>
          </a:p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altLang="ru-RU" sz="1600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Гашиш (гашиш, марихуана).</a:t>
            </a:r>
            <a:r>
              <a:rPr lang="ru-RU" altLang="ru-RU" sz="1600" smtClean="0">
                <a:latin typeface="Comic Sans MS" pitchFamily="66" charset="0"/>
                <a:cs typeface="Times New Roman" pitchFamily="18" charset="0"/>
              </a:rPr>
              <a:t> Вызывает колебание настроения, замедленную реакцию, усиленный аппетит, сухость рта, расширенные зрачки. Приводит к ухудшению памяти, повышению риска заболеваний онкологическими заболеваниями, поражению печени, повреждению головного мозга.</a:t>
            </a:r>
          </a:p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altLang="ru-RU" sz="1600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Галлюциногены (ЛСД).</a:t>
            </a:r>
            <a:r>
              <a:rPr lang="ru-RU" altLang="ru-RU" sz="1600" smtClean="0">
                <a:latin typeface="Comic Sans MS" pitchFamily="66" charset="0"/>
                <a:cs typeface="Times New Roman" pitchFamily="18" charset="0"/>
              </a:rPr>
              <a:t> Вызывает трансоподобное состояние, возбуждение, бессонницу, галлюцинации. Приводит к нарушению координации, тяжелым поражениям мозга, депрессии.</a:t>
            </a:r>
          </a:p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altLang="ru-RU" sz="1600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Антидепрессанты (снотворно – седативные средства).</a:t>
            </a:r>
            <a:r>
              <a:rPr lang="ru-RU" altLang="ru-RU" sz="1600" smtClean="0">
                <a:latin typeface="Comic Sans MS" pitchFamily="66" charset="0"/>
                <a:cs typeface="Times New Roman" pitchFamily="18" charset="0"/>
              </a:rPr>
              <a:t> Вызывает сонливость, заторможенность, слабое дыхание, расширенные зрачки. Приводит к поражению головного мозга, сердечно – сосудистой системы, психозам.</a:t>
            </a:r>
          </a:p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altLang="ru-RU" sz="1600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Стимулянты  (Амфетамин, «экстази»).</a:t>
            </a:r>
            <a:r>
              <a:rPr lang="ru-RU" altLang="ru-RU" sz="1600" smtClean="0">
                <a:latin typeface="Comic Sans MS" pitchFamily="66" charset="0"/>
                <a:cs typeface="Times New Roman" pitchFamily="18" charset="0"/>
              </a:rPr>
              <a:t> Вызывает возбудимость, повышенное потоотделение, сухость во рту, галлюцинации, расширенные зрачки. Приводит к расстройству нервной системы, дыхательной системы, депрессиям, паранойям.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295400" y="152400"/>
            <a:ext cx="7543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altLang="ru-RU" sz="4000" b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Разнообразие наркотиков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Статистика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52600"/>
            <a:ext cx="8458200" cy="4800600"/>
          </a:xfrm>
        </p:spPr>
        <p:txBody>
          <a:bodyPr/>
          <a:lstStyle/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Char char="•"/>
              <a:defRPr/>
            </a:pPr>
            <a:endParaRPr lang="ru-RU" altLang="ru-RU" sz="2000" b="1" dirty="0" smtClean="0">
              <a:latin typeface="Comic Sans MS" pitchFamily="66" charset="0"/>
            </a:endParaRP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sz="2000" b="1" u="sng" dirty="0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Угрожающие темпы распространения наркомании в России</a:t>
            </a:r>
            <a:r>
              <a:rPr lang="ru-RU" altLang="ru-RU" sz="2000" b="1" u="sng" dirty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:</a:t>
            </a:r>
            <a:endParaRPr lang="ru-RU" altLang="ru-RU" sz="2000" b="1" u="sng" dirty="0" smtClean="0">
              <a:solidFill>
                <a:srgbClr val="9B221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sz="2000" b="1" u="sng" dirty="0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endParaRPr lang="ru-RU" altLang="ru-RU" sz="2000" b="1" dirty="0" smtClean="0">
              <a:latin typeface="Comic Sans MS" pitchFamily="66" charset="0"/>
            </a:endParaRP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2000" b="1" dirty="0" smtClean="0">
                <a:latin typeface="+mj-lt"/>
              </a:rPr>
              <a:t>      - 1994 г. 44 тыс. наркоманов;</a:t>
            </a: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2000" b="1" dirty="0" smtClean="0">
                <a:latin typeface="+mj-lt"/>
              </a:rPr>
              <a:t>      - 1998 г. 219 тыс. наркоманов;</a:t>
            </a: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2000" b="1" dirty="0" smtClean="0">
                <a:latin typeface="+mj-lt"/>
              </a:rPr>
              <a:t>      -  начало 21 века зарегистрировано более 3 млн. человек.</a:t>
            </a: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Char char="•"/>
              <a:defRPr/>
            </a:pPr>
            <a:endParaRPr lang="ru-RU" altLang="ru-RU" sz="2000" b="1" dirty="0" smtClean="0">
              <a:latin typeface="+mj-lt"/>
            </a:endParaRP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2000" b="1" dirty="0" smtClean="0">
                <a:latin typeface="+mj-lt"/>
              </a:rPr>
              <a:t>Ежегодно в Россию поступает до 300 т. наркотиков.</a:t>
            </a: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Char char="•"/>
              <a:defRPr/>
            </a:pPr>
            <a:endParaRPr lang="ru-RU" altLang="ru-RU" sz="2000" b="1" dirty="0" smtClean="0">
              <a:latin typeface="+mj-lt"/>
            </a:endParaRP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2000" b="1" dirty="0" smtClean="0">
                <a:latin typeface="+mj-lt"/>
              </a:rPr>
              <a:t>Наркотики  употребляют дети 11-13 лет и даже дети семи лет.</a:t>
            </a:r>
          </a:p>
          <a:p>
            <a:pPr marL="0" indent="0" fontAlgn="auto">
              <a:lnSpc>
                <a:spcPct val="6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2000" b="1" dirty="0" smtClean="0">
              <a:latin typeface="+mj-lt"/>
            </a:endParaRP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2000" b="1" dirty="0" smtClean="0">
                <a:latin typeface="+mj-lt"/>
              </a:rPr>
              <a:t>Считается, что один наркоман в среднем «сажает на иглу» 17 человек.</a:t>
            </a: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Char char="•"/>
              <a:defRPr/>
            </a:pPr>
            <a:endParaRPr lang="ru-RU" altLang="ru-RU" sz="2000" b="1" dirty="0" smtClean="0">
              <a:latin typeface="+mj-lt"/>
            </a:endParaRPr>
          </a:p>
          <a:p>
            <a:pPr fontAlgn="auto">
              <a:lnSpc>
                <a:spcPct val="6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2000" b="1" dirty="0" smtClean="0">
                <a:latin typeface="+mj-lt"/>
              </a:rPr>
              <a:t>Возрастной диапазон, при котором происходит массовое </a:t>
            </a:r>
            <a:endParaRPr lang="ru-RU" altLang="ru-RU" sz="2000" b="1" dirty="0">
              <a:latin typeface="+mj-lt"/>
            </a:endParaRPr>
          </a:p>
          <a:p>
            <a:pPr marL="0" indent="0" fontAlgn="auto">
              <a:lnSpc>
                <a:spcPct val="6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000" b="1" dirty="0" smtClean="0">
                <a:latin typeface="+mj-lt"/>
              </a:rPr>
              <a:t>приобщение к наркотикам – 14-16 лет и даже в 11 лет.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Char char="•"/>
              <a:defRPr/>
            </a:pPr>
            <a:endParaRPr lang="ru-RU" altLang="ru-RU" sz="2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u="sng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Потребители героина</a:t>
            </a:r>
          </a:p>
        </p:txBody>
      </p:sp>
      <p:pic>
        <p:nvPicPr>
          <p:cNvPr id="717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0413" y="1849438"/>
            <a:ext cx="5295900" cy="4305300"/>
          </a:xfr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239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Цифры и факты</a:t>
            </a:r>
          </a:p>
        </p:txBody>
      </p:sp>
      <p:sp>
        <p:nvSpPr>
          <p:cNvPr id="3338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1557338"/>
            <a:ext cx="8748712" cy="4191000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600" b="1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Пробуют психотропные вещества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600" b="1" i="1" smtClean="0">
                <a:solidFill>
                  <a:schemeClr val="folHlink"/>
                </a:solidFill>
              </a:rPr>
              <a:t>Мальчики  - 44%                                Девочки 25%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sz="2600" b="1" i="1" smtClean="0">
              <a:solidFill>
                <a:srgbClr val="F0EAC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600" b="1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Употребляют постоянно</a:t>
            </a:r>
            <a:r>
              <a:rPr lang="ru-RU" altLang="ru-RU" sz="2600" b="1" i="1" smtClean="0">
                <a:solidFill>
                  <a:srgbClr val="BFF0F7"/>
                </a:solidFill>
              </a:rPr>
              <a:t>                    </a:t>
            </a:r>
            <a:r>
              <a:rPr lang="ru-RU" altLang="ru-RU" sz="2600" b="1" i="1" smtClean="0">
                <a:solidFill>
                  <a:schemeClr val="folHlink"/>
                </a:solidFill>
              </a:rPr>
              <a:t>30%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sz="2600" b="1" i="1" smtClean="0">
              <a:solidFill>
                <a:srgbClr val="9B2215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600" b="1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Пополняют криминальную среду</a:t>
            </a:r>
            <a:r>
              <a:rPr lang="ru-RU" altLang="ru-RU" sz="2600" b="1" i="1" smtClean="0">
                <a:solidFill>
                  <a:srgbClr val="BFF0F7"/>
                </a:solidFill>
              </a:rPr>
              <a:t>        </a:t>
            </a:r>
            <a:r>
              <a:rPr lang="ru-RU" altLang="ru-RU" sz="2600" b="1" i="1" smtClean="0">
                <a:solidFill>
                  <a:schemeClr val="folHlink"/>
                </a:solidFill>
              </a:rPr>
              <a:t>40%</a:t>
            </a:r>
          </a:p>
          <a:p>
            <a:pPr algn="r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sz="2600" b="1" smtClean="0">
              <a:solidFill>
                <a:srgbClr val="9B221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600" b="1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Становятся наркоманами</a:t>
            </a:r>
            <a:r>
              <a:rPr lang="ru-RU" altLang="ru-RU" sz="2600" b="1" i="1" smtClean="0">
                <a:solidFill>
                  <a:srgbClr val="BFF0F7"/>
                </a:solidFill>
              </a:rPr>
              <a:t>                     </a:t>
            </a:r>
            <a:r>
              <a:rPr lang="ru-RU" altLang="ru-RU" sz="2600" b="1" i="1" smtClean="0">
                <a:solidFill>
                  <a:schemeClr val="folHlink"/>
                </a:solidFill>
              </a:rPr>
              <a:t>30%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sz="2600" b="1" i="1" smtClean="0">
              <a:solidFill>
                <a:schemeClr val="folHlink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600" b="1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Кончают жизнь самоубийством</a:t>
            </a:r>
            <a:r>
              <a:rPr lang="ru-RU" altLang="ru-RU" sz="2600" b="1" i="1" smtClean="0">
                <a:solidFill>
                  <a:srgbClr val="BFF0F7"/>
                </a:solidFill>
              </a:rPr>
              <a:t>           </a:t>
            </a:r>
            <a:r>
              <a:rPr lang="ru-RU" altLang="ru-RU" sz="2600" b="1" i="1" smtClean="0">
                <a:solidFill>
                  <a:schemeClr val="folHlink"/>
                </a:solidFill>
              </a:rPr>
              <a:t>10%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pPr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b="1" u="sng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Наркомания –</a:t>
            </a:r>
            <a:r>
              <a:rPr lang="ru-RU" altLang="ru-RU" smtClean="0">
                <a:solidFill>
                  <a:schemeClr val="hlink"/>
                </a:solidFill>
              </a:rPr>
              <a:t> </a:t>
            </a:r>
            <a:r>
              <a:rPr lang="ru-RU" altLang="ru-RU" smtClean="0"/>
              <a:t>это заболевание,</a:t>
            </a:r>
            <a:r>
              <a:rPr lang="ru-RU" altLang="ru-RU" smtClean="0">
                <a:solidFill>
                  <a:schemeClr val="hlink"/>
                </a:solidFill>
              </a:rPr>
              <a:t> </a:t>
            </a:r>
            <a:r>
              <a:rPr lang="ru-RU" altLang="ru-RU" smtClean="0"/>
              <a:t>которое возникает в результате употребления наркотических веществ, вызывающих в малых дозах </a:t>
            </a:r>
            <a:r>
              <a:rPr lang="ru-RU" altLang="ru-RU" b="1" i="1" u="sng" smtClean="0"/>
              <a:t>эйфорию</a:t>
            </a:r>
            <a:r>
              <a:rPr lang="ru-RU" altLang="ru-RU" smtClean="0"/>
              <a:t> (состояние повышенного, беспричинно-радостного настроения), а в больших дозах </a:t>
            </a:r>
            <a:r>
              <a:rPr lang="ru-RU" altLang="ru-RU" b="1" i="1" u="sng" smtClean="0"/>
              <a:t>одурманивание</a:t>
            </a:r>
            <a:r>
              <a:rPr lang="ru-RU" altLang="ru-RU" smtClean="0"/>
              <a:t> или </a:t>
            </a:r>
            <a:r>
              <a:rPr lang="ru-RU" altLang="ru-RU" b="1" i="1" u="sng" smtClean="0"/>
              <a:t>наркотический</a:t>
            </a:r>
            <a:r>
              <a:rPr lang="ru-RU" altLang="ru-RU" smtClean="0"/>
              <a:t> </a:t>
            </a:r>
            <a:r>
              <a:rPr lang="ru-RU" altLang="ru-RU" b="1" i="1" u="sng" smtClean="0"/>
              <a:t>сон</a:t>
            </a:r>
            <a:endParaRPr lang="ru-RU" altLang="ru-RU" smtClean="0"/>
          </a:p>
        </p:txBody>
      </p:sp>
      <p:pic>
        <p:nvPicPr>
          <p:cNvPr id="9219" name="Picture 6" descr="hypodermic needl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5178425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523288" cy="143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u="sng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Причины наркомании подростка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2400" y="1295400"/>
            <a:ext cx="8382000" cy="49069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latin typeface="Comic Sans MS" panose="030F0702030302020204" pitchFamily="66" charset="0"/>
              </a:rPr>
              <a:t>Недостаточная степень готовности к обучению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latin typeface="Comic Sans MS" panose="030F0702030302020204" pitchFamily="66" charset="0"/>
              </a:rPr>
              <a:t>Трудности в усвоении учебных программ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latin typeface="Comic Sans MS" panose="030F0702030302020204" pitchFamily="66" charset="0"/>
              </a:rPr>
              <a:t>Отказ от посещения ученика в школу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latin typeface="Comic Sans MS" panose="030F0702030302020204" pitchFamily="66" charset="0"/>
              </a:rPr>
              <a:t>Хронические  заболевания и физическая ослабленность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latin typeface="Comic Sans MS" panose="030F0702030302020204" pitchFamily="66" charset="0"/>
              </a:rPr>
              <a:t>Педагогическая запущенность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latin typeface="Comic Sans MS" panose="030F0702030302020204" pitchFamily="66" charset="0"/>
              </a:rPr>
              <a:t>Наследственные факторы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latin typeface="Comic Sans MS" panose="030F0702030302020204" pitchFamily="66" charset="0"/>
              </a:rPr>
              <a:t>Коммуникативные проблемы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latin typeface="Comic Sans MS" panose="030F0702030302020204" pitchFamily="66" charset="0"/>
              </a:rPr>
              <a:t>Стрессы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latin typeface="Comic Sans MS" panose="030F0702030302020204" pitchFamily="66" charset="0"/>
              </a:rPr>
              <a:t>Семейные проблемы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latin typeface="Comic Sans MS" panose="030F0702030302020204" pitchFamily="66" charset="0"/>
              </a:rPr>
              <a:t>Патохарактерологическое развитие личности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altLang="ru-RU" sz="2000" smtClean="0">
                <a:latin typeface="Comic Sans MS" panose="030F0702030302020204" pitchFamily="66" charset="0"/>
              </a:rPr>
              <a:t>Социальная незащищённость </a:t>
            </a: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743200"/>
            <a:ext cx="2514600" cy="2027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Свойства наркомании</a:t>
            </a:r>
          </a:p>
        </p:txBody>
      </p:sp>
      <p:sp>
        <p:nvSpPr>
          <p:cNvPr id="45059" name="Rectangle 3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257800"/>
          </a:xfrm>
        </p:spPr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2000" dirty="0" smtClean="0">
                <a:latin typeface="Comic Sans MS" pitchFamily="66" charset="0"/>
              </a:rPr>
              <a:t>Наркотические вещества, попадая во внутреннюю среду организма, оказывают сильнейшее воздействие, прежде всего на головной мозг. С течением времени у человека появляются зависимости от наркотиков.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2000" dirty="0" smtClean="0">
                <a:latin typeface="Comic Sans MS" pitchFamily="66" charset="0"/>
              </a:rPr>
              <a:t>Развитие психической зависимости от наркотика определяется воздействием на зоны поощрения, при которых возникают положительные эмоциональные состояния. Таким образом, употребление наркотика становится наиглавнейшим стимулом в </a:t>
            </a:r>
            <a:r>
              <a:rPr lang="ru-RU" altLang="ru-RU" sz="2000" b="1" u="sng" dirty="0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получении положительных эмоций, а при отсутствии наркотика человек чувствует психологический дискомфорт.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2000" dirty="0" smtClean="0">
                <a:latin typeface="Comic Sans MS" pitchFamily="66" charset="0"/>
              </a:rPr>
              <a:t>Механизмы формирования физической зависимости от наркотиков до конца еще не ясны. Есть предположения, что они включаются в обменные процессы как необходимый и самостоятельный элемент на уровне регуляции функций жизнедеятельности организма.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altLang="ru-RU" sz="2000" dirty="0" smtClean="0">
                <a:latin typeface="Comic Sans MS" pitchFamily="66" charset="0"/>
              </a:rPr>
              <a:t>В процессе развития болезни происходит постепенное </a:t>
            </a:r>
            <a:r>
              <a:rPr lang="ru-RU" altLang="ru-RU" sz="2000" b="1" u="sng" dirty="0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привыкание к наркотику.</a:t>
            </a:r>
            <a:r>
              <a:rPr lang="ru-RU" altLang="ru-RU" sz="2000" dirty="0" smtClean="0">
                <a:latin typeface="Comic Sans MS" pitchFamily="66" charset="0"/>
              </a:rPr>
              <a:t> Он уже не вызывает того состояния, которое было в начале. Появляется состояние «ломки» или </a:t>
            </a:r>
            <a:r>
              <a:rPr lang="ru-RU" altLang="ru-RU" sz="2000" dirty="0" err="1" smtClean="0">
                <a:latin typeface="Comic Sans MS" pitchFamily="66" charset="0"/>
              </a:rPr>
              <a:t>абсистентный</a:t>
            </a:r>
            <a:r>
              <a:rPr lang="ru-RU" altLang="ru-RU" sz="2000" dirty="0" smtClean="0">
                <a:latin typeface="Comic Sans MS" pitchFamily="66" charset="0"/>
              </a:rPr>
              <a:t> синдром. </a:t>
            </a:r>
            <a:r>
              <a:rPr lang="ru-RU" altLang="ru-RU" sz="2000" b="1" u="sng" dirty="0" smtClean="0">
                <a:solidFill>
                  <a:srgbClr val="9B221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Физиологическое явление привыкания к дозе наркотика называется – толерантностью.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charset="0"/>
              <a:buChar char="•"/>
              <a:defRPr/>
            </a:pPr>
            <a:endParaRPr lang="ru-RU" altLang="ru-RU" sz="2000" b="1" u="sng" dirty="0" smtClean="0">
              <a:solidFill>
                <a:srgbClr val="9B221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Глубина</Template>
  <TotalTime>156</TotalTime>
  <Words>1122</Words>
  <Application>Microsoft Office PowerPoint</Application>
  <PresentationFormat>Экран (4:3)</PresentationFormat>
  <Paragraphs>92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Глубина</vt:lpstr>
      <vt:lpstr>Слайд 1</vt:lpstr>
      <vt:lpstr>Наркотики- это</vt:lpstr>
      <vt:lpstr>Слайд 3</vt:lpstr>
      <vt:lpstr>Статистика</vt:lpstr>
      <vt:lpstr>Потребители героина</vt:lpstr>
      <vt:lpstr>Цифры и факты</vt:lpstr>
      <vt:lpstr>Слайд 7</vt:lpstr>
      <vt:lpstr>Причины наркомании подростка</vt:lpstr>
      <vt:lpstr>Свойства наркомании</vt:lpstr>
      <vt:lpstr>Статистика подростковой наркомании</vt:lpstr>
      <vt:lpstr>К чему приводит</vt:lpstr>
      <vt:lpstr>Слайд 12</vt:lpstr>
      <vt:lpstr>Слайд 13</vt:lpstr>
      <vt:lpstr>Слайд 14</vt:lpstr>
      <vt:lpstr>Слайд 15</vt:lpstr>
      <vt:lpstr>Карается законом</vt:lpstr>
      <vt:lpstr>Как противостоять наркомании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17</cp:revision>
  <dcterms:created xsi:type="dcterms:W3CDTF">2006-08-16T00:00:00Z</dcterms:created>
  <dcterms:modified xsi:type="dcterms:W3CDTF">2018-07-25T04:19:56Z</dcterms:modified>
</cp:coreProperties>
</file>