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E6D9-C41D-4849-AD11-83114004F5D6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CB26-E7CE-47FF-A223-30EBEAA8A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F0E00-F578-468C-82BB-C04A50B38CF0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15975-1421-4E2B-9655-444ABD9E8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49099-C843-4F46-920F-E321DCE5A89B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9F510-A810-4DB2-B3A2-426605D63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1281C-7BDF-40D8-BEDB-E54447214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488DA-C750-49A6-A6D8-D86AFC3C1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637CF-EA59-41EB-9D6B-9349106D7FB7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5841F-2AD0-46BD-82C6-096A21711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EC679-1936-4060-8E6D-B94065D1FF19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2FFEC-36C4-4EF4-AE5A-EF3D6A63A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FBD83-DC95-408C-93C9-AFB2932BEE4F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82C5B-8172-409C-BDEB-FC8CED8D7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5B0FB-A8B2-4EA0-96BD-B6C40D90FECE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B576D-B3D9-4B1C-9822-29F8A3194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66039-0DD7-416B-B690-6AC7C9398A68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B864E-6DD3-4645-B114-0E3177AE4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8A81-3CB4-43C7-8ECD-FD97E924D054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202A6-D407-4658-A809-1555D0D44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CB3A7-384F-4B63-8202-B90D30A5991A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E3A99-C7F8-4F80-9249-DA7FDFECA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328B1-05BE-4720-BF89-B0FF26900D1D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4351-899F-40E1-9901-3CFD71E04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357F32-9BBE-46DB-86C9-509059A531C8}" type="datetimeFigureOut">
              <a:rPr lang="ru-RU"/>
              <a:pPr>
                <a:defRPr/>
              </a:pPr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A43A7F-68E4-4896-AB75-806352B95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950" y="188913"/>
            <a:ext cx="8785225" cy="64801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033" name="Группа 10"/>
          <p:cNvGrpSpPr>
            <a:grpSpLocks/>
          </p:cNvGrpSpPr>
          <p:nvPr/>
        </p:nvGrpSpPr>
        <p:grpSpPr bwMode="auto">
          <a:xfrm>
            <a:off x="468313" y="260350"/>
            <a:ext cx="8264525" cy="485775"/>
            <a:chOff x="467544" y="332656"/>
            <a:chExt cx="8264599" cy="485775"/>
          </a:xfrm>
        </p:grpSpPr>
        <p:pic>
          <p:nvPicPr>
            <p:cNvPr id="1043" name="Рисунок 8" descr="68380072_e3f73671623d.gif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283968" y="332656"/>
              <a:ext cx="44481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" name="Рисунок 9" descr="68380072_e3f73671623d.gif"/>
            <p:cNvPicPr>
              <a:picLocks noChangeAspect="1"/>
            </p:cNvPicPr>
            <p:nvPr/>
          </p:nvPicPr>
          <p:blipFill>
            <a:blip r:embed="rId15" cstate="print"/>
            <a:srcRect r="15820"/>
            <a:stretch>
              <a:fillRect/>
            </a:stretch>
          </p:blipFill>
          <p:spPr bwMode="auto">
            <a:xfrm>
              <a:off x="467544" y="332656"/>
              <a:ext cx="3744416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4" name="Группа 11"/>
          <p:cNvGrpSpPr>
            <a:grpSpLocks/>
          </p:cNvGrpSpPr>
          <p:nvPr/>
        </p:nvGrpSpPr>
        <p:grpSpPr bwMode="auto">
          <a:xfrm rot="10800000">
            <a:off x="395288" y="6092825"/>
            <a:ext cx="8264525" cy="485775"/>
            <a:chOff x="467544" y="332656"/>
            <a:chExt cx="8264599" cy="485775"/>
          </a:xfrm>
        </p:grpSpPr>
        <p:pic>
          <p:nvPicPr>
            <p:cNvPr id="1041" name="Рисунок 12" descr="68380072_e3f73671623d.gif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4283968" y="332656"/>
              <a:ext cx="44481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Рисунок 13" descr="68380072_e3f73671623d.gif"/>
            <p:cNvPicPr>
              <a:picLocks noChangeAspect="1"/>
            </p:cNvPicPr>
            <p:nvPr/>
          </p:nvPicPr>
          <p:blipFill>
            <a:blip r:embed="rId15" cstate="print"/>
            <a:srcRect r="15820"/>
            <a:stretch>
              <a:fillRect/>
            </a:stretch>
          </p:blipFill>
          <p:spPr bwMode="auto">
            <a:xfrm>
              <a:off x="467544" y="332656"/>
              <a:ext cx="3744416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5" name="Группа 16"/>
          <p:cNvGrpSpPr>
            <a:grpSpLocks/>
          </p:cNvGrpSpPr>
          <p:nvPr/>
        </p:nvGrpSpPr>
        <p:grpSpPr bwMode="auto">
          <a:xfrm>
            <a:off x="179388" y="620713"/>
            <a:ext cx="485775" cy="5384800"/>
            <a:chOff x="323528" y="548680"/>
            <a:chExt cx="485775" cy="5384279"/>
          </a:xfrm>
        </p:grpSpPr>
        <p:pic>
          <p:nvPicPr>
            <p:cNvPr id="1039" name="Рисунок 14" descr="68380072_e3f73671623d.gif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-5400000">
              <a:off x="-1657672" y="2529880"/>
              <a:ext cx="44481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Рисунок 15" descr="68380072_e3f73671623d.gif"/>
            <p:cNvPicPr>
              <a:picLocks noChangeAspect="1"/>
            </p:cNvPicPr>
            <p:nvPr/>
          </p:nvPicPr>
          <p:blipFill>
            <a:blip r:embed="rId15" cstate="print"/>
            <a:srcRect r="79321"/>
            <a:stretch>
              <a:fillRect/>
            </a:stretch>
          </p:blipFill>
          <p:spPr bwMode="auto">
            <a:xfrm rot="-5400000">
              <a:off x="106524" y="5230180"/>
              <a:ext cx="919783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6" name="Группа 17"/>
          <p:cNvGrpSpPr>
            <a:grpSpLocks/>
          </p:cNvGrpSpPr>
          <p:nvPr/>
        </p:nvGrpSpPr>
        <p:grpSpPr bwMode="auto">
          <a:xfrm rot="10800000">
            <a:off x="8316913" y="692150"/>
            <a:ext cx="485775" cy="5384800"/>
            <a:chOff x="323528" y="548680"/>
            <a:chExt cx="485775" cy="5384279"/>
          </a:xfrm>
        </p:grpSpPr>
        <p:pic>
          <p:nvPicPr>
            <p:cNvPr id="1037" name="Рисунок 18" descr="68380072_e3f73671623d.gif"/>
            <p:cNvPicPr>
              <a:picLocks noChangeAspect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-5400000">
              <a:off x="-1657672" y="2529880"/>
              <a:ext cx="44481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8" name="Рисунок 19" descr="68380072_e3f73671623d.gif"/>
            <p:cNvPicPr>
              <a:picLocks noChangeAspect="1"/>
            </p:cNvPicPr>
            <p:nvPr/>
          </p:nvPicPr>
          <p:blipFill>
            <a:blip r:embed="rId15" cstate="print"/>
            <a:srcRect r="79321"/>
            <a:stretch>
              <a:fillRect/>
            </a:stretch>
          </p:blipFill>
          <p:spPr bwMode="auto">
            <a:xfrm rot="-5400000">
              <a:off x="106524" y="5230180"/>
              <a:ext cx="919783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44824"/>
            <a:ext cx="7021461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Профилактика вредных привычек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974" y="4071942"/>
            <a:ext cx="58039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  <a:latin typeface="+mn-lt"/>
                <a:cs typeface="+mn-cs"/>
              </a:rPr>
              <a:t>КТД учащихся 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cs typeface="+mn-cs"/>
              </a:rPr>
              <a:t>4 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cs typeface="+mn-cs"/>
              </a:rPr>
              <a:t>класса под руководством учителя начальных классов </a:t>
            </a:r>
            <a:r>
              <a:rPr lang="ru-RU" sz="2800" dirty="0" err="1" smtClean="0">
                <a:solidFill>
                  <a:srgbClr val="002060"/>
                </a:solidFill>
                <a:latin typeface="+mn-lt"/>
                <a:cs typeface="+mn-cs"/>
              </a:rPr>
              <a:t>Ярулиной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cs typeface="+mn-cs"/>
              </a:rPr>
              <a:t> Н. В.</a:t>
            </a:r>
            <a:endParaRPr lang="ru-RU" sz="28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Наркотики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43108" y="1428736"/>
            <a:ext cx="5040313" cy="4679950"/>
            <a:chOff x="113" y="255"/>
            <a:chExt cx="3175" cy="2948"/>
          </a:xfrm>
        </p:grpSpPr>
        <p:sp>
          <p:nvSpPr>
            <p:cNvPr id="12295" name="AutoShape 5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12296" name="Picture 6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2" name="Picture 7" descr="563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071942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857232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43200" y="228600"/>
            <a:ext cx="5867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sz="4800" b="0" dirty="0" smtClean="0">
                <a:solidFill>
                  <a:srgbClr val="002060"/>
                </a:solidFill>
                <a:effectLst/>
              </a:rPr>
              <a:t>О наркотиках</a:t>
            </a:r>
          </a:p>
        </p:txBody>
      </p:sp>
      <p:pic>
        <p:nvPicPr>
          <p:cNvPr id="15363" name="Picture 3" descr="j0337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428736"/>
            <a:ext cx="205740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виды наркот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857232"/>
            <a:ext cx="16764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71472" y="3000372"/>
            <a:ext cx="81915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rgbClr val="7030A0"/>
                </a:solidFill>
                <a:latin typeface="Stencil" pitchFamily="82" charset="0"/>
              </a:rPr>
              <a:t>Наркотики – это вещества, </a:t>
            </a:r>
            <a:r>
              <a:rPr lang="ru-RU" sz="2000" b="1" i="1" dirty="0" smtClean="0">
                <a:solidFill>
                  <a:srgbClr val="7030A0"/>
                </a:solidFill>
                <a:latin typeface="Stencil" pitchFamily="82" charset="0"/>
              </a:rPr>
              <a:t>которые: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способны </a:t>
            </a:r>
            <a:r>
              <a:rPr lang="ru-RU" sz="2000" dirty="0">
                <a:solidFill>
                  <a:srgbClr val="7030A0"/>
                </a:solidFill>
                <a:latin typeface="Stencil" pitchFamily="82" charset="0"/>
              </a:rPr>
              <a:t>вызывать эйфорию (приподнятое настроение</a:t>
            </a: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);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способны </a:t>
            </a:r>
            <a:r>
              <a:rPr lang="ru-RU" sz="2000" dirty="0">
                <a:solidFill>
                  <a:srgbClr val="7030A0"/>
                </a:solidFill>
                <a:latin typeface="Stencil" pitchFamily="82" charset="0"/>
              </a:rPr>
              <a:t>вызывать зависимость (психическую или физическую</a:t>
            </a: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);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наносят </a:t>
            </a:r>
            <a:r>
              <a:rPr lang="ru-RU" sz="2000" dirty="0">
                <a:solidFill>
                  <a:srgbClr val="7030A0"/>
                </a:solidFill>
                <a:latin typeface="Stencil" pitchFamily="82" charset="0"/>
              </a:rPr>
              <a:t>существенный вред, приносимый психическому и физическому </a:t>
            </a: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здоровью;</a:t>
            </a:r>
            <a:endParaRPr lang="ru-RU" sz="2000" dirty="0">
              <a:solidFill>
                <a:srgbClr val="7030A0"/>
              </a:solidFill>
              <a:latin typeface="Stencil" pitchFamily="82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создают </a:t>
            </a:r>
            <a:r>
              <a:rPr lang="ru-RU" sz="2000" dirty="0">
                <a:solidFill>
                  <a:srgbClr val="7030A0"/>
                </a:solidFill>
                <a:latin typeface="Stencil" pitchFamily="82" charset="0"/>
              </a:rPr>
              <a:t>опасность широкого распространения этих веществ среди </a:t>
            </a:r>
            <a:r>
              <a:rPr lang="ru-RU" sz="2000" dirty="0" smtClean="0">
                <a:solidFill>
                  <a:srgbClr val="7030A0"/>
                </a:solidFill>
                <a:latin typeface="Stencil" pitchFamily="82" charset="0"/>
              </a:rPr>
              <a:t>населения.</a:t>
            </a:r>
            <a:endParaRPr lang="ru-RU" sz="2000" dirty="0">
              <a:solidFill>
                <a:srgbClr val="7030A0"/>
              </a:solidFill>
              <a:latin typeface="Stencil" pitchFamily="8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7772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dirty="0" smtClean="0">
                <a:solidFill>
                  <a:srgbClr val="002060"/>
                </a:solidFill>
                <a:effectLst/>
              </a:rPr>
              <a:t>Токсикомания</a:t>
            </a:r>
          </a:p>
        </p:txBody>
      </p:sp>
      <p:pic>
        <p:nvPicPr>
          <p:cNvPr id="21507" name="Picture 3" descr="ацетон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/>
          <a:stretch>
            <a:fillRect/>
          </a:stretch>
        </p:blipFill>
        <p:spPr bwMode="auto">
          <a:xfrm>
            <a:off x="1295400" y="4343400"/>
            <a:ext cx="1579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бенз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05000"/>
            <a:ext cx="22860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момент"/>
          <p:cNvPicPr>
            <a:picLocks noChangeAspect="1" noChangeArrowheads="1"/>
          </p:cNvPicPr>
          <p:nvPr/>
        </p:nvPicPr>
        <p:blipFill>
          <a:blip r:embed="rId4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6477000" y="4267200"/>
            <a:ext cx="1530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286000" y="2057400"/>
            <a:ext cx="449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7030A0"/>
                </a:solidFill>
                <a:latin typeface="Stencil" pitchFamily="82" charset="0"/>
              </a:rPr>
              <a:t>б</a:t>
            </a:r>
            <a:r>
              <a:rPr lang="ru-RU" sz="3600" dirty="0" smtClean="0">
                <a:solidFill>
                  <a:srgbClr val="7030A0"/>
                </a:solidFill>
                <a:latin typeface="Stencil" pitchFamily="82" charset="0"/>
              </a:rPr>
              <a:t>ензин</a:t>
            </a:r>
            <a:endParaRPr lang="ru-RU" sz="3600" dirty="0">
              <a:solidFill>
                <a:srgbClr val="7030A0"/>
              </a:solidFill>
              <a:latin typeface="Stencil" pitchFamily="82" charset="0"/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09800" y="45720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7030A0"/>
                </a:solidFill>
                <a:latin typeface="Stencil" pitchFamily="82" charset="0"/>
              </a:rPr>
              <a:t>а</a:t>
            </a:r>
            <a:r>
              <a:rPr lang="ru-RU" sz="3600" dirty="0" smtClean="0">
                <a:solidFill>
                  <a:srgbClr val="7030A0"/>
                </a:solidFill>
                <a:latin typeface="Stencil" pitchFamily="82" charset="0"/>
              </a:rPr>
              <a:t>цетон</a:t>
            </a:r>
            <a:endParaRPr lang="ru-RU" sz="3600" dirty="0">
              <a:solidFill>
                <a:srgbClr val="7030A0"/>
              </a:solidFill>
              <a:latin typeface="Stencil" pitchFamily="82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791200" y="2971800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7030A0"/>
                </a:solidFill>
                <a:latin typeface="Stencil" pitchFamily="82" charset="0"/>
              </a:rPr>
              <a:t>к</a:t>
            </a:r>
            <a:r>
              <a:rPr lang="ru-RU" sz="3600" dirty="0" smtClean="0">
                <a:solidFill>
                  <a:srgbClr val="7030A0"/>
                </a:solidFill>
                <a:latin typeface="Stencil" pitchFamily="82" charset="0"/>
              </a:rPr>
              <a:t>лей </a:t>
            </a:r>
            <a:r>
              <a:rPr lang="ru-RU" sz="3600" dirty="0">
                <a:solidFill>
                  <a:srgbClr val="7030A0"/>
                </a:solidFill>
                <a:latin typeface="Stencil" pitchFamily="82" charset="0"/>
              </a:rPr>
              <a:t>«Момент»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Вывод</a:t>
            </a: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371600"/>
            <a:ext cx="8007350" cy="47244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Наркотики – это гибель для человечества.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28860" y="2357430"/>
            <a:ext cx="4114800" cy="3581400"/>
            <a:chOff x="113" y="255"/>
            <a:chExt cx="3175" cy="2948"/>
          </a:xfrm>
        </p:grpSpPr>
        <p:sp>
          <p:nvSpPr>
            <p:cNvPr id="13318" name="AutoShape 6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13319" name="Picture 7" descr="j033728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0" dirty="0" smtClean="0">
                <a:solidFill>
                  <a:srgbClr val="002060"/>
                </a:solidFill>
              </a:rPr>
              <a:t>Зачем люди начинают </a:t>
            </a:r>
            <a:br>
              <a:rPr lang="ru-RU" sz="4000" b="0" dirty="0" smtClean="0">
                <a:solidFill>
                  <a:srgbClr val="002060"/>
                </a:solidFill>
              </a:rPr>
            </a:br>
            <a:r>
              <a:rPr lang="ru-RU" sz="4000" b="0" dirty="0" smtClean="0">
                <a:solidFill>
                  <a:srgbClr val="002060"/>
                </a:solidFill>
              </a:rPr>
              <a:t>принимать ПАВ?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14348" y="1857364"/>
            <a:ext cx="7972452" cy="4268799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уйти от решения проблемы,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уйти от реальной жизни;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из любопытства;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не отставать от других, быть «как все»;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потому что не смог отказаться;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казаться взрослее;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получить новые впечатления;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поднять настроение;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чтобы быть более раскованным;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заставили.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Я могу </a:t>
            </a:r>
            <a:r>
              <a:rPr lang="ru-RU" b="0" dirty="0" smtClean="0">
                <a:solidFill>
                  <a:srgbClr val="002060"/>
                </a:solidFill>
              </a:rPr>
              <a:t>сказать: «Нет»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14348" y="1500174"/>
            <a:ext cx="7972452" cy="4625989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Я  в этом не нуждаюсь.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Я не думаю, что мне стоит это начинать.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Нет, не хочу неприятностей.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Я таких вещей боюсь.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Эта </a:t>
            </a:r>
            <a:r>
              <a:rPr lang="ru-RU" dirty="0" err="1" smtClean="0">
                <a:solidFill>
                  <a:srgbClr val="7030A0"/>
                </a:solidFill>
                <a:latin typeface="Arial Black" pitchFamily="34" charset="0"/>
              </a:rPr>
              <a:t>дрянь</a:t>
            </a: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 не для меня.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Я хочу быть здоровым.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1116013" y="1590675"/>
            <a:ext cx="68405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ctr" eaLnBrk="0" hangingPunct="0"/>
            <a:endParaRPr lang="ru-RU" sz="2400" dirty="0">
              <a:latin typeface="Arial Black" pitchFamily="34" charset="0"/>
            </a:endParaRPr>
          </a:p>
          <a:p>
            <a:pPr indent="342900" algn="ctr" eaLnBrk="0" hangingPunct="0"/>
            <a:endParaRPr lang="ru-RU" sz="2400" dirty="0">
              <a:latin typeface="Arial Black" pitchFamily="34" charset="0"/>
            </a:endParaRPr>
          </a:p>
          <a:p>
            <a:pPr indent="342900" algn="ctr" eaLnBrk="0" hangingPunct="0"/>
            <a:endParaRPr lang="ru-RU" sz="2400" dirty="0">
              <a:latin typeface="Arial Black" pitchFamily="34" charset="0"/>
            </a:endParaRP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Скажи всем друзьям.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Вредным привычкам  – нет! 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Скажи себе сам.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Вредные привычки  – плохо! 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Знай всегда.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Вредные привычки  – смерть! </a:t>
            </a:r>
          </a:p>
          <a:p>
            <a:pPr indent="342900" algn="r" eaLnBrk="0" hangingPunct="0"/>
            <a:r>
              <a:rPr lang="ru-RU" sz="2400" dirty="0">
                <a:solidFill>
                  <a:srgbClr val="7030A0"/>
                </a:solidFill>
                <a:latin typeface="Arial Black" pitchFamily="34" charset="0"/>
              </a:rPr>
              <a:t>Убьёшь себя.</a:t>
            </a:r>
          </a:p>
        </p:txBody>
      </p:sp>
      <p:pic>
        <p:nvPicPr>
          <p:cNvPr id="18436" name="Picture 5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57232"/>
            <a:ext cx="23574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0" dirty="0" smtClean="0">
                <a:solidFill>
                  <a:srgbClr val="002060"/>
                </a:solidFill>
              </a:rPr>
              <a:t>Девять заповедей здоровья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четкий режим дня;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свежий воздух;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больше смеха;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физическая активность;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правильное питание;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не пить, не курить;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личная гигиена;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любовь к себе и другим;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rgbClr val="7030A0"/>
                </a:solidFill>
              </a:rPr>
              <a:t>занятия по душе.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2060"/>
                </a:solidFill>
              </a:rPr>
              <a:t>Психологи советуют 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1000108"/>
            <a:ext cx="8229600" cy="5000661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	Вредные привычки, которые прилипают к молодым людям, становятся причиной многих неприятностей.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	Полюбите себя: свой Мозг, свою Печень, свое Сердце – они живые, они страдают, болеют, задыхаются!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Давайте не будем рабами вредных привычек!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Наш совет: Никогда не курить! Никогда не пить! Никогда не употреблять  наркотические вещества!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Будьте здоровы!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b="1" i="1" dirty="0" smtClean="0"/>
              <a:t>Основополагающий вопрос :</a:t>
            </a:r>
          </a:p>
          <a:p>
            <a:pPr>
              <a:buNone/>
            </a:pPr>
            <a:r>
              <a:rPr lang="ru-RU" sz="2400" dirty="0" smtClean="0"/>
              <a:t>Быть или не быть? 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Проблемные вопросы:</a:t>
            </a:r>
          </a:p>
          <a:p>
            <a:pPr>
              <a:buNone/>
            </a:pPr>
            <a:r>
              <a:rPr lang="ru-RU" sz="2400" dirty="0" smtClean="0"/>
              <a:t>1. Попробовать или отказаться сразу? </a:t>
            </a:r>
          </a:p>
          <a:p>
            <a:pPr>
              <a:buNone/>
            </a:pPr>
            <a:r>
              <a:rPr lang="ru-RU" sz="2400" dirty="0" smtClean="0"/>
              <a:t>2. Здоровье – личное или общественное дело? </a:t>
            </a:r>
          </a:p>
          <a:p>
            <a:pPr>
              <a:buNone/>
            </a:pPr>
            <a:r>
              <a:rPr lang="ru-RU" sz="2400" dirty="0" smtClean="0"/>
              <a:t>3. Что нам мешает быть здоровыми членами общества? 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/>
              <a:t>Учебные вопросы:</a:t>
            </a:r>
          </a:p>
          <a:p>
            <a:pPr>
              <a:buNone/>
            </a:pPr>
            <a:r>
              <a:rPr lang="ru-RU" sz="2400" dirty="0" smtClean="0"/>
              <a:t>1. Какое влияние на здоровье человека оказывает пристрастие к вредным привычкам? </a:t>
            </a:r>
          </a:p>
          <a:p>
            <a:pPr>
              <a:buNone/>
            </a:pPr>
            <a:r>
              <a:rPr lang="ru-RU" sz="2400" dirty="0" smtClean="0"/>
              <a:t>2. Что помогает человеку вовремя отказаться от вредных привычек? </a:t>
            </a:r>
          </a:p>
          <a:p>
            <a:pPr>
              <a:buNone/>
            </a:pPr>
            <a:r>
              <a:rPr lang="ru-RU" sz="2400" dirty="0" smtClean="0"/>
              <a:t>3. Какова польза от отказа употребления табака, алкоголя и наркотиков?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такое привычки?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Какие бывают привычки?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7030A0"/>
                </a:solidFill>
                <a:latin typeface="Arial Black" pitchFamily="34" charset="0"/>
              </a:rPr>
              <a:t>Привычки , способствующие сохранению   здоровья 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7030A0"/>
                </a:solidFill>
                <a:latin typeface="Arial Black" pitchFamily="34" charset="0"/>
              </a:rPr>
              <a:t>считаются    полезными.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Arial Black" pitchFamily="34" charset="0"/>
              </a:rPr>
              <a:t>Полезные привычки :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умываться,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чистить зубы ,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соблюдать режим дня,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спать при открытой форточке,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помогать родителям,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не грубить,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уступать место.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 smtClean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2910" y="3429000"/>
            <a:ext cx="1506538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такое привычки?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Какие бывают привычки?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7030A0"/>
                </a:solidFill>
                <a:latin typeface="Arial Black" pitchFamily="34" charset="0"/>
              </a:rPr>
              <a:t>Привычки , наносящие вред здоровью , называются вредными . 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7030A0"/>
                </a:solidFill>
                <a:latin typeface="Arial Black" pitchFamily="34" charset="0"/>
              </a:rPr>
              <a:t>Вредные привычки :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есть много сладостей,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долго сидеть у компьютера и телевизора,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читать книгу лёжа,  </a:t>
            </a:r>
          </a:p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разговаривать во время еды.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1472" y="4209572"/>
            <a:ext cx="2857520" cy="2167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«Чума 21 века»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spcBef>
                <a:spcPct val="40000"/>
              </a:spcBef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алкоголь</a:t>
            </a:r>
          </a:p>
          <a:p>
            <a:pPr algn="ctr" eaLnBrk="1" hangingPunct="1">
              <a:spcBef>
                <a:spcPct val="40000"/>
              </a:spcBef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наркотики</a:t>
            </a:r>
          </a:p>
          <a:p>
            <a:pPr algn="ctr" eaLnBrk="1" hangingPunct="1">
              <a:spcBef>
                <a:spcPct val="40000"/>
              </a:spcBef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курение</a:t>
            </a:r>
          </a:p>
          <a:p>
            <a:pPr algn="ctr" eaLnBrk="1" hangingPunct="1">
              <a:spcBef>
                <a:spcPct val="40000"/>
              </a:spcBef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7030A0"/>
                </a:solidFill>
              </a:rPr>
              <a:t>токсикомания</a:t>
            </a:r>
          </a:p>
          <a:p>
            <a:endParaRPr lang="ru-RU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071546"/>
            <a:ext cx="1524000" cy="1866900"/>
          </a:xfrm>
          <a:prstGeom prst="rect">
            <a:avLst/>
          </a:prstGeom>
          <a:noFill/>
        </p:spPr>
      </p:pic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71473" y="3357562"/>
            <a:ext cx="2428892" cy="2655887"/>
            <a:chOff x="113" y="255"/>
            <a:chExt cx="3175" cy="2948"/>
          </a:xfrm>
        </p:grpSpPr>
        <p:sp>
          <p:nvSpPr>
            <p:cNvPr id="6" name="AutoShape 14"/>
            <p:cNvSpPr>
              <a:spLocks noChangeArrowheads="1"/>
            </p:cNvSpPr>
            <p:nvPr/>
          </p:nvSpPr>
          <p:spPr bwMode="auto">
            <a:xfrm>
              <a:off x="113" y="255"/>
              <a:ext cx="3175" cy="2948"/>
            </a:xfrm>
            <a:prstGeom prst="cloudCallout">
              <a:avLst>
                <a:gd name="adj1" fmla="val 19764"/>
                <a:gd name="adj2" fmla="val 6017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pic>
          <p:nvPicPr>
            <p:cNvPr id="7" name="Picture 15" descr="j033728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935"/>
              <a:ext cx="2304" cy="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6" descr="HH00887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571876"/>
            <a:ext cx="1357322" cy="212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41338" y="1219200"/>
            <a:ext cx="8301037" cy="457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>
              <a:solidFill>
                <a:schemeClr val="tx1"/>
              </a:solidFill>
            </a:endParaRPr>
          </a:p>
        </p:txBody>
      </p:sp>
      <p:pic>
        <p:nvPicPr>
          <p:cNvPr id="8195" name="Picture 3" descr="HH00887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92950" y="1052513"/>
            <a:ext cx="1011238" cy="1584325"/>
          </a:xfrm>
          <a:noFill/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86578" y="3714752"/>
            <a:ext cx="1441450" cy="1439862"/>
          </a:xfr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714612" y="476250"/>
            <a:ext cx="3686188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40000"/>
              </a:spcBef>
              <a:buClr>
                <a:schemeClr val="hlink"/>
              </a:buClr>
              <a:buSzPct val="70000"/>
              <a:defRPr/>
            </a:pPr>
            <a:r>
              <a:rPr lang="ru-RU" sz="3600" dirty="0">
                <a:solidFill>
                  <a:srgbClr val="002060"/>
                </a:solidFill>
                <a:latin typeface="Arial Black" pitchFamily="34" charset="0"/>
              </a:rPr>
              <a:t>Курение</a:t>
            </a: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571612"/>
            <a:ext cx="25923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571744"/>
            <a:ext cx="1714512" cy="1615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838200" y="1000108"/>
            <a:ext cx="5519750" cy="1285884"/>
          </a:xfrm>
        </p:spPr>
        <p:txBody>
          <a:bodyPr/>
          <a:lstStyle/>
          <a:p>
            <a:pPr algn="ctr"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002060"/>
                </a:solidFill>
                <a:latin typeface="Algerian" pitchFamily="82" charset="0"/>
              </a:rPr>
              <a:t>Никотин наносит удар</a:t>
            </a:r>
            <a:endParaRPr lang="ru-RU" b="1" dirty="0">
              <a:solidFill>
                <a:srgbClr val="002060"/>
              </a:solidFill>
              <a:latin typeface="Algerian" pitchFamily="82" charset="0"/>
            </a:endParaRPr>
          </a:p>
        </p:txBody>
      </p:sp>
      <p:pic>
        <p:nvPicPr>
          <p:cNvPr id="11" name="Picture 6" descr="сердце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4643446"/>
            <a:ext cx="1428760" cy="166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желудо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4714884"/>
            <a:ext cx="1263446" cy="147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Дышать табачным дымом опасно для здоровья.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86058"/>
            <a:ext cx="14414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928934"/>
            <a:ext cx="2100263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buFontTx/>
              <a:buChar char="•"/>
              <a:defRPr/>
            </a:pPr>
            <a:endParaRPr lang="ru-RU" dirty="0" smtClean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3571876"/>
            <a:ext cx="1439863" cy="1871663"/>
          </a:xfrm>
          <a:noFill/>
        </p:spPr>
      </p:pic>
      <p:pic>
        <p:nvPicPr>
          <p:cNvPr id="10244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81800" y="1752600"/>
            <a:ext cx="741363" cy="1225550"/>
          </a:xfrm>
          <a:noFill/>
        </p:spPr>
      </p:pic>
      <p:pic>
        <p:nvPicPr>
          <p:cNvPr id="10245" name="Picture 10" descr="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64305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4" descr="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066800"/>
            <a:ext cx="198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7772400" cy="1143000"/>
          </a:xfrm>
          <a:noFill/>
          <a:ln/>
        </p:spPr>
        <p:txBody>
          <a:bodyPr/>
          <a:lstStyle/>
          <a:p>
            <a:pPr eaLnBrk="1" hangingPunct="1"/>
            <a:r>
              <a:rPr lang="ru-RU" b="0" dirty="0" smtClean="0">
                <a:solidFill>
                  <a:srgbClr val="002060"/>
                </a:solidFill>
                <a:effectLst/>
                <a:latin typeface="Algerian" pitchFamily="82" charset="0"/>
              </a:rPr>
              <a:t>О пьянстве и алкоголизме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357290" y="1341438"/>
            <a:ext cx="58817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solidFill>
                  <a:srgbClr val="7030A0"/>
                </a:solidFill>
                <a:latin typeface="Stencil" pitchFamily="82" charset="0"/>
              </a:rPr>
              <a:t>Пьянство</a:t>
            </a:r>
            <a:r>
              <a:rPr lang="ru-RU" sz="2400" b="1" dirty="0">
                <a:solidFill>
                  <a:srgbClr val="7030A0"/>
                </a:solidFill>
                <a:latin typeface="Stencil" pitchFamily="82" charset="0"/>
              </a:rPr>
              <a:t> - чрезмерное употребление алкоголя, разрушительно действующее на человека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857224" y="3143248"/>
            <a:ext cx="55721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solidFill>
                  <a:srgbClr val="7030A0"/>
                </a:solidFill>
                <a:latin typeface="Stencil" pitchFamily="82" charset="0"/>
              </a:rPr>
              <a:t>Алкоголизм </a:t>
            </a:r>
            <a:r>
              <a:rPr lang="ru-RU" sz="2400" b="1" dirty="0">
                <a:solidFill>
                  <a:srgbClr val="7030A0"/>
                </a:solidFill>
                <a:latin typeface="Stencil" pitchFamily="82" charset="0"/>
              </a:rPr>
              <a:t>– химическая зависимость от алкоголя, приводящая к вынужденному и неумеренному его </a:t>
            </a:r>
            <a:r>
              <a:rPr lang="ru-RU" sz="2400" b="1" dirty="0" smtClean="0">
                <a:solidFill>
                  <a:srgbClr val="7030A0"/>
                </a:solidFill>
                <a:latin typeface="Stencil" pitchFamily="82" charset="0"/>
              </a:rPr>
              <a:t>употреблению.</a:t>
            </a:r>
          </a:p>
          <a:p>
            <a:pPr algn="ctr">
              <a:spcBef>
                <a:spcPct val="50000"/>
              </a:spcBef>
            </a:pPr>
            <a:endParaRPr lang="ru-RU" sz="2400" b="1" dirty="0">
              <a:solidFill>
                <a:srgbClr val="7030A0"/>
              </a:solidFill>
              <a:latin typeface="Stencil" pitchFamily="8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50006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Алкоголь опасен для  здоровья 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презентации11</Template>
  <TotalTime>68</TotalTime>
  <Words>430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Algerian</vt:lpstr>
      <vt:lpstr>Arial</vt:lpstr>
      <vt:lpstr>Arial Black</vt:lpstr>
      <vt:lpstr>Calibri</vt:lpstr>
      <vt:lpstr>Monotype Corsiva</vt:lpstr>
      <vt:lpstr>Stencil</vt:lpstr>
      <vt:lpstr>Times New Roman</vt:lpstr>
      <vt:lpstr>Wingdings</vt:lpstr>
      <vt:lpstr>Фокина Л. П. Шаблон (фон) презентации11</vt:lpstr>
      <vt:lpstr>Презентация PowerPoint</vt:lpstr>
      <vt:lpstr>Презентация PowerPoint</vt:lpstr>
      <vt:lpstr>Что такое привычки?  Какие бывают привычки?</vt:lpstr>
      <vt:lpstr>Что такое привычки?  Какие бывают привычки?</vt:lpstr>
      <vt:lpstr>«Чума 21 века»</vt:lpstr>
      <vt:lpstr>  </vt:lpstr>
      <vt:lpstr>                 </vt:lpstr>
      <vt:lpstr>Презентация PowerPoint</vt:lpstr>
      <vt:lpstr>О пьянстве и алкоголизме</vt:lpstr>
      <vt:lpstr>Наркотики</vt:lpstr>
      <vt:lpstr>О наркотиках</vt:lpstr>
      <vt:lpstr>Токсикомания</vt:lpstr>
      <vt:lpstr>Вывод</vt:lpstr>
      <vt:lpstr>Зачем люди начинают  принимать ПАВ?</vt:lpstr>
      <vt:lpstr>Я могу сказать: «Нет» </vt:lpstr>
      <vt:lpstr>Презентация PowerPoint</vt:lpstr>
      <vt:lpstr>Девять заповедей здоровья</vt:lpstr>
      <vt:lpstr>Психологи советуют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КТД по ЗОЖ</dc:title>
  <dc:subject>Профилактика вредных привычек</dc:subject>
  <dc:creator>Ярулина Н. В.</dc:creator>
  <cp:lastModifiedBy>User</cp:lastModifiedBy>
  <cp:revision>9</cp:revision>
  <dcterms:created xsi:type="dcterms:W3CDTF">2013-07-23T09:56:41Z</dcterms:created>
  <dcterms:modified xsi:type="dcterms:W3CDTF">2018-07-25T09:16:19Z</dcterms:modified>
  <cp:category>3 класс</cp:category>
</cp:coreProperties>
</file>