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62" r:id="rId4"/>
    <p:sldId id="258" r:id="rId5"/>
    <p:sldId id="260" r:id="rId6"/>
    <p:sldId id="278" r:id="rId7"/>
    <p:sldId id="259" r:id="rId8"/>
    <p:sldId id="261" r:id="rId9"/>
    <p:sldId id="263" r:id="rId10"/>
    <p:sldId id="264" r:id="rId11"/>
    <p:sldId id="265" r:id="rId12"/>
    <p:sldId id="277" r:id="rId13"/>
    <p:sldId id="266" r:id="rId14"/>
    <p:sldId id="267" r:id="rId15"/>
    <p:sldId id="268" r:id="rId16"/>
    <p:sldId id="269" r:id="rId17"/>
    <p:sldId id="270" r:id="rId18"/>
    <p:sldId id="271" r:id="rId19"/>
    <p:sldId id="279" r:id="rId20"/>
    <p:sldId id="273" r:id="rId21"/>
    <p:sldId id="272" r:id="rId22"/>
    <p:sldId id="276" r:id="rId23"/>
    <p:sldId id="274" r:id="rId24"/>
    <p:sldId id="275"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4660"/>
  </p:normalViewPr>
  <p:slideViewPr>
    <p:cSldViewPr>
      <p:cViewPr varScale="1">
        <p:scale>
          <a:sx n="83" d="100"/>
          <a:sy n="83" d="100"/>
        </p:scale>
        <p:origin x="-1421"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208053-302C-4CE6-A798-2190D03DCD76}" type="datetimeFigureOut">
              <a:rPr lang="ru-RU" smtClean="0"/>
              <a:pPr/>
              <a:t>26.07.2018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440B62-1969-409D-BB11-48DA747F818F}" type="slidenum">
              <a:rPr lang="ru-RU" smtClean="0"/>
              <a:pPr/>
              <a:t>‹#›</a:t>
            </a:fld>
            <a:endParaRPr lang="ru-RU"/>
          </a:p>
        </p:txBody>
      </p:sp>
    </p:spTree>
    <p:extLst>
      <p:ext uri="{BB962C8B-B14F-4D97-AF65-F5344CB8AC3E}">
        <p14:creationId xmlns:p14="http://schemas.microsoft.com/office/powerpoint/2010/main" val="1324035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ru.wikipedia.org/wiki/%D0%94%D1%80%D0%B5%D0%B2%D0%BD%D0%B5%D0%B3%D1%80%D0%B5%D1%87%D0%B5%D1%81%D0%BA%D0%B8%D0%B9_%D1%8F%D0%B7%D1%8B%D0%BA"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ru.wikipedia.org/wiki/%D0%90%D0%BD%D0%B3%D0%BB%D0%B8%D0%B9%D1%81%D0%BA%D0%B8%D0%B9_%D1%8F%D0%B7%D1%8B%D0%B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t>[3] и совпадает с двумя большими геологическими эпохами кайнозойской эры — плиоценом и плейстоценом.</a:t>
            </a:r>
            <a:endParaRPr lang="ru-RU" sz="1200" smtClean="0"/>
          </a:p>
          <a:p>
            <a:r>
              <a:rPr lang="ru-RU" b="1" smtClean="0"/>
              <a:t>Плиоце́н</a:t>
            </a:r>
            <a:r>
              <a:rPr lang="ru-RU" dirty="0" smtClean="0"/>
              <a:t> (от </a:t>
            </a:r>
            <a:r>
              <a:rPr lang="ru-RU" dirty="0" err="1" smtClean="0">
                <a:hlinkClick r:id="rId3" tooltip="Древнегреческий язык"/>
              </a:rPr>
              <a:t>др.-греч</a:t>
            </a:r>
            <a:r>
              <a:rPr lang="ru-RU" dirty="0" smtClean="0">
                <a:hlinkClick r:id="rId3" tooltip="Древнегреческий язык"/>
              </a:rPr>
              <a:t>.</a:t>
            </a:r>
            <a:r>
              <a:rPr lang="ru-RU" dirty="0" smtClean="0"/>
              <a:t> </a:t>
            </a:r>
            <a:r>
              <a:rPr lang="ru-RU" sz="1200" kern="1200" dirty="0" err="1" smtClean="0">
                <a:solidFill>
                  <a:schemeClr val="tx1"/>
                </a:solidFill>
                <a:latin typeface="+mn-lt"/>
                <a:ea typeface="+mn-ea"/>
                <a:cs typeface="+mn-cs"/>
              </a:rPr>
              <a:t>πλεῖον</a:t>
            </a:r>
            <a:r>
              <a:rPr lang="ru-RU" dirty="0" err="1" smtClean="0"/>
              <a:t> </a:t>
            </a:r>
            <a:r>
              <a:rPr lang="ru-RU" dirty="0" smtClean="0"/>
              <a:t>— 'более' и </a:t>
            </a:r>
            <a:r>
              <a:rPr lang="ru-RU" sz="1200" kern="1200" dirty="0" err="1" smtClean="0">
                <a:solidFill>
                  <a:schemeClr val="tx1"/>
                </a:solidFill>
                <a:latin typeface="+mn-lt"/>
                <a:ea typeface="+mn-ea"/>
                <a:cs typeface="+mn-cs"/>
              </a:rPr>
              <a:t>καινός</a:t>
            </a:r>
            <a:r>
              <a:rPr lang="ru-RU" dirty="0" smtClean="0"/>
              <a:t> — новый, современный) — эпоха неогенового периода, начавшаяся 5,332 миллиона лет назад и закончившаяся 2,588 миллионов лет назад.</a:t>
            </a:r>
          </a:p>
          <a:p>
            <a:r>
              <a:rPr lang="ru-RU" b="1" dirty="0" err="1" smtClean="0"/>
              <a:t>Плейстоце́н</a:t>
            </a:r>
            <a:r>
              <a:rPr lang="ru-RU" dirty="0" smtClean="0"/>
              <a:t> (</a:t>
            </a:r>
            <a:r>
              <a:rPr lang="ru-RU" dirty="0" smtClean="0">
                <a:hlinkClick r:id="rId4" tooltip="Английский язык"/>
              </a:rPr>
              <a:t>англ.</a:t>
            </a:r>
            <a:r>
              <a:rPr lang="ru-RU" dirty="0" smtClean="0"/>
              <a:t> </a:t>
            </a:r>
            <a:r>
              <a:rPr lang="ru-RU" i="1" dirty="0" err="1" smtClean="0"/>
              <a:t>Pleistocene</a:t>
            </a:r>
            <a:r>
              <a:rPr lang="ru-RU" dirty="0" smtClean="0"/>
              <a:t>, от </a:t>
            </a:r>
            <a:r>
              <a:rPr lang="ru-RU" dirty="0" err="1" smtClean="0">
                <a:hlinkClick r:id="rId3" tooltip="Древнегреческий язык"/>
              </a:rPr>
              <a:t>др.-греч</a:t>
            </a:r>
            <a:r>
              <a:rPr lang="ru-RU" dirty="0" smtClean="0">
                <a:hlinkClick r:id="rId3" tooltip="Древнегреческий язык"/>
              </a:rPr>
              <a:t>.</a:t>
            </a:r>
            <a:r>
              <a:rPr lang="ru-RU" dirty="0" smtClean="0"/>
              <a:t> </a:t>
            </a:r>
            <a:r>
              <a:rPr lang="ru-RU" sz="1200" kern="1200" dirty="0" err="1" smtClean="0">
                <a:solidFill>
                  <a:schemeClr val="tx1"/>
                </a:solidFill>
                <a:latin typeface="+mn-lt"/>
                <a:ea typeface="+mn-ea"/>
                <a:cs typeface="+mn-cs"/>
              </a:rPr>
              <a:t>πλεῖστος</a:t>
            </a:r>
            <a:r>
              <a:rPr lang="ru-RU" dirty="0" err="1" smtClean="0"/>
              <a:t> </a:t>
            </a:r>
            <a:r>
              <a:rPr lang="ru-RU" dirty="0" smtClean="0"/>
              <a:t>— самый многочисленный и </a:t>
            </a:r>
            <a:r>
              <a:rPr lang="ru-RU" sz="1200" kern="1200" dirty="0" err="1" smtClean="0">
                <a:solidFill>
                  <a:schemeClr val="tx1"/>
                </a:solidFill>
                <a:latin typeface="+mn-lt"/>
                <a:ea typeface="+mn-ea"/>
                <a:cs typeface="+mn-cs"/>
              </a:rPr>
              <a:t>καινός</a:t>
            </a:r>
            <a:r>
              <a:rPr lang="ru-RU" dirty="0" smtClean="0"/>
              <a:t> — новый, современный) — эпоха</a:t>
            </a:r>
            <a:r>
              <a:rPr lang="ru-RU" baseline="0" dirty="0" smtClean="0"/>
              <a:t> </a:t>
            </a:r>
            <a:r>
              <a:rPr lang="ru-RU" dirty="0" smtClean="0"/>
              <a:t>четвертичного периода, начавшаяся 2,588 миллиона лет назад и закончившаяся 11,7 тысячи лет назад</a:t>
            </a:r>
            <a:endParaRPr lang="ru-RU" dirty="0"/>
          </a:p>
        </p:txBody>
      </p:sp>
      <p:sp>
        <p:nvSpPr>
          <p:cNvPr id="4" name="Номер слайда 3"/>
          <p:cNvSpPr>
            <a:spLocks noGrp="1"/>
          </p:cNvSpPr>
          <p:nvPr>
            <p:ph type="sldNum" sz="quarter" idx="10"/>
          </p:nvPr>
        </p:nvSpPr>
        <p:spPr/>
        <p:txBody>
          <a:bodyPr/>
          <a:lstStyle/>
          <a:p>
            <a:fld id="{E0440B62-1969-409D-BB11-48DA747F818F}" type="slidenum">
              <a:rPr lang="ru-RU" smtClean="0"/>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0" y="2438400"/>
            <a:ext cx="9009063" cy="1052513"/>
            <a:chOff x="0" y="1536"/>
            <a:chExt cx="5675" cy="663"/>
          </a:xfrm>
        </p:grpSpPr>
        <p:grpSp>
          <p:nvGrpSpPr>
            <p:cNvPr id="3"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ru-RU"/>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ru-RU"/>
              </a:p>
            </p:txBody>
          </p:sp>
        </p:grpSp>
        <p:grpSp>
          <p:nvGrpSpPr>
            <p:cNvPr id="4"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ru-RU"/>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ru-RU"/>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ru-RU"/>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ru-RU"/>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a:p>
          </p:txBody>
        </p:sp>
      </p:grpSp>
      <p:sp>
        <p:nvSpPr>
          <p:cNvPr id="59404" name="Rectangle 12"/>
          <p:cNvSpPr>
            <a:spLocks noGrp="1" noChangeArrowheads="1"/>
          </p:cNvSpPr>
          <p:nvPr>
            <p:ph type="ctrTitle"/>
          </p:nvPr>
        </p:nvSpPr>
        <p:spPr>
          <a:xfrm>
            <a:off x="990600" y="1676400"/>
            <a:ext cx="7772400" cy="1462088"/>
          </a:xfrm>
        </p:spPr>
        <p:txBody>
          <a:bodyPr/>
          <a:lstStyle>
            <a:lvl1pPr>
              <a:defRPr/>
            </a:lvl1pPr>
          </a:lstStyle>
          <a:p>
            <a:pPr lvl="0"/>
            <a:r>
              <a:rPr lang="ru-RU" noProof="0" smtClean="0"/>
              <a:t>Образец заголовка</a:t>
            </a:r>
          </a:p>
        </p:txBody>
      </p:sp>
      <p:sp>
        <p:nvSpPr>
          <p:cNvPr id="5940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ru-RU" noProof="0" smtClean="0"/>
              <a:t>Образец подзаголовка</a:t>
            </a:r>
          </a:p>
        </p:txBody>
      </p:sp>
      <p:sp>
        <p:nvSpPr>
          <p:cNvPr id="14" name="Rectangle 14"/>
          <p:cNvSpPr>
            <a:spLocks noGrp="1" noChangeArrowheads="1"/>
          </p:cNvSpPr>
          <p:nvPr>
            <p:ph type="dt" sz="half" idx="10"/>
          </p:nvPr>
        </p:nvSpPr>
        <p:spPr>
          <a:xfrm>
            <a:off x="990600" y="6248400"/>
            <a:ext cx="1905000" cy="4572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solidFill>
                  <a:schemeClr val="bg2"/>
                </a:solidFill>
              </a:defRPr>
            </a:lvl1pPr>
          </a:lstStyle>
          <a:p>
            <a:fld id="{A5B17D77-6C40-4574-9783-60A86C87291D}" type="datetimeFigureOut">
              <a:rPr lang="ru-RU" smtClean="0"/>
              <a:pPr/>
              <a:t>26.07.2018</a:t>
            </a:fld>
            <a:endParaRPr lang="ru-RU"/>
          </a:p>
        </p:txBody>
      </p:sp>
      <p:sp>
        <p:nvSpPr>
          <p:cNvPr id="15" name="Rectangle 15"/>
          <p:cNvSpPr>
            <a:spLocks noGrp="1" noChangeArrowheads="1"/>
          </p:cNvSpPr>
          <p:nvPr>
            <p:ph type="ftr" sz="quarter" idx="11"/>
          </p:nvPr>
        </p:nvSpPr>
        <p:spPr>
          <a:xfrm>
            <a:off x="3429000" y="6248400"/>
            <a:ext cx="2895600" cy="4572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solidFill>
                  <a:schemeClr val="bg2"/>
                </a:solidFill>
              </a:defRPr>
            </a:lvl1pPr>
          </a:lstStyle>
          <a:p>
            <a:endParaRPr lang="ru-RU"/>
          </a:p>
        </p:txBody>
      </p:sp>
      <p:sp>
        <p:nvSpPr>
          <p:cNvPr id="16" name="Rectangle 16"/>
          <p:cNvSpPr>
            <a:spLocks noGrp="1" noChangeArrowheads="1"/>
          </p:cNvSpPr>
          <p:nvPr>
            <p:ph type="sldNum" sz="quarter" idx="12"/>
          </p:nvPr>
        </p:nvSpPr>
        <p:spPr>
          <a:xfrm>
            <a:off x="6858000" y="6248400"/>
            <a:ext cx="1905000" cy="4572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solidFill>
                  <a:schemeClr val="bg2"/>
                </a:solidFill>
              </a:defRPr>
            </a:lvl1pPr>
          </a:lstStyle>
          <a:p>
            <a:fld id="{F49B295C-CA3B-431D-B2B7-D69B2E6B48E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5" name="Rectangle 12"/>
          <p:cNvSpPr>
            <a:spLocks noGrp="1" noChangeArrowheads="1"/>
          </p:cNvSpPr>
          <p:nvPr>
            <p:ph type="ftr" sz="quarter" idx="11"/>
          </p:nvPr>
        </p:nvSpPr>
        <p:spPr>
          <a:ln/>
        </p:spPr>
        <p:txBody>
          <a:bodyPr/>
          <a:lstStyle>
            <a:lvl1pPr>
              <a:defRPr/>
            </a:lvl1pPr>
          </a:lstStyle>
          <a:p>
            <a:endParaRPr lang="ru-RU"/>
          </a:p>
        </p:txBody>
      </p:sp>
      <p:sp>
        <p:nvSpPr>
          <p:cNvPr id="6"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04050" y="214313"/>
            <a:ext cx="1951038" cy="5918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150938" y="214313"/>
            <a:ext cx="5700712" cy="5918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5" name="Rectangle 12"/>
          <p:cNvSpPr>
            <a:spLocks noGrp="1" noChangeArrowheads="1"/>
          </p:cNvSpPr>
          <p:nvPr>
            <p:ph type="ftr" sz="quarter" idx="11"/>
          </p:nvPr>
        </p:nvSpPr>
        <p:spPr>
          <a:ln/>
        </p:spPr>
        <p:txBody>
          <a:bodyPr/>
          <a:lstStyle>
            <a:lvl1pPr>
              <a:defRPr/>
            </a:lvl1pPr>
          </a:lstStyle>
          <a:p>
            <a:endParaRPr lang="ru-RU"/>
          </a:p>
        </p:txBody>
      </p:sp>
      <p:sp>
        <p:nvSpPr>
          <p:cNvPr id="6"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Obj" preserve="1">
  <p:cSld name="Заголовок, 2 маленьких объекта и 1 большой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8" y="214313"/>
            <a:ext cx="7793037" cy="1462087"/>
          </a:xfrm>
        </p:spPr>
        <p:txBody>
          <a:bodyPr/>
          <a:lstStyle/>
          <a:p>
            <a:r>
              <a:rPr lang="ru-RU" smtClean="0"/>
              <a:t>Образец заголовка</a:t>
            </a:r>
            <a:endParaRPr lang="ru-RU"/>
          </a:p>
        </p:txBody>
      </p:sp>
      <p:sp>
        <p:nvSpPr>
          <p:cNvPr id="3" name="Объект 2"/>
          <p:cNvSpPr>
            <a:spLocks noGrp="1"/>
          </p:cNvSpPr>
          <p:nvPr>
            <p:ph sz="quarter" idx="1"/>
          </p:nvPr>
        </p:nvSpPr>
        <p:spPr>
          <a:xfrm>
            <a:off x="1182688" y="2017713"/>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1182688" y="4151313"/>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half" idx="3"/>
          </p:nvPr>
        </p:nvSpPr>
        <p:spPr>
          <a:xfrm>
            <a:off x="5145088" y="2017713"/>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7" name="Rectangle 12"/>
          <p:cNvSpPr>
            <a:spLocks noGrp="1" noChangeArrowheads="1"/>
          </p:cNvSpPr>
          <p:nvPr>
            <p:ph type="ftr" sz="quarter" idx="11"/>
          </p:nvPr>
        </p:nvSpPr>
        <p:spPr>
          <a:ln/>
        </p:spPr>
        <p:txBody>
          <a:bodyPr/>
          <a:lstStyle>
            <a:lvl1pPr>
              <a:defRPr/>
            </a:lvl1pPr>
          </a:lstStyle>
          <a:p>
            <a:endParaRPr lang="ru-RU"/>
          </a:p>
        </p:txBody>
      </p:sp>
      <p:sp>
        <p:nvSpPr>
          <p:cNvPr id="8"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Заголовок, схема или организационная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8" y="214313"/>
            <a:ext cx="7793037" cy="1462087"/>
          </a:xfrm>
        </p:spPr>
        <p:txBody>
          <a:bodyPr/>
          <a:lstStyle/>
          <a:p>
            <a:r>
              <a:rPr lang="ru-RU" smtClean="0"/>
              <a:t>Образец заголовка</a:t>
            </a:r>
            <a:endParaRPr lang="ru-RU"/>
          </a:p>
        </p:txBody>
      </p:sp>
      <p:sp>
        <p:nvSpPr>
          <p:cNvPr id="3" name="Рисунок SmartArt 2"/>
          <p:cNvSpPr>
            <a:spLocks noGrp="1"/>
          </p:cNvSpPr>
          <p:nvPr>
            <p:ph type="dgm" idx="1"/>
          </p:nvPr>
        </p:nvSpPr>
        <p:spPr>
          <a:xfrm>
            <a:off x="1182688" y="2017713"/>
            <a:ext cx="7772400" cy="4114800"/>
          </a:xfrm>
        </p:spPr>
        <p:txBody>
          <a:bodyPr/>
          <a:lstStyle/>
          <a:p>
            <a:pPr lvl="0"/>
            <a:r>
              <a:rPr lang="ru-RU" noProof="0" smtClean="0"/>
              <a:t>Вставка рисунка SmartArt</a:t>
            </a:r>
          </a:p>
        </p:txBody>
      </p:sp>
      <p:sp>
        <p:nvSpPr>
          <p:cNvPr id="4"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5" name="Rectangle 12"/>
          <p:cNvSpPr>
            <a:spLocks noGrp="1" noChangeArrowheads="1"/>
          </p:cNvSpPr>
          <p:nvPr>
            <p:ph type="ftr" sz="quarter" idx="11"/>
          </p:nvPr>
        </p:nvSpPr>
        <p:spPr>
          <a:ln/>
        </p:spPr>
        <p:txBody>
          <a:bodyPr/>
          <a:lstStyle>
            <a:lvl1pPr>
              <a:defRPr/>
            </a:lvl1pPr>
          </a:lstStyle>
          <a:p>
            <a:endParaRPr lang="ru-RU"/>
          </a:p>
        </p:txBody>
      </p:sp>
      <p:sp>
        <p:nvSpPr>
          <p:cNvPr id="6"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8" y="214313"/>
            <a:ext cx="7793037" cy="1462087"/>
          </a:xfrm>
        </p:spPr>
        <p:txBody>
          <a:bodyPr/>
          <a:lstStyle/>
          <a:p>
            <a:r>
              <a:rPr lang="ru-RU" smtClean="0"/>
              <a:t>Образец заголовка</a:t>
            </a:r>
            <a:endParaRPr lang="ru-RU"/>
          </a:p>
        </p:txBody>
      </p:sp>
      <p:sp>
        <p:nvSpPr>
          <p:cNvPr id="3" name="Объект 2"/>
          <p:cNvSpPr>
            <a:spLocks noGrp="1"/>
          </p:cNvSpPr>
          <p:nvPr>
            <p:ph sz="half" idx="1"/>
          </p:nvPr>
        </p:nvSpPr>
        <p:spPr>
          <a:xfrm>
            <a:off x="1182688" y="2017713"/>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5145088" y="2017713"/>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5145088" y="4151313"/>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7" name="Rectangle 12"/>
          <p:cNvSpPr>
            <a:spLocks noGrp="1" noChangeArrowheads="1"/>
          </p:cNvSpPr>
          <p:nvPr>
            <p:ph type="ftr" sz="quarter" idx="11"/>
          </p:nvPr>
        </p:nvSpPr>
        <p:spPr>
          <a:ln/>
        </p:spPr>
        <p:txBody>
          <a:bodyPr/>
          <a:lstStyle>
            <a:lvl1pPr>
              <a:defRPr/>
            </a:lvl1pPr>
          </a:lstStyle>
          <a:p>
            <a:endParaRPr lang="ru-RU"/>
          </a:p>
        </p:txBody>
      </p:sp>
      <p:sp>
        <p:nvSpPr>
          <p:cNvPr id="8"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5" name="Rectangle 12"/>
          <p:cNvSpPr>
            <a:spLocks noGrp="1" noChangeArrowheads="1"/>
          </p:cNvSpPr>
          <p:nvPr>
            <p:ph type="ftr" sz="quarter" idx="11"/>
          </p:nvPr>
        </p:nvSpPr>
        <p:spPr>
          <a:ln/>
        </p:spPr>
        <p:txBody>
          <a:bodyPr/>
          <a:lstStyle>
            <a:lvl1pPr>
              <a:defRPr/>
            </a:lvl1pPr>
          </a:lstStyle>
          <a:p>
            <a:endParaRPr lang="ru-RU"/>
          </a:p>
        </p:txBody>
      </p:sp>
      <p:sp>
        <p:nvSpPr>
          <p:cNvPr id="6"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5" name="Rectangle 12"/>
          <p:cNvSpPr>
            <a:spLocks noGrp="1" noChangeArrowheads="1"/>
          </p:cNvSpPr>
          <p:nvPr>
            <p:ph type="ftr" sz="quarter" idx="11"/>
          </p:nvPr>
        </p:nvSpPr>
        <p:spPr>
          <a:ln/>
        </p:spPr>
        <p:txBody>
          <a:bodyPr/>
          <a:lstStyle>
            <a:lvl1pPr>
              <a:defRPr/>
            </a:lvl1pPr>
          </a:lstStyle>
          <a:p>
            <a:endParaRPr lang="ru-RU"/>
          </a:p>
        </p:txBody>
      </p:sp>
      <p:sp>
        <p:nvSpPr>
          <p:cNvPr id="6"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6" name="Rectangle 12"/>
          <p:cNvSpPr>
            <a:spLocks noGrp="1" noChangeArrowheads="1"/>
          </p:cNvSpPr>
          <p:nvPr>
            <p:ph type="ftr" sz="quarter" idx="11"/>
          </p:nvPr>
        </p:nvSpPr>
        <p:spPr>
          <a:ln/>
        </p:spPr>
        <p:txBody>
          <a:bodyPr/>
          <a:lstStyle>
            <a:lvl1pPr>
              <a:defRPr/>
            </a:lvl1pPr>
          </a:lstStyle>
          <a:p>
            <a:endParaRPr lang="ru-RU"/>
          </a:p>
        </p:txBody>
      </p:sp>
      <p:sp>
        <p:nvSpPr>
          <p:cNvPr id="7"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8" name="Rectangle 12"/>
          <p:cNvSpPr>
            <a:spLocks noGrp="1" noChangeArrowheads="1"/>
          </p:cNvSpPr>
          <p:nvPr>
            <p:ph type="ftr" sz="quarter" idx="11"/>
          </p:nvPr>
        </p:nvSpPr>
        <p:spPr>
          <a:ln/>
        </p:spPr>
        <p:txBody>
          <a:bodyPr/>
          <a:lstStyle>
            <a:lvl1pPr>
              <a:defRPr/>
            </a:lvl1pPr>
          </a:lstStyle>
          <a:p>
            <a:endParaRPr lang="ru-RU"/>
          </a:p>
        </p:txBody>
      </p:sp>
      <p:sp>
        <p:nvSpPr>
          <p:cNvPr id="9"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4" name="Rectangle 12"/>
          <p:cNvSpPr>
            <a:spLocks noGrp="1" noChangeArrowheads="1"/>
          </p:cNvSpPr>
          <p:nvPr>
            <p:ph type="ftr" sz="quarter" idx="11"/>
          </p:nvPr>
        </p:nvSpPr>
        <p:spPr>
          <a:ln/>
        </p:spPr>
        <p:txBody>
          <a:bodyPr/>
          <a:lstStyle>
            <a:lvl1pPr>
              <a:defRPr/>
            </a:lvl1pPr>
          </a:lstStyle>
          <a:p>
            <a:endParaRPr lang="ru-RU"/>
          </a:p>
        </p:txBody>
      </p:sp>
      <p:sp>
        <p:nvSpPr>
          <p:cNvPr id="5"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3" name="Rectangle 12"/>
          <p:cNvSpPr>
            <a:spLocks noGrp="1" noChangeArrowheads="1"/>
          </p:cNvSpPr>
          <p:nvPr>
            <p:ph type="ftr" sz="quarter" idx="11"/>
          </p:nvPr>
        </p:nvSpPr>
        <p:spPr>
          <a:ln/>
        </p:spPr>
        <p:txBody>
          <a:bodyPr/>
          <a:lstStyle>
            <a:lvl1pPr>
              <a:defRPr/>
            </a:lvl1pPr>
          </a:lstStyle>
          <a:p>
            <a:endParaRPr lang="ru-RU"/>
          </a:p>
        </p:txBody>
      </p:sp>
      <p:sp>
        <p:nvSpPr>
          <p:cNvPr id="4"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6" name="Rectangle 12"/>
          <p:cNvSpPr>
            <a:spLocks noGrp="1" noChangeArrowheads="1"/>
          </p:cNvSpPr>
          <p:nvPr>
            <p:ph type="ftr" sz="quarter" idx="11"/>
          </p:nvPr>
        </p:nvSpPr>
        <p:spPr>
          <a:ln/>
        </p:spPr>
        <p:txBody>
          <a:bodyPr/>
          <a:lstStyle>
            <a:lvl1pPr>
              <a:defRPr/>
            </a:lvl1pPr>
          </a:lstStyle>
          <a:p>
            <a:endParaRPr lang="ru-RU"/>
          </a:p>
        </p:txBody>
      </p:sp>
      <p:sp>
        <p:nvSpPr>
          <p:cNvPr id="7"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fld id="{A5B17D77-6C40-4574-9783-60A86C87291D}" type="datetimeFigureOut">
              <a:rPr lang="ru-RU" smtClean="0"/>
              <a:pPr/>
              <a:t>26.07.2018</a:t>
            </a:fld>
            <a:endParaRPr lang="ru-RU"/>
          </a:p>
        </p:txBody>
      </p:sp>
      <p:sp>
        <p:nvSpPr>
          <p:cNvPr id="6" name="Rectangle 12"/>
          <p:cNvSpPr>
            <a:spLocks noGrp="1" noChangeArrowheads="1"/>
          </p:cNvSpPr>
          <p:nvPr>
            <p:ph type="ftr" sz="quarter" idx="11"/>
          </p:nvPr>
        </p:nvSpPr>
        <p:spPr>
          <a:ln/>
        </p:spPr>
        <p:txBody>
          <a:bodyPr/>
          <a:lstStyle>
            <a:lvl1pPr>
              <a:defRPr/>
            </a:lvl1pPr>
          </a:lstStyle>
          <a:p>
            <a:endParaRPr lang="ru-RU"/>
          </a:p>
        </p:txBody>
      </p:sp>
      <p:sp>
        <p:nvSpPr>
          <p:cNvPr id="7" name="Rectangle 13"/>
          <p:cNvSpPr>
            <a:spLocks noGrp="1" noChangeArrowheads="1"/>
          </p:cNvSpPr>
          <p:nvPr>
            <p:ph type="sldNum" sz="quarter" idx="12"/>
          </p:nvPr>
        </p:nvSpPr>
        <p:spPr>
          <a:ln/>
        </p:spPr>
        <p:txBody>
          <a:bodyPr/>
          <a:lstStyle>
            <a:lvl1pPr>
              <a:defRPr/>
            </a:lvl1pPr>
          </a:lstStyle>
          <a:p>
            <a:fld id="{F49B295C-CA3B-431D-B2B7-D69B2E6B48E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ru-RU" sz="2400"/>
          </a:p>
        </p:txBody>
      </p:sp>
      <p:sp>
        <p:nvSpPr>
          <p:cNvPr id="2051"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ru-RU" sz="2400"/>
          </a:p>
        </p:txBody>
      </p:sp>
      <p:sp>
        <p:nvSpPr>
          <p:cNvPr id="2052"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ru-RU" sz="2400"/>
          </a:p>
        </p:txBody>
      </p:sp>
      <p:sp>
        <p:nvSpPr>
          <p:cNvPr id="2053"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ru-RU" sz="2400"/>
          </a:p>
        </p:txBody>
      </p:sp>
      <p:sp>
        <p:nvSpPr>
          <p:cNvPr id="2054"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ru-RU" sz="2400"/>
          </a:p>
        </p:txBody>
      </p:sp>
      <p:sp>
        <p:nvSpPr>
          <p:cNvPr id="2055"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ru-RU" sz="2400"/>
          </a:p>
        </p:txBody>
      </p:sp>
      <p:sp>
        <p:nvSpPr>
          <p:cNvPr id="2056"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ru-RU" sz="2400"/>
          </a:p>
        </p:txBody>
      </p:sp>
      <p:sp>
        <p:nvSpPr>
          <p:cNvPr id="2057"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2058"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8379" name="Rectangle 11"/>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smtClean="0"/>
            </a:lvl1pPr>
          </a:lstStyle>
          <a:p>
            <a:fld id="{A5B17D77-6C40-4574-9783-60A86C87291D}" type="datetimeFigureOut">
              <a:rPr lang="ru-RU" smtClean="0"/>
              <a:pPr/>
              <a:t>26.07.2018</a:t>
            </a:fld>
            <a:endParaRPr lang="ru-RU"/>
          </a:p>
        </p:txBody>
      </p:sp>
      <p:sp>
        <p:nvSpPr>
          <p:cNvPr id="58380" name="Rectangle 12"/>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smtClean="0"/>
            </a:lvl1pPr>
          </a:lstStyle>
          <a:p>
            <a:endParaRPr lang="ru-RU"/>
          </a:p>
        </p:txBody>
      </p:sp>
      <p:sp>
        <p:nvSpPr>
          <p:cNvPr id="58381" name="Rectangle 13"/>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smtClean="0"/>
            </a:lvl1pPr>
          </a:lstStyle>
          <a:p>
            <a:fld id="{F49B295C-CA3B-431D-B2B7-D69B2E6B48E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pitchFamily="34" charset="0"/>
        </a:defRPr>
      </a:lvl2pPr>
      <a:lvl3pPr algn="l" rtl="0" eaLnBrk="1" fontAlgn="base" hangingPunct="1">
        <a:spcBef>
          <a:spcPct val="0"/>
        </a:spcBef>
        <a:spcAft>
          <a:spcPct val="0"/>
        </a:spcAft>
        <a:defRPr sz="4400">
          <a:solidFill>
            <a:schemeClr val="tx2"/>
          </a:solidFill>
          <a:latin typeface="Tahoma" pitchFamily="34" charset="0"/>
        </a:defRPr>
      </a:lvl3pPr>
      <a:lvl4pPr algn="l" rtl="0" eaLnBrk="1" fontAlgn="base" hangingPunct="1">
        <a:spcBef>
          <a:spcPct val="0"/>
        </a:spcBef>
        <a:spcAft>
          <a:spcPct val="0"/>
        </a:spcAft>
        <a:defRPr sz="4400">
          <a:solidFill>
            <a:schemeClr val="tx2"/>
          </a:solidFill>
          <a:latin typeface="Tahoma" pitchFamily="34" charset="0"/>
        </a:defRPr>
      </a:lvl4pPr>
      <a:lvl5pPr algn="l" rtl="0" eaLnBrk="1" fontAlgn="base" hangingPunct="1">
        <a:spcBef>
          <a:spcPct val="0"/>
        </a:spcBef>
        <a:spcAft>
          <a:spcPct val="0"/>
        </a:spcAft>
        <a:defRPr sz="4400">
          <a:solidFill>
            <a:schemeClr val="tx2"/>
          </a:solidFill>
          <a:latin typeface="Tahoma" pitchFamily="34" charset="0"/>
        </a:defRPr>
      </a:lvl5pPr>
      <a:lvl6pPr marL="457200" algn="l" rtl="0" eaLnBrk="1" fontAlgn="base" hangingPunct="1">
        <a:spcBef>
          <a:spcPct val="0"/>
        </a:spcBef>
        <a:spcAft>
          <a:spcPct val="0"/>
        </a:spcAft>
        <a:defRPr sz="4400">
          <a:solidFill>
            <a:schemeClr val="tx2"/>
          </a:solidFill>
          <a:latin typeface="Tahoma" pitchFamily="34" charset="0"/>
        </a:defRPr>
      </a:lvl6pPr>
      <a:lvl7pPr marL="914400" algn="l" rtl="0" eaLnBrk="1" fontAlgn="base" hangingPunct="1">
        <a:spcBef>
          <a:spcPct val="0"/>
        </a:spcBef>
        <a:spcAft>
          <a:spcPct val="0"/>
        </a:spcAft>
        <a:defRPr sz="4400">
          <a:solidFill>
            <a:schemeClr val="tx2"/>
          </a:solidFill>
          <a:latin typeface="Tahoma" pitchFamily="34" charset="0"/>
        </a:defRPr>
      </a:lvl7pPr>
      <a:lvl8pPr marL="1371600" algn="l" rtl="0" eaLnBrk="1" fontAlgn="base" hangingPunct="1">
        <a:spcBef>
          <a:spcPct val="0"/>
        </a:spcBef>
        <a:spcAft>
          <a:spcPct val="0"/>
        </a:spcAft>
        <a:defRPr sz="4400">
          <a:solidFill>
            <a:schemeClr val="tx2"/>
          </a:solidFill>
          <a:latin typeface="Tahoma" pitchFamily="34" charset="0"/>
        </a:defRPr>
      </a:lvl8pPr>
      <a:lvl9pPr marL="1828800" algn="l" rtl="0" eaLnBrk="1" fontAlgn="base" hangingPunct="1">
        <a:spcBef>
          <a:spcPct val="0"/>
        </a:spcBef>
        <a:spcAft>
          <a:spcPct val="0"/>
        </a:spcAft>
        <a:defRPr sz="4400">
          <a:solidFill>
            <a:schemeClr val="tx2"/>
          </a:solidFill>
          <a:latin typeface="Tahoma" pitchFamily="34" charset="0"/>
        </a:defRPr>
      </a:lvl9pPr>
    </p:titleStyle>
    <p:bodyStyle>
      <a:lvl1pPr marL="342900" indent="-342900" algn="l" rtl="0" eaLnBrk="1" fontAlgn="base" hangingPunct="1">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1" fontAlgn="base" hangingPunct="1">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90600" y="3695104"/>
            <a:ext cx="7772400" cy="1462088"/>
          </a:xfrm>
        </p:spPr>
        <p:txBody>
          <a:bodyPr/>
          <a:lstStyle/>
          <a:p>
            <a:r>
              <a:rPr lang="ru-RU" sz="4000" dirty="0" smtClean="0"/>
              <a:t>ИСКУССТВО ПЕРВОБЫТНОГО ОБЩЕСТВА. </a:t>
            </a:r>
            <a:br>
              <a:rPr lang="ru-RU" sz="4000" dirty="0" smtClean="0"/>
            </a:br>
            <a:r>
              <a:rPr lang="ru-RU" sz="4000" dirty="0" smtClean="0"/>
              <a:t>ОЧАГИ ПЕРВОБЫТНОЙ КУЛЬТУРЫ НА ТЕРРИТОРИИ ЕВРОПЫ И РОССИИ</a:t>
            </a:r>
            <a:endParaRPr lang="ru-RU" sz="4000" dirty="0"/>
          </a:p>
        </p:txBody>
      </p:sp>
      <p:sp>
        <p:nvSpPr>
          <p:cNvPr id="3" name="Подзаголовок 2"/>
          <p:cNvSpPr>
            <a:spLocks noGrp="1"/>
          </p:cNvSpPr>
          <p:nvPr>
            <p:ph type="subTitle" idx="1"/>
          </p:nvPr>
        </p:nvSpPr>
        <p:spPr>
          <a:xfrm>
            <a:off x="2347664" y="5254352"/>
            <a:ext cx="6400800" cy="1126976"/>
          </a:xfrm>
        </p:spPr>
        <p:txBody>
          <a:bodyPr/>
          <a:lstStyle/>
          <a:p>
            <a:pPr algn="r"/>
            <a:r>
              <a:rPr lang="ru-RU" dirty="0" smtClean="0">
                <a:solidFill>
                  <a:srgbClr val="0033CC"/>
                </a:solidFill>
              </a:rPr>
              <a:t>2 КЛАСС </a:t>
            </a:r>
          </a:p>
          <a:p>
            <a:pPr algn="r"/>
            <a:r>
              <a:rPr lang="ru-RU" dirty="0" smtClean="0">
                <a:solidFill>
                  <a:srgbClr val="0033CC"/>
                </a:solidFill>
              </a:rPr>
              <a:t>1 УРОК</a:t>
            </a:r>
            <a:endParaRPr lang="ru-RU" dirty="0">
              <a:solidFill>
                <a:srgbClr val="0033CC"/>
              </a:solidFill>
            </a:endParaRPr>
          </a:p>
        </p:txBody>
      </p:sp>
      <p:sp>
        <p:nvSpPr>
          <p:cNvPr id="4" name="Прямоугольник 3"/>
          <p:cNvSpPr/>
          <p:nvPr/>
        </p:nvSpPr>
        <p:spPr>
          <a:xfrm>
            <a:off x="467544" y="5229200"/>
            <a:ext cx="3240360" cy="1200329"/>
          </a:xfrm>
          <a:prstGeom prst="rect">
            <a:avLst/>
          </a:prstGeom>
        </p:spPr>
        <p:txBody>
          <a:bodyPr wrap="square">
            <a:spAutoFit/>
          </a:bodyPr>
          <a:lstStyle/>
          <a:p>
            <a:r>
              <a:rPr lang="ru-RU" dirty="0" smtClean="0">
                <a:solidFill>
                  <a:srgbClr val="0033CC"/>
                </a:solidFill>
              </a:rPr>
              <a:t>Презентацию подготовила </a:t>
            </a:r>
          </a:p>
          <a:p>
            <a:r>
              <a:rPr lang="ru-RU" dirty="0" smtClean="0">
                <a:solidFill>
                  <a:srgbClr val="0033CC"/>
                </a:solidFill>
              </a:rPr>
              <a:t>Преподаватель ИЗО </a:t>
            </a:r>
          </a:p>
          <a:p>
            <a:r>
              <a:rPr lang="ru-RU" dirty="0" err="1" smtClean="0">
                <a:solidFill>
                  <a:srgbClr val="0033CC"/>
                </a:solidFill>
              </a:rPr>
              <a:t>МБУ</a:t>
            </a:r>
            <a:r>
              <a:rPr lang="ru-RU" dirty="0" smtClean="0">
                <a:solidFill>
                  <a:srgbClr val="0033CC"/>
                </a:solidFill>
              </a:rPr>
              <a:t> ДО </a:t>
            </a:r>
            <a:r>
              <a:rPr lang="ru-RU" dirty="0" err="1" smtClean="0">
                <a:solidFill>
                  <a:srgbClr val="0033CC"/>
                </a:solidFill>
              </a:rPr>
              <a:t>ДШИ</a:t>
            </a:r>
            <a:r>
              <a:rPr lang="ru-RU" dirty="0" smtClean="0">
                <a:solidFill>
                  <a:srgbClr val="0033CC"/>
                </a:solidFill>
              </a:rPr>
              <a:t> а. Тахтамукай</a:t>
            </a:r>
          </a:p>
          <a:p>
            <a:r>
              <a:rPr lang="ru-RU" dirty="0" smtClean="0">
                <a:solidFill>
                  <a:srgbClr val="0033CC"/>
                </a:solidFill>
              </a:rPr>
              <a:t>Джасте Саида Юрьевна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81408" y="6122169"/>
            <a:ext cx="8955088" cy="691207"/>
          </a:xfrm>
        </p:spPr>
        <p:txBody>
          <a:bodyPr/>
          <a:lstStyle/>
          <a:p>
            <a:r>
              <a:rPr lang="ru-RU" sz="1800" dirty="0" smtClean="0"/>
              <a:t>На стенах и потолках пещер изображались животные – олени, бизоны, кабаны, дикие кони; </a:t>
            </a:r>
            <a:endParaRPr lang="ru-RU" sz="1800" dirty="0"/>
          </a:p>
        </p:txBody>
      </p:sp>
      <p:pic>
        <p:nvPicPr>
          <p:cNvPr id="4" name="Рисунок 3" descr="роспись потолка пещеры Альтамира.jpg"/>
          <p:cNvPicPr>
            <a:picLocks noChangeAspect="1"/>
          </p:cNvPicPr>
          <p:nvPr/>
        </p:nvPicPr>
        <p:blipFill>
          <a:blip r:embed="rId2" cstate="print"/>
          <a:stretch>
            <a:fillRect/>
          </a:stretch>
        </p:blipFill>
        <p:spPr>
          <a:xfrm>
            <a:off x="2843808" y="44624"/>
            <a:ext cx="6264696" cy="2438756"/>
          </a:xfrm>
          <a:prstGeom prst="rect">
            <a:avLst/>
          </a:prstGeom>
        </p:spPr>
      </p:pic>
      <p:sp>
        <p:nvSpPr>
          <p:cNvPr id="5" name="Прямоугольник 4"/>
          <p:cNvSpPr/>
          <p:nvPr/>
        </p:nvSpPr>
        <p:spPr>
          <a:xfrm>
            <a:off x="6084168" y="2276872"/>
            <a:ext cx="3059832" cy="738664"/>
          </a:xfrm>
          <a:prstGeom prst="rect">
            <a:avLst/>
          </a:prstGeom>
        </p:spPr>
        <p:txBody>
          <a:bodyPr wrap="square">
            <a:spAutoFit/>
          </a:bodyPr>
          <a:lstStyle/>
          <a:p>
            <a:r>
              <a:rPr lang="ru-RU" sz="1400" dirty="0" smtClean="0"/>
              <a:t>Пещера </a:t>
            </a:r>
            <a:r>
              <a:rPr lang="ru-RU" sz="1400" dirty="0" err="1" smtClean="0"/>
              <a:t>Альтамира</a:t>
            </a:r>
            <a:r>
              <a:rPr lang="ru-RU" sz="1400" dirty="0" smtClean="0"/>
              <a:t>. Испания. Бизоны. Роспись потолка Верхний палеолит. Прорисовка</a:t>
            </a:r>
            <a:endParaRPr lang="ru-RU" sz="1400" dirty="0"/>
          </a:p>
        </p:txBody>
      </p:sp>
      <p:sp>
        <p:nvSpPr>
          <p:cNvPr id="6" name="Прямоугольник 5"/>
          <p:cNvSpPr/>
          <p:nvPr/>
        </p:nvSpPr>
        <p:spPr>
          <a:xfrm>
            <a:off x="5328592" y="5190291"/>
            <a:ext cx="3635896" cy="830997"/>
          </a:xfrm>
          <a:prstGeom prst="rect">
            <a:avLst/>
          </a:prstGeom>
        </p:spPr>
        <p:txBody>
          <a:bodyPr wrap="square">
            <a:spAutoFit/>
          </a:bodyPr>
          <a:lstStyle/>
          <a:p>
            <a:r>
              <a:rPr lang="ru-RU" sz="1600" dirty="0" smtClean="0"/>
              <a:t>Пещера </a:t>
            </a:r>
            <a:r>
              <a:rPr lang="ru-RU" sz="1600" dirty="0" err="1" smtClean="0"/>
              <a:t>Альтамира</a:t>
            </a:r>
            <a:r>
              <a:rPr lang="ru-RU" sz="1600" dirty="0" smtClean="0"/>
              <a:t>. Испания. Бизон. Пещерная живопись Бизон. </a:t>
            </a:r>
            <a:r>
              <a:rPr lang="ru-RU" sz="1600" dirty="0" err="1" smtClean="0"/>
              <a:t>XV</a:t>
            </a:r>
            <a:r>
              <a:rPr lang="ru-RU" sz="1600" dirty="0" smtClean="0"/>
              <a:t> тысячелетие до н. э. </a:t>
            </a:r>
            <a:endParaRPr lang="ru-RU" sz="1600" dirty="0"/>
          </a:p>
        </p:txBody>
      </p:sp>
      <p:pic>
        <p:nvPicPr>
          <p:cNvPr id="7" name="Рисунок 6" descr="бизон.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92080" y="2996952"/>
            <a:ext cx="3707904" cy="2178393"/>
          </a:xfrm>
          <a:prstGeom prst="rect">
            <a:avLst/>
          </a:prstGeom>
        </p:spPr>
      </p:pic>
      <p:pic>
        <p:nvPicPr>
          <p:cNvPr id="9" name="Рисунок 8" descr="мычащий бизон.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833" y="1052736"/>
            <a:ext cx="2986999" cy="2880320"/>
          </a:xfrm>
          <a:prstGeom prst="rect">
            <a:avLst/>
          </a:prstGeom>
        </p:spPr>
      </p:pic>
      <p:sp>
        <p:nvSpPr>
          <p:cNvPr id="8" name="Прямоугольник 7"/>
          <p:cNvSpPr/>
          <p:nvPr/>
        </p:nvSpPr>
        <p:spPr>
          <a:xfrm>
            <a:off x="35496" y="3933056"/>
            <a:ext cx="2915816" cy="584775"/>
          </a:xfrm>
          <a:prstGeom prst="rect">
            <a:avLst/>
          </a:prstGeom>
        </p:spPr>
        <p:txBody>
          <a:bodyPr wrap="square">
            <a:spAutoFit/>
          </a:bodyPr>
          <a:lstStyle/>
          <a:p>
            <a:r>
              <a:rPr lang="ru-RU" sz="1600" dirty="0" smtClean="0"/>
              <a:t>Пещера </a:t>
            </a:r>
            <a:r>
              <a:rPr lang="ru-RU" sz="1600" dirty="0" err="1" smtClean="0"/>
              <a:t>Альтамира</a:t>
            </a:r>
            <a:r>
              <a:rPr lang="ru-RU" sz="1600" dirty="0" smtClean="0"/>
              <a:t>. Испания. Мычащий бизон</a:t>
            </a:r>
            <a:endParaRPr lang="ru-RU" sz="1600" dirty="0"/>
          </a:p>
        </p:txBody>
      </p:sp>
      <p:sp>
        <p:nvSpPr>
          <p:cNvPr id="25602" name="AutoShape 2" descr="wWiu0e4aTss"/>
          <p:cNvSpPr>
            <a:spLocks noChangeAspect="1" noChangeArrowheads="1"/>
          </p:cNvSpPr>
          <p:nvPr/>
        </p:nvSpPr>
        <p:spPr bwMode="auto">
          <a:xfrm>
            <a:off x="155575" y="-1211263"/>
            <a:ext cx="3333750" cy="25336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1" name="Рисунок 10" descr="дикие кони.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771800" y="2492896"/>
            <a:ext cx="2601490" cy="1977132"/>
          </a:xfrm>
          <a:prstGeom prst="rect">
            <a:avLst/>
          </a:prstGeom>
        </p:spPr>
      </p:pic>
      <p:sp>
        <p:nvSpPr>
          <p:cNvPr id="25604" name="AutoShape 4" descr="wWiu0e4aTss"/>
          <p:cNvSpPr>
            <a:spLocks noChangeAspect="1" noChangeArrowheads="1"/>
          </p:cNvSpPr>
          <p:nvPr/>
        </p:nvSpPr>
        <p:spPr bwMode="auto">
          <a:xfrm>
            <a:off x="155575" y="-1211263"/>
            <a:ext cx="3333750" cy="25336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 name="Прямоугольник 13"/>
          <p:cNvSpPr/>
          <p:nvPr/>
        </p:nvSpPr>
        <p:spPr>
          <a:xfrm>
            <a:off x="2843809" y="4500409"/>
            <a:ext cx="2592287" cy="584775"/>
          </a:xfrm>
          <a:prstGeom prst="rect">
            <a:avLst/>
          </a:prstGeom>
        </p:spPr>
        <p:txBody>
          <a:bodyPr wrap="square">
            <a:spAutoFit/>
          </a:bodyPr>
          <a:lstStyle/>
          <a:p>
            <a:r>
              <a:rPr lang="ru-RU" sz="1600" dirty="0" smtClean="0"/>
              <a:t>Пещера </a:t>
            </a:r>
            <a:r>
              <a:rPr lang="ru-RU" sz="1600" dirty="0" err="1" smtClean="0"/>
              <a:t>Альтамира</a:t>
            </a:r>
            <a:r>
              <a:rPr lang="ru-RU" sz="1600" dirty="0" smtClean="0"/>
              <a:t>. Испания. Дикие кони</a:t>
            </a:r>
            <a:endParaRPr lang="ru-RU"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635896" y="5805264"/>
            <a:ext cx="5508104" cy="936104"/>
          </a:xfrm>
        </p:spPr>
        <p:txBody>
          <a:bodyPr/>
          <a:lstStyle/>
          <a:p>
            <a:r>
              <a:rPr lang="ru-RU" sz="1800" dirty="0" smtClean="0">
                <a:solidFill>
                  <a:srgbClr val="0033CC"/>
                </a:solidFill>
              </a:rPr>
              <a:t>среди них и такие, которые на земле уже не водятся – длинношерстые мамонты, саблезубые тигры. </a:t>
            </a:r>
            <a:endParaRPr lang="ru-RU" sz="1800" dirty="0">
              <a:solidFill>
                <a:srgbClr val="0033CC"/>
              </a:solidFill>
            </a:endParaRPr>
          </a:p>
        </p:txBody>
      </p:sp>
      <p:sp>
        <p:nvSpPr>
          <p:cNvPr id="4" name="Прямоугольник 3"/>
          <p:cNvSpPr/>
          <p:nvPr/>
        </p:nvSpPr>
        <p:spPr>
          <a:xfrm>
            <a:off x="5364088" y="2492896"/>
            <a:ext cx="3744416" cy="584775"/>
          </a:xfrm>
          <a:prstGeom prst="rect">
            <a:avLst/>
          </a:prstGeom>
        </p:spPr>
        <p:txBody>
          <a:bodyPr wrap="square">
            <a:spAutoFit/>
          </a:bodyPr>
          <a:lstStyle/>
          <a:p>
            <a:pPr algn="ctr"/>
            <a:r>
              <a:rPr lang="ru-RU" sz="1600" dirty="0" smtClean="0">
                <a:solidFill>
                  <a:srgbClr val="0033CC"/>
                </a:solidFill>
              </a:rPr>
              <a:t>Пещера Ля-Мадлен. Франция. Мамонт. Прорисовка</a:t>
            </a:r>
            <a:endParaRPr lang="ru-RU" sz="1600" dirty="0">
              <a:solidFill>
                <a:srgbClr val="0033CC"/>
              </a:solidFill>
            </a:endParaRPr>
          </a:p>
        </p:txBody>
      </p:sp>
      <p:pic>
        <p:nvPicPr>
          <p:cNvPr id="5" name="Рисунок 4" descr="мамонт Ля-Мадлен.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13866" y="188641"/>
            <a:ext cx="4122629" cy="2304255"/>
          </a:xfrm>
          <a:prstGeom prst="rect">
            <a:avLst/>
          </a:prstGeom>
        </p:spPr>
      </p:pic>
      <p:pic>
        <p:nvPicPr>
          <p:cNvPr id="11265"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1" y="44624"/>
            <a:ext cx="3375791" cy="2592287"/>
          </a:xfrm>
          <a:prstGeom prst="rect">
            <a:avLst/>
          </a:prstGeom>
          <a:noFill/>
          <a:ln w="9525">
            <a:noFill/>
            <a:miter lim="800000"/>
            <a:headEnd/>
            <a:tailEnd/>
          </a:ln>
        </p:spPr>
      </p:pic>
      <p:sp>
        <p:nvSpPr>
          <p:cNvPr id="7" name="Прямоугольник 6"/>
          <p:cNvSpPr/>
          <p:nvPr/>
        </p:nvSpPr>
        <p:spPr>
          <a:xfrm>
            <a:off x="35496" y="2636912"/>
            <a:ext cx="3600400" cy="4031873"/>
          </a:xfrm>
          <a:prstGeom prst="rect">
            <a:avLst/>
          </a:prstGeom>
        </p:spPr>
        <p:txBody>
          <a:bodyPr wrap="square">
            <a:spAutoFit/>
          </a:bodyPr>
          <a:lstStyle/>
          <a:p>
            <a:r>
              <a:rPr lang="ru-RU" sz="1600" dirty="0" smtClean="0">
                <a:solidFill>
                  <a:srgbClr val="0033CC"/>
                </a:solidFill>
              </a:rPr>
              <a:t>Шерстистый носорог вымер немного раньше мамонта (по разным источникам от 15-20 до 10 </a:t>
            </a:r>
            <a:r>
              <a:rPr lang="ru-RU" sz="1600" dirty="0" err="1" smtClean="0">
                <a:solidFill>
                  <a:srgbClr val="0033CC"/>
                </a:solidFill>
              </a:rPr>
              <a:t>тыс</a:t>
            </a:r>
            <a:r>
              <a:rPr lang="ru-RU" sz="1600" dirty="0" smtClean="0">
                <a:solidFill>
                  <a:srgbClr val="0033CC"/>
                </a:solidFill>
              </a:rPr>
              <a:t> л. н.), и, по крайней мере, в рисунках </a:t>
            </a:r>
            <a:r>
              <a:rPr lang="ru-RU" sz="1600" dirty="0" err="1" smtClean="0">
                <a:solidFill>
                  <a:srgbClr val="0033CC"/>
                </a:solidFill>
              </a:rPr>
              <a:t>мадленского</a:t>
            </a:r>
            <a:r>
              <a:rPr lang="ru-RU" sz="1600" dirty="0" smtClean="0">
                <a:solidFill>
                  <a:srgbClr val="0033CC"/>
                </a:solidFill>
              </a:rPr>
              <a:t> периода (15-10 тыс. л. до н. э.) он почти не встречается. В </a:t>
            </a:r>
            <a:r>
              <a:rPr lang="ru-RU" sz="1600" dirty="0" err="1" smtClean="0">
                <a:solidFill>
                  <a:srgbClr val="0033CC"/>
                </a:solidFill>
              </a:rPr>
              <a:t>Шове</a:t>
            </a:r>
            <a:r>
              <a:rPr lang="ru-RU" sz="1600" dirty="0" smtClean="0">
                <a:solidFill>
                  <a:srgbClr val="0033CC"/>
                </a:solidFill>
              </a:rPr>
              <a:t> же мы вообще видим двурогого носорога с более крупными рогами, без всяких следов шерсти. Возможно, это носорог Мерка, живший на юге Европы, но гораздо более редкий, чем его шерстистый сородич. Длина его переднего рога могла составлять до 1,30 м. Пещера </a:t>
            </a:r>
            <a:r>
              <a:rPr lang="ru-RU" sz="1600" dirty="0" err="1" smtClean="0">
                <a:solidFill>
                  <a:srgbClr val="0033CC"/>
                </a:solidFill>
              </a:rPr>
              <a:t>Шове</a:t>
            </a:r>
            <a:r>
              <a:rPr lang="ru-RU" sz="1600" dirty="0" smtClean="0">
                <a:solidFill>
                  <a:srgbClr val="0033CC"/>
                </a:solidFill>
              </a:rPr>
              <a:t>. Франция</a:t>
            </a:r>
            <a:endParaRPr lang="ru-RU" sz="1600" dirty="0">
              <a:solidFill>
                <a:srgbClr val="0033CC"/>
              </a:solidFill>
            </a:endParaRPr>
          </a:p>
        </p:txBody>
      </p:sp>
      <p:pic>
        <p:nvPicPr>
          <p:cNvPr id="11267" name="Picture 3" descr="http://artyx.ru/books/item/f00/s00/z0000000/pic/000551.jpg"/>
          <p:cNvPicPr>
            <a:picLocks noChangeAspect="1" noChangeArrowheads="1"/>
          </p:cNvPicPr>
          <p:nvPr/>
        </p:nvPicPr>
        <p:blipFill>
          <a:blip r:embed="rId4" cstate="print"/>
          <a:srcRect/>
          <a:stretch>
            <a:fillRect/>
          </a:stretch>
        </p:blipFill>
        <p:spPr bwMode="auto">
          <a:xfrm>
            <a:off x="3851920" y="3068960"/>
            <a:ext cx="4391025" cy="1809751"/>
          </a:xfrm>
          <a:prstGeom prst="rect">
            <a:avLst/>
          </a:prstGeom>
          <a:noFill/>
        </p:spPr>
      </p:pic>
      <p:sp>
        <p:nvSpPr>
          <p:cNvPr id="9" name="Прямоугольник 8"/>
          <p:cNvSpPr/>
          <p:nvPr/>
        </p:nvSpPr>
        <p:spPr>
          <a:xfrm>
            <a:off x="3707904" y="4725144"/>
            <a:ext cx="4572000" cy="584775"/>
          </a:xfrm>
          <a:prstGeom prst="rect">
            <a:avLst/>
          </a:prstGeom>
        </p:spPr>
        <p:txBody>
          <a:bodyPr>
            <a:spAutoFit/>
          </a:bodyPr>
          <a:lstStyle/>
          <a:p>
            <a:pPr algn="ctr"/>
            <a:r>
              <a:rPr lang="ru-RU" sz="1600" dirty="0" smtClean="0">
                <a:solidFill>
                  <a:srgbClr val="0033CC"/>
                </a:solidFill>
              </a:rPr>
              <a:t>Шерстистый носорог. Пещера фон де </a:t>
            </a:r>
            <a:r>
              <a:rPr lang="ru-RU" sz="1600" dirty="0" err="1" smtClean="0">
                <a:solidFill>
                  <a:srgbClr val="0033CC"/>
                </a:solidFill>
              </a:rPr>
              <a:t>Гом</a:t>
            </a:r>
            <a:r>
              <a:rPr lang="ru-RU" sz="1600" dirty="0" smtClean="0">
                <a:solidFill>
                  <a:srgbClr val="0033CC"/>
                </a:solidFill>
              </a:rPr>
              <a:t>. Франция</a:t>
            </a:r>
            <a:endParaRPr lang="ru-RU" sz="1600" dirty="0">
              <a:solidFill>
                <a:srgbClr val="0033CC"/>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6165303"/>
            <a:ext cx="8955088" cy="648073"/>
          </a:xfrm>
        </p:spPr>
        <p:txBody>
          <a:bodyPr/>
          <a:lstStyle/>
          <a:p>
            <a:r>
              <a:rPr lang="ru-RU" sz="2000" dirty="0" smtClean="0">
                <a:solidFill>
                  <a:srgbClr val="0033CC"/>
                </a:solidFill>
              </a:rPr>
              <a:t>Лишь изредка попадаются человеческие фигуры и головы, вернее ритуальные маски.</a:t>
            </a:r>
            <a:endParaRPr lang="ru-RU" sz="2000" dirty="0"/>
          </a:p>
        </p:txBody>
      </p:sp>
      <p:sp>
        <p:nvSpPr>
          <p:cNvPr id="1026" name="AutoShape 2" descr="http://upload.wikimedia.org/wikipedia/commons/6/6b/Venus_of_Brassempouy.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http://upload.wikimedia.org/wikipedia/commons/6/6b/Venus_of_Brassempouy.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http://upload.wikimedia.org/wikipedia/commons/6/6b/Venus_of_Brassempouy.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 name="Рисунок 6" descr="Venus_of_Brassempouy.jpg"/>
          <p:cNvPicPr>
            <a:picLocks noChangeAspect="1"/>
          </p:cNvPicPr>
          <p:nvPr/>
        </p:nvPicPr>
        <p:blipFill>
          <a:blip r:embed="rId2" cstate="print"/>
          <a:stretch>
            <a:fillRect/>
          </a:stretch>
        </p:blipFill>
        <p:spPr>
          <a:xfrm>
            <a:off x="1187624" y="188640"/>
            <a:ext cx="7058025" cy="5610225"/>
          </a:xfrm>
          <a:prstGeom prst="rect">
            <a:avLst/>
          </a:prstGeom>
        </p:spPr>
      </p:pic>
      <p:sp>
        <p:nvSpPr>
          <p:cNvPr id="8" name="Прямоугольник 7"/>
          <p:cNvSpPr/>
          <p:nvPr/>
        </p:nvSpPr>
        <p:spPr>
          <a:xfrm>
            <a:off x="3275856" y="5805264"/>
            <a:ext cx="2568332" cy="369332"/>
          </a:xfrm>
          <a:prstGeom prst="rect">
            <a:avLst/>
          </a:prstGeom>
        </p:spPr>
        <p:txBody>
          <a:bodyPr wrap="none">
            <a:spAutoFit/>
          </a:bodyPr>
          <a:lstStyle/>
          <a:p>
            <a:pPr algn="ctr"/>
            <a:r>
              <a:rPr lang="ru-RU" dirty="0" smtClean="0"/>
              <a:t>Венера из </a:t>
            </a:r>
            <a:r>
              <a:rPr lang="ru-RU" dirty="0" err="1" smtClean="0"/>
              <a:t>Брассемпоя</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81408" y="5733256"/>
            <a:ext cx="8955088" cy="1124744"/>
          </a:xfrm>
        </p:spPr>
        <p:txBody>
          <a:bodyPr/>
          <a:lstStyle/>
          <a:p>
            <a:r>
              <a:rPr lang="ru-RU" sz="1800" dirty="0" smtClean="0"/>
              <a:t>Вот рисунок на потолке </a:t>
            </a:r>
            <a:r>
              <a:rPr lang="ru-RU" sz="1800" dirty="0" err="1" smtClean="0"/>
              <a:t>Альтамирской</a:t>
            </a:r>
            <a:r>
              <a:rPr lang="ru-RU" sz="1800" dirty="0" smtClean="0"/>
              <a:t> пещеры – изображающий бизона – ему 200 тыс. лет экономными, смелыми уверенными штрихами, в сочетании с большими пятнами краски передана мощная фигура зверя с точным ощущением анатомии и пропорций.</a:t>
            </a:r>
            <a:endParaRPr lang="ru-RU" sz="1800" dirty="0"/>
          </a:p>
        </p:txBody>
      </p:sp>
      <p:pic>
        <p:nvPicPr>
          <p:cNvPr id="10242" name="Picture 2" descr="http://ic.pics.livejournal.com/arcobaleno_ru/14664087/284764/284764_original.jpg"/>
          <p:cNvPicPr>
            <a:picLocks noChangeAspect="1" noChangeArrowheads="1"/>
          </p:cNvPicPr>
          <p:nvPr/>
        </p:nvPicPr>
        <p:blipFill>
          <a:blip r:embed="rId2" cstate="print"/>
          <a:srcRect/>
          <a:stretch>
            <a:fillRect/>
          </a:stretch>
        </p:blipFill>
        <p:spPr bwMode="auto">
          <a:xfrm>
            <a:off x="179511" y="188640"/>
            <a:ext cx="8766191" cy="554461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53416" y="4293096"/>
            <a:ext cx="8955088" cy="2302767"/>
          </a:xfrm>
        </p:spPr>
        <p:txBody>
          <a:bodyPr/>
          <a:lstStyle/>
          <a:p>
            <a:r>
              <a:rPr lang="ru-RU" sz="1800" dirty="0" smtClean="0"/>
              <a:t>На потолке </a:t>
            </a:r>
            <a:r>
              <a:rPr lang="ru-RU" sz="1800" dirty="0" err="1" smtClean="0"/>
              <a:t>Альтамирской</a:t>
            </a:r>
            <a:r>
              <a:rPr lang="ru-RU" sz="1800" dirty="0" smtClean="0"/>
              <a:t> пещеры нарисовано около 20 бизонов, лошадей и кабанов; каждое изображение в отдельности превосходно, но как они расположены? Здесь царит хаос: некоторые нарисованы вверх ногами, многие накладываются одно на другое. И никакого намека на окружающую их природу. Вот и аналогия с рисунками маленького ребенка, которые он рисует вкривь и вкось не пытаясь согласовать с форматом листа. Наверно первобытный человек пристально вглядывался в отдельные явления, но не понимал их взаимосвязей.</a:t>
            </a:r>
            <a:endParaRPr lang="ru-RU" sz="1800" dirty="0"/>
          </a:p>
        </p:txBody>
      </p:sp>
      <p:pic>
        <p:nvPicPr>
          <p:cNvPr id="9218" name="Picture 2" descr="http://cs618827.vk.me/v618827149/7998/ihCpGP7n1ms.jpg"/>
          <p:cNvPicPr>
            <a:picLocks noChangeAspect="1" noChangeArrowheads="1"/>
          </p:cNvPicPr>
          <p:nvPr/>
        </p:nvPicPr>
        <p:blipFill>
          <a:blip r:embed="rId2" cstate="print"/>
          <a:srcRect/>
          <a:stretch>
            <a:fillRect/>
          </a:stretch>
        </p:blipFill>
        <p:spPr bwMode="auto">
          <a:xfrm>
            <a:off x="-1" y="548680"/>
            <a:ext cx="9116397" cy="345638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14313"/>
            <a:ext cx="8764463" cy="550391"/>
          </a:xfrm>
        </p:spPr>
        <p:txBody>
          <a:bodyPr/>
          <a:lstStyle/>
          <a:p>
            <a:pPr algn="ctr"/>
            <a:r>
              <a:rPr lang="ru-RU" dirty="0" smtClean="0"/>
              <a:t>Венеры палеолита</a:t>
            </a:r>
            <a:endParaRPr lang="ru-RU" dirty="0"/>
          </a:p>
        </p:txBody>
      </p:sp>
      <p:sp>
        <p:nvSpPr>
          <p:cNvPr id="3" name="Содержимое 2"/>
          <p:cNvSpPr>
            <a:spLocks noGrp="1"/>
          </p:cNvSpPr>
          <p:nvPr>
            <p:ph idx="1"/>
          </p:nvPr>
        </p:nvSpPr>
        <p:spPr>
          <a:xfrm>
            <a:off x="0" y="4869161"/>
            <a:ext cx="9108504" cy="2016224"/>
          </a:xfrm>
        </p:spPr>
        <p:txBody>
          <a:bodyPr/>
          <a:lstStyle/>
          <a:p>
            <a:r>
              <a:rPr lang="ru-RU" sz="2000" dirty="0" smtClean="0">
                <a:solidFill>
                  <a:srgbClr val="0033CC"/>
                </a:solidFill>
              </a:rPr>
              <a:t>В разных местах земли найдены статуэтки женщин, – в которых сразу бросается в глаза одновременно и мастерство и примитивность. Мастерство в том как цельно почувствована пластика объемов тела. Но в них нет духовности, нет даже лица, – лицо не интересовало, вероятно, просто не осознавалось как предмет, достойный изображения.</a:t>
            </a:r>
            <a:endParaRPr lang="ru-RU" sz="2000" dirty="0">
              <a:solidFill>
                <a:srgbClr val="0033CC"/>
              </a:solidFill>
            </a:endParaRPr>
          </a:p>
        </p:txBody>
      </p:sp>
      <p:pic>
        <p:nvPicPr>
          <p:cNvPr id="5" name="Picture 2" descr="http://img0.liveinternet.ru/images/attach/c/4/80/966/80966222_large_pale_ve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504" y="980728"/>
            <a:ext cx="2489142" cy="3600000"/>
          </a:xfrm>
          <a:prstGeom prst="rect">
            <a:avLst/>
          </a:prstGeom>
          <a:noFill/>
        </p:spPr>
      </p:pic>
      <p:pic>
        <p:nvPicPr>
          <p:cNvPr id="6" name="Picture 2" descr="http://2.bp.blogspot.com/-cyX7TA947Y8/VPxUhBJrAQI/AAAAAAAAAIY/YMg57QDv-ZY/s1600/1%2B%D0%B2%D0%B5%D0%BD%D0%B5%D1%80%D0%B0%2B%D0%BB%D0%B5%D1%81%D0%BF%D1%8E%D0%B3%D1%81%D0%BA%D0%B0%D1%8F.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54426" y="980728"/>
            <a:ext cx="4008908" cy="3600000"/>
          </a:xfrm>
          <a:prstGeom prst="rect">
            <a:avLst/>
          </a:prstGeom>
          <a:noFill/>
        </p:spPr>
      </p:pic>
      <p:pic>
        <p:nvPicPr>
          <p:cNvPr id="8196" name="Picture 4" descr="http://mydiscoveries.ru/wp-content/uploads/2016/03/Vestonicka_venuse_edit.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21114" y="980728"/>
            <a:ext cx="1843374" cy="3600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5589240"/>
            <a:ext cx="9144000" cy="864096"/>
          </a:xfrm>
        </p:spPr>
        <p:txBody>
          <a:bodyPr/>
          <a:lstStyle/>
          <a:p>
            <a:r>
              <a:rPr lang="ru-RU" sz="2000" dirty="0" smtClean="0"/>
              <a:t>«Палеолитическая Венера» с ее вздутым животом, громадными мешками грудей – сосуд плодородия и ничего более. Она более </a:t>
            </a:r>
            <a:r>
              <a:rPr lang="ru-RU" sz="2000" dirty="0" err="1" smtClean="0"/>
              <a:t>животна</a:t>
            </a:r>
            <a:r>
              <a:rPr lang="ru-RU" sz="2000" dirty="0" smtClean="0"/>
              <a:t>, чем сами животные, как они изображаются в искусстве палеолита.</a:t>
            </a:r>
            <a:endParaRPr lang="ru-RU" sz="2000" dirty="0"/>
          </a:p>
        </p:txBody>
      </p:sp>
      <p:pic>
        <p:nvPicPr>
          <p:cNvPr id="7170" name="Picture 2" descr="http://4.bp.blogspot.com/-tB4YYlt6Du4/UG5QbwxtQdI/AAAAAAAAAB8/YAMRgGIBe_E/s1600/Venus+of+Willendor+3+angles.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940" y="44624"/>
            <a:ext cx="9075564" cy="5112568"/>
          </a:xfrm>
          <a:prstGeom prst="rect">
            <a:avLst/>
          </a:prstGeom>
          <a:noFill/>
        </p:spPr>
      </p:pic>
      <p:sp>
        <p:nvSpPr>
          <p:cNvPr id="6" name="Прямоугольник 5"/>
          <p:cNvSpPr/>
          <p:nvPr/>
        </p:nvSpPr>
        <p:spPr>
          <a:xfrm>
            <a:off x="5004048" y="5219908"/>
            <a:ext cx="4017446" cy="369332"/>
          </a:xfrm>
          <a:prstGeom prst="rect">
            <a:avLst/>
          </a:prstGeom>
        </p:spPr>
        <p:txBody>
          <a:bodyPr wrap="none">
            <a:spAutoFit/>
          </a:bodyPr>
          <a:lstStyle/>
          <a:p>
            <a:r>
              <a:rPr lang="ru-RU" dirty="0" smtClean="0"/>
              <a:t>Венера </a:t>
            </a:r>
            <a:r>
              <a:rPr lang="ru-RU" dirty="0" err="1" smtClean="0"/>
              <a:t>Виллендорфская</a:t>
            </a:r>
            <a:r>
              <a:rPr lang="ru-RU" dirty="0" smtClean="0"/>
              <a:t>. Палеолит.</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6672"/>
            <a:ext cx="8892480" cy="551656"/>
          </a:xfrm>
        </p:spPr>
        <p:txBody>
          <a:bodyPr/>
          <a:lstStyle/>
          <a:p>
            <a:r>
              <a:rPr lang="ru-RU" sz="3200" u="sng" dirty="0" smtClean="0">
                <a:effectLst>
                  <a:outerShdw blurRad="38100" dist="38100" dir="2700000" algn="tl">
                    <a:srgbClr val="000000">
                      <a:alpha val="43137"/>
                    </a:srgbClr>
                  </a:outerShdw>
                </a:effectLst>
              </a:rPr>
              <a:t>Любопытный парадокс искусства палеолита:</a:t>
            </a:r>
            <a:endParaRPr lang="ru-RU" sz="32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67544" y="1916832"/>
            <a:ext cx="8487544" cy="4114800"/>
          </a:xfrm>
          <a:effectLst>
            <a:glow rad="101600">
              <a:schemeClr val="accent4">
                <a:satMod val="175000"/>
                <a:alpha val="40000"/>
              </a:schemeClr>
            </a:glow>
          </a:effectLst>
        </p:spPr>
        <p:txBody>
          <a:bodyPr/>
          <a:lstStyle/>
          <a:p>
            <a:r>
              <a:rPr lang="ru-RU" u="sng" dirty="0" smtClean="0">
                <a:solidFill>
                  <a:srgbClr val="0033CC"/>
                </a:solidFill>
                <a:effectLst>
                  <a:outerShdw blurRad="38100" dist="38100" dir="2700000" algn="tl">
                    <a:srgbClr val="000000">
                      <a:alpha val="43137"/>
                    </a:srgbClr>
                  </a:outerShdw>
                </a:effectLst>
              </a:rPr>
              <a:t>отношение к человеку –</a:t>
            </a:r>
            <a:r>
              <a:rPr lang="ru-RU" u="sng" dirty="0" smtClean="0">
                <a:solidFill>
                  <a:srgbClr val="FF0000"/>
                </a:solidFill>
                <a:effectLst>
                  <a:outerShdw blurRad="38100" dist="38100" dir="2700000" algn="tl">
                    <a:srgbClr val="000000">
                      <a:alpha val="43137"/>
                    </a:srgbClr>
                  </a:outerShdw>
                </a:effectLst>
              </a:rPr>
              <a:t> </a:t>
            </a:r>
            <a:r>
              <a:rPr lang="ru-RU" u="sng" dirty="0" smtClean="0">
                <a:solidFill>
                  <a:srgbClr val="FF0000"/>
                </a:solidFill>
                <a:effectLst>
                  <a:outerShdw blurRad="38100" dist="38100" dir="2700000" algn="tl" rotWithShape="0">
                    <a:srgbClr val="000000">
                      <a:alpha val="43137"/>
                    </a:srgbClr>
                  </a:outerShdw>
                </a:effectLst>
              </a:rPr>
              <a:t>преимущественно животное</a:t>
            </a:r>
            <a:r>
              <a:rPr lang="ru-RU" dirty="0" smtClean="0">
                <a:effectLst>
                  <a:outerShdw blurRad="38100" dist="38100" dir="2700000" algn="tl" rotWithShape="0">
                    <a:srgbClr val="000000">
                      <a:alpha val="43137"/>
                    </a:srgbClr>
                  </a:outerShdw>
                </a:effectLst>
              </a:rPr>
              <a:t>, </a:t>
            </a:r>
          </a:p>
          <a:p>
            <a:r>
              <a:rPr lang="ru-RU" u="sng" dirty="0" smtClean="0">
                <a:solidFill>
                  <a:srgbClr val="0033CC"/>
                </a:solidFill>
                <a:effectLst>
                  <a:outerShdw blurRad="38100" dist="38100" dir="2700000" algn="tl">
                    <a:srgbClr val="000000">
                      <a:alpha val="43137"/>
                    </a:srgbClr>
                  </a:outerShdw>
                </a:effectLst>
              </a:rPr>
              <a:t>в отношении к зверю –</a:t>
            </a:r>
            <a:r>
              <a:rPr lang="ru-RU" u="sng" dirty="0" smtClean="0">
                <a:solidFill>
                  <a:srgbClr val="FF0000"/>
                </a:solidFill>
                <a:effectLst>
                  <a:outerShdw blurRad="38100" dist="38100" dir="2700000" algn="tl">
                    <a:srgbClr val="000000">
                      <a:alpha val="43137"/>
                    </a:srgbClr>
                  </a:outerShdw>
                </a:effectLst>
              </a:rPr>
              <a:t> </a:t>
            </a:r>
            <a:r>
              <a:rPr lang="ru-RU" u="sng" dirty="0" smtClean="0">
                <a:solidFill>
                  <a:srgbClr val="FF0000"/>
                </a:solidFill>
                <a:effectLst>
                  <a:outerShdw blurRad="38100" dist="38100" dir="2700000" algn="tl" rotWithShape="0">
                    <a:srgbClr val="000000">
                      <a:alpha val="43137"/>
                    </a:srgbClr>
                  </a:outerShdw>
                </a:effectLst>
              </a:rPr>
              <a:t>больше человечности</a:t>
            </a:r>
            <a:r>
              <a:rPr lang="ru-RU" dirty="0" smtClean="0">
                <a:effectLst>
                  <a:outerShdw blurRad="38100" dist="38100" dir="2700000" algn="tl" rotWithShape="0">
                    <a:srgbClr val="000000">
                      <a:alpha val="43137"/>
                    </a:srgbClr>
                  </a:outerShdw>
                </a:effectLst>
              </a:rPr>
              <a:t>. </a:t>
            </a:r>
          </a:p>
          <a:p>
            <a:r>
              <a:rPr lang="ru-RU" dirty="0" smtClean="0">
                <a:solidFill>
                  <a:srgbClr val="0033CC"/>
                </a:solidFill>
                <a:effectLst>
                  <a:outerShdw blurRad="38100" dist="38100" dir="2700000" algn="tl">
                    <a:srgbClr val="000000">
                      <a:alpha val="43137"/>
                    </a:srgbClr>
                  </a:outerShdw>
                </a:effectLst>
              </a:rPr>
              <a:t>В изображении зверей не просто отношение к зверю как к добыче, а </a:t>
            </a:r>
            <a:r>
              <a:rPr lang="ru-RU" u="sng" dirty="0" smtClean="0">
                <a:solidFill>
                  <a:srgbClr val="FF0000"/>
                </a:solidFill>
                <a:effectLst>
                  <a:outerShdw blurRad="38100" dist="38100" dir="2700000" algn="tl" rotWithShape="0">
                    <a:srgbClr val="000000">
                      <a:alpha val="43137"/>
                    </a:srgbClr>
                  </a:outerShdw>
                </a:effectLst>
              </a:rPr>
              <a:t>чувствуется восхищение его силой, почтение к нему как к покровителю рода</a:t>
            </a:r>
            <a:r>
              <a:rPr lang="ru-RU" u="sng" dirty="0" smtClean="0">
                <a:effectLst>
                  <a:outerShdw blurRad="38100" dist="38100" dir="2700000" algn="tl">
                    <a:srgbClr val="000000">
                      <a:alpha val="43137"/>
                    </a:srgbClr>
                  </a:outerShdw>
                </a:effectLst>
              </a:rPr>
              <a:t>.</a:t>
            </a:r>
            <a:endParaRPr lang="ru-RU"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9" y="214313"/>
            <a:ext cx="2772990" cy="1462087"/>
          </a:xfrm>
        </p:spPr>
        <p:txBody>
          <a:bodyPr/>
          <a:lstStyle/>
          <a:p>
            <a:r>
              <a:rPr lang="ru-RU" dirty="0" smtClean="0"/>
              <a:t>Искусство неолита</a:t>
            </a:r>
            <a:endParaRPr lang="ru-RU" dirty="0"/>
          </a:p>
        </p:txBody>
      </p:sp>
      <p:sp>
        <p:nvSpPr>
          <p:cNvPr id="3" name="Содержимое 2"/>
          <p:cNvSpPr>
            <a:spLocks noGrp="1"/>
          </p:cNvSpPr>
          <p:nvPr>
            <p:ph idx="1"/>
          </p:nvPr>
        </p:nvSpPr>
        <p:spPr>
          <a:xfrm>
            <a:off x="81408" y="2060848"/>
            <a:ext cx="4922640" cy="4795663"/>
          </a:xfrm>
        </p:spPr>
        <p:txBody>
          <a:bodyPr/>
          <a:lstStyle/>
          <a:p>
            <a:r>
              <a:rPr lang="ru-RU" sz="2800" u="sng" dirty="0" smtClean="0">
                <a:solidFill>
                  <a:srgbClr val="FF0000"/>
                </a:solidFill>
              </a:rPr>
              <a:t>В эпоху неолита появляются связанные композиции и сцены, где человек занимает главное место</a:t>
            </a:r>
            <a:r>
              <a:rPr lang="ru-RU" sz="2800" dirty="0" smtClean="0">
                <a:solidFill>
                  <a:srgbClr val="FF0000"/>
                </a:solidFill>
              </a:rPr>
              <a:t>. </a:t>
            </a:r>
            <a:r>
              <a:rPr lang="ru-RU" sz="2800" dirty="0" smtClean="0"/>
              <a:t>Искусство неолита более «условное», чем палеолита, утратилось реалистическое видение охотников</a:t>
            </a:r>
          </a:p>
        </p:txBody>
      </p:sp>
      <p:pic>
        <p:nvPicPr>
          <p:cNvPr id="5" name="Picture 4" descr="http://s12.stc.all.kpcdn.net/share/i/4/63844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17342" y="188640"/>
            <a:ext cx="3892494" cy="597666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такое неолит?</a:t>
            </a:r>
            <a:endParaRPr lang="ru-RU" dirty="0"/>
          </a:p>
        </p:txBody>
      </p:sp>
      <p:sp>
        <p:nvSpPr>
          <p:cNvPr id="3" name="Содержимое 2"/>
          <p:cNvSpPr>
            <a:spLocks noGrp="1"/>
          </p:cNvSpPr>
          <p:nvPr>
            <p:ph idx="1"/>
          </p:nvPr>
        </p:nvSpPr>
        <p:spPr>
          <a:xfrm>
            <a:off x="0" y="2017713"/>
            <a:ext cx="9144000" cy="4114800"/>
          </a:xfrm>
        </p:spPr>
        <p:txBody>
          <a:bodyPr/>
          <a:lstStyle/>
          <a:p>
            <a:r>
              <a:rPr lang="ru-RU" sz="2000" b="1" dirty="0" smtClean="0">
                <a:solidFill>
                  <a:srgbClr val="FF0000"/>
                </a:solidFill>
              </a:rPr>
              <a:t>Неолит</a:t>
            </a:r>
            <a:r>
              <a:rPr lang="ru-RU" sz="2000" dirty="0" smtClean="0"/>
              <a:t> — </a:t>
            </a:r>
            <a:r>
              <a:rPr lang="ru-RU" sz="2000" dirty="0" err="1" smtClean="0"/>
              <a:t>новокаменный</a:t>
            </a:r>
            <a:r>
              <a:rPr lang="ru-RU" sz="2000" dirty="0" smtClean="0"/>
              <a:t> век, последняя стадия каменного века. Разные культуры вступили в этот период развития в разное время. На Ближнем Востоке неолит начался около 9500 лет до н. э. Вступление в неолит приурочивается к переходу культуры от присваивающего (охотники и собиратели) к производящему (земледелие и/или скотоводство) типу хозяйства, а окончание неолита датируется временем появления металлических орудий труда и оружия, то есть началом медного, бронзового или железного века. Поскольку некоторые культуры Америки и Океании до сих пор не вполне перешли из каменного века в железный, неолит не является определенным хронологическим периодом в истории человечества в целом, а характеризует лишь культурные особенности тех или иных народов.</a:t>
            </a:r>
            <a:endParaRPr lang="ru-RU"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23528" y="4869160"/>
            <a:ext cx="8568952" cy="1335360"/>
          </a:xfrm>
        </p:spPr>
        <p:txBody>
          <a:bodyPr/>
          <a:lstStyle/>
          <a:p>
            <a:r>
              <a:rPr lang="ru-RU" sz="2000" dirty="0" smtClean="0">
                <a:solidFill>
                  <a:srgbClr val="0033CC"/>
                </a:solidFill>
              </a:rPr>
              <a:t>История существования человека почти в 500 раз длиннее, чем история цивилизаций (это страны и народы, достигшие больших успехов в искусстве, науке, технологии, высокого уровня социального и культурного развития). Считается, что самые первые человекоподобные существа жили </a:t>
            </a:r>
            <a:r>
              <a:rPr lang="ru-RU" sz="2000" dirty="0" smtClean="0">
                <a:solidFill>
                  <a:srgbClr val="FF0000"/>
                </a:solidFill>
              </a:rPr>
              <a:t>в Африке около 4-6 млн. лет назад</a:t>
            </a:r>
            <a:r>
              <a:rPr lang="ru-RU" sz="2000" dirty="0" smtClean="0">
                <a:solidFill>
                  <a:srgbClr val="0033CC"/>
                </a:solidFill>
              </a:rPr>
              <a:t>. </a:t>
            </a:r>
            <a:endParaRPr lang="ru-RU" sz="2000" dirty="0">
              <a:solidFill>
                <a:srgbClr val="0033CC"/>
              </a:solidFill>
            </a:endParaRPr>
          </a:p>
        </p:txBody>
      </p:sp>
      <p:pic>
        <p:nvPicPr>
          <p:cNvPr id="4" name="Содержимое 4" descr="Рисунок2.jpg"/>
          <p:cNvPicPr>
            <a:picLocks noChangeAspect="1"/>
          </p:cNvPicPr>
          <p:nvPr/>
        </p:nvPicPr>
        <p:blipFill>
          <a:blip r:embed="rId2" cstate="print"/>
          <a:srcRect/>
          <a:stretch>
            <a:fillRect/>
          </a:stretch>
        </p:blipFill>
        <p:spPr bwMode="auto">
          <a:xfrm>
            <a:off x="1315541" y="188640"/>
            <a:ext cx="7000875" cy="43576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5474097"/>
            <a:ext cx="9144000" cy="1411287"/>
          </a:xfrm>
        </p:spPr>
        <p:txBody>
          <a:bodyPr/>
          <a:lstStyle/>
          <a:p>
            <a:r>
              <a:rPr lang="ru-RU" sz="1800" dirty="0" smtClean="0"/>
              <a:t>В сценках охоты найденных в пещерах Африки, Испании захватывающая динамика и ритм, стрелки с луками настигают оленя; на другом – сражаются; на третьем – кружатся танцующие фигуры. Но сами фигуры это тощие черные силуэтные фигурки. Животные изображаются более реалистично, чем человек, но уже не встречаются столь живые «портреты» как в </a:t>
            </a:r>
            <a:r>
              <a:rPr lang="ru-RU" sz="1800" dirty="0" err="1" smtClean="0"/>
              <a:t>Альтамирской</a:t>
            </a:r>
            <a:r>
              <a:rPr lang="ru-RU" sz="1800" dirty="0" smtClean="0"/>
              <a:t> пещере.</a:t>
            </a:r>
            <a:endParaRPr lang="ru-RU" sz="1800" dirty="0"/>
          </a:p>
        </p:txBody>
      </p:sp>
      <p:pic>
        <p:nvPicPr>
          <p:cNvPr id="3077"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2288" y="174423"/>
            <a:ext cx="4061680" cy="2678513"/>
          </a:xfrm>
          <a:prstGeom prst="rect">
            <a:avLst/>
          </a:prstGeom>
          <a:noFill/>
          <a:ln w="9525">
            <a:noFill/>
            <a:miter lim="800000"/>
            <a:headEnd/>
            <a:tailEnd/>
          </a:ln>
        </p:spPr>
      </p:pic>
      <p:pic>
        <p:nvPicPr>
          <p:cNvPr id="3079" name="Picture 7" descr="http://900igr.net/datas/mkhk/KHoreografija/0011-011-Tantsujuschie-zhenschiny-6-7-ty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27984" y="116632"/>
            <a:ext cx="4512501" cy="3384376"/>
          </a:xfrm>
          <a:prstGeom prst="rect">
            <a:avLst/>
          </a:prstGeom>
          <a:noFill/>
        </p:spPr>
      </p:pic>
      <p:pic>
        <p:nvPicPr>
          <p:cNvPr id="3081" name="Picture 9" descr="http://3.bp.blogspot.com/-pRI3ZPY9XK4/VQgdpWBi2iI/AAAAAAAAALI/PMi3FDB8KIk/s1600/2%2B%D0%BB%D0%B5%D0%B2%D0%B0%D0%BD%D1%82.jpe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7517" y="3625042"/>
            <a:ext cx="8712968" cy="188962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716016" y="5373217"/>
            <a:ext cx="4427984" cy="1512167"/>
          </a:xfrm>
        </p:spPr>
        <p:txBody>
          <a:bodyPr/>
          <a:lstStyle/>
          <a:p>
            <a:r>
              <a:rPr lang="ru-RU" sz="1800" dirty="0" smtClean="0"/>
              <a:t>Схематизируя предметы человек неолита узнает о прямоугольнике, круге, симметрии, замечает повторяемость сходных форм. </a:t>
            </a:r>
            <a:r>
              <a:rPr lang="ru-RU" sz="1800" u="sng" dirty="0" smtClean="0">
                <a:solidFill>
                  <a:srgbClr val="FF0000"/>
                </a:solidFill>
              </a:rPr>
              <a:t>Появляется орнамент.</a:t>
            </a:r>
            <a:endParaRPr lang="ru-RU" sz="1800" u="sng" dirty="0">
              <a:solidFill>
                <a:srgbClr val="FF0000"/>
              </a:solidFill>
            </a:endParaRPr>
          </a:p>
        </p:txBody>
      </p:sp>
      <p:pic>
        <p:nvPicPr>
          <p:cNvPr id="4100" name="Picture 4" descr="http://detectivebooks.ru/img/d/?src=16246882&amp;i=141&amp;ex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3789040"/>
            <a:ext cx="3748303" cy="1596778"/>
          </a:xfrm>
          <a:prstGeom prst="rect">
            <a:avLst/>
          </a:prstGeom>
          <a:noFill/>
        </p:spPr>
      </p:pic>
      <p:pic>
        <p:nvPicPr>
          <p:cNvPr id="4102" name="Picture 6" descr="http://izosfera.ru/Media/Default/Windows-Live-Writer/a37cd0c3c16d_8F1/clip_image002_thumb.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188640"/>
            <a:ext cx="3785311" cy="2664296"/>
          </a:xfrm>
          <a:prstGeom prst="rect">
            <a:avLst/>
          </a:prstGeom>
          <a:noFill/>
        </p:spPr>
      </p:pic>
      <p:pic>
        <p:nvPicPr>
          <p:cNvPr id="4104" name="Picture 8" descr="http://m.fictionbook.ru/static/bookimages/08/45/76/08457618.bin.dir/h/i_00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48064" y="188640"/>
            <a:ext cx="3474640" cy="4062657"/>
          </a:xfrm>
          <a:prstGeom prst="rect">
            <a:avLst/>
          </a:prstGeom>
          <a:noFill/>
        </p:spPr>
      </p:pic>
      <p:sp>
        <p:nvSpPr>
          <p:cNvPr id="9" name="Прямоугольник 8"/>
          <p:cNvSpPr/>
          <p:nvPr/>
        </p:nvSpPr>
        <p:spPr>
          <a:xfrm>
            <a:off x="4716016" y="4221089"/>
            <a:ext cx="4176464" cy="1077218"/>
          </a:xfrm>
          <a:prstGeom prst="rect">
            <a:avLst/>
          </a:prstGeom>
        </p:spPr>
        <p:txBody>
          <a:bodyPr wrap="square">
            <a:spAutoFit/>
          </a:bodyPr>
          <a:lstStyle/>
          <a:p>
            <a:pPr algn="ctr"/>
            <a:r>
              <a:rPr lang="ru-RU" sz="1600" dirty="0" smtClean="0"/>
              <a:t>Схематические изображения человеческих фигур. Наскальная живопись. Неолит. Горы Сьерра-Морена. Испания.</a:t>
            </a:r>
            <a:endParaRPr lang="ru-RU" sz="1600" dirty="0"/>
          </a:p>
        </p:txBody>
      </p:sp>
      <p:sp>
        <p:nvSpPr>
          <p:cNvPr id="10" name="Прямоугольник 9"/>
          <p:cNvSpPr/>
          <p:nvPr/>
        </p:nvSpPr>
        <p:spPr>
          <a:xfrm>
            <a:off x="179512" y="2852936"/>
            <a:ext cx="3744416" cy="830997"/>
          </a:xfrm>
          <a:prstGeom prst="rect">
            <a:avLst/>
          </a:prstGeom>
        </p:spPr>
        <p:txBody>
          <a:bodyPr wrap="square">
            <a:spAutoFit/>
          </a:bodyPr>
          <a:lstStyle/>
          <a:p>
            <a:pPr algn="ctr"/>
            <a:r>
              <a:rPr lang="ru-RU" sz="1600" dirty="0" smtClean="0"/>
              <a:t>Глиняная миска с рыбами и человеческим ликом из </a:t>
            </a:r>
            <a:r>
              <a:rPr lang="ru-RU" sz="1600" dirty="0" err="1" smtClean="0"/>
              <a:t>Баньпо</a:t>
            </a:r>
            <a:r>
              <a:rPr lang="ru-RU" sz="1600" dirty="0" smtClean="0"/>
              <a:t>. Китай. Неолит</a:t>
            </a:r>
            <a:endParaRPr lang="ru-RU" sz="1600" dirty="0"/>
          </a:p>
        </p:txBody>
      </p:sp>
      <p:sp>
        <p:nvSpPr>
          <p:cNvPr id="12" name="Прямоугольник 11"/>
          <p:cNvSpPr/>
          <p:nvPr/>
        </p:nvSpPr>
        <p:spPr>
          <a:xfrm>
            <a:off x="179512" y="5417929"/>
            <a:ext cx="3816424" cy="1323439"/>
          </a:xfrm>
          <a:prstGeom prst="rect">
            <a:avLst/>
          </a:prstGeom>
        </p:spPr>
        <p:txBody>
          <a:bodyPr wrap="square">
            <a:spAutoFit/>
          </a:bodyPr>
          <a:lstStyle/>
          <a:p>
            <a:pPr algn="ctr"/>
            <a:r>
              <a:rPr lang="ru-RU" sz="1600" dirty="0" smtClean="0"/>
              <a:t>Орудия, украшенные рельефами. Кость (из пещеры </a:t>
            </a:r>
            <a:r>
              <a:rPr lang="ru-RU" sz="1600" dirty="0" err="1" smtClean="0"/>
              <a:t>Истюриц</a:t>
            </a:r>
            <a:r>
              <a:rPr lang="ru-RU" sz="1600" dirty="0" smtClean="0"/>
              <a:t>, департамент Нижние Пиренеи, Франция). Неолит. Частное собрание. Париж.</a:t>
            </a:r>
            <a:endParaRPr lang="ru-RU"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14313"/>
            <a:ext cx="3672409" cy="1342479"/>
          </a:xfrm>
        </p:spPr>
        <p:txBody>
          <a:bodyPr/>
          <a:lstStyle/>
          <a:p>
            <a:r>
              <a:rPr lang="ru-RU" sz="3600" dirty="0" smtClean="0"/>
              <a:t>Зарождение орнамента</a:t>
            </a:r>
            <a:endParaRPr lang="ru-RU" sz="3600" dirty="0"/>
          </a:p>
        </p:txBody>
      </p:sp>
      <p:pic>
        <p:nvPicPr>
          <p:cNvPr id="4" name="Picture 10" descr="http://oiskusstve.ru/uploads/posts/2011-09/1316296084_pic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35896" y="188640"/>
            <a:ext cx="5353050" cy="6448426"/>
          </a:xfrm>
          <a:prstGeom prst="rect">
            <a:avLst/>
          </a:prstGeom>
          <a:noFill/>
        </p:spPr>
      </p:pic>
      <p:sp>
        <p:nvSpPr>
          <p:cNvPr id="5" name="Содержимое 4"/>
          <p:cNvSpPr>
            <a:spLocks noGrp="1"/>
          </p:cNvSpPr>
          <p:nvPr>
            <p:ph idx="1"/>
          </p:nvPr>
        </p:nvSpPr>
        <p:spPr/>
        <p:txBody>
          <a:bodyPr/>
          <a:lstStyle/>
          <a:p>
            <a:endParaRPr lang="ru-RU" dirty="0"/>
          </a:p>
        </p:txBody>
      </p:sp>
      <p:sp>
        <p:nvSpPr>
          <p:cNvPr id="6" name="Прямоугольник 5"/>
          <p:cNvSpPr/>
          <p:nvPr/>
        </p:nvSpPr>
        <p:spPr>
          <a:xfrm>
            <a:off x="251520" y="5661249"/>
            <a:ext cx="3240360" cy="830997"/>
          </a:xfrm>
          <a:prstGeom prst="rect">
            <a:avLst/>
          </a:prstGeom>
        </p:spPr>
        <p:txBody>
          <a:bodyPr wrap="square">
            <a:spAutoFit/>
          </a:bodyPr>
          <a:lstStyle/>
          <a:p>
            <a:pPr algn="ctr"/>
            <a:r>
              <a:rPr lang="ru-RU" sz="1600" dirty="0" smtClean="0"/>
              <a:t>Сосуд ямочно-гребенчатой керамики. Неолит. </a:t>
            </a:r>
          </a:p>
          <a:p>
            <a:pPr algn="ctr"/>
            <a:r>
              <a:rPr lang="ru-RU" sz="1600" dirty="0" smtClean="0"/>
              <a:t>Ярославский край.</a:t>
            </a:r>
            <a:endParaRPr lang="ru-RU" sz="1600" dirty="0"/>
          </a:p>
        </p:txBody>
      </p:sp>
      <p:pic>
        <p:nvPicPr>
          <p:cNvPr id="37890" name="Picture 2" descr="http://www.yarregion.ru/projectsPics/01.%20%D0%98%D1%81%D1%82%D0%BE%D1%80%D0%B8%D1%8F/%D0%94%D1%80%D0%B5%D0%B2%D0%BD%D0%BE%D1%81%D1%82%D1%8C/%D0%A1%D0%BE%D1%81%D1%83%D0%B4%20%D1%8F%D0%BC%D0%BE%D1%87%D0%BD%D0%BE-%D0%B3%D1%80%D0%B5%D0%B1%D0%B5%D0%BD%D1%87%D0%B0%D1%82%D0%BE%D0%B9%20%D0%BA%D0%B5%D1%80%D0%B0%D0%BC%D0%B8%D0%BA%D0%B8%20%28%D0%BD%D0%B5%D0%BE%D0%BB%D0%B8%D1%82%2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3" y="2060848"/>
            <a:ext cx="3481946" cy="360823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8" y="188640"/>
            <a:ext cx="6949453" cy="623664"/>
          </a:xfrm>
        </p:spPr>
        <p:txBody>
          <a:bodyPr/>
          <a:lstStyle/>
          <a:p>
            <a:r>
              <a:rPr lang="ru-RU" dirty="0" smtClean="0"/>
              <a:t>Вопросы для повторения:</a:t>
            </a:r>
            <a:endParaRPr lang="ru-RU" dirty="0"/>
          </a:p>
        </p:txBody>
      </p:sp>
      <p:sp>
        <p:nvSpPr>
          <p:cNvPr id="3" name="Содержимое 2"/>
          <p:cNvSpPr>
            <a:spLocks noGrp="1"/>
          </p:cNvSpPr>
          <p:nvPr>
            <p:ph idx="1"/>
          </p:nvPr>
        </p:nvSpPr>
        <p:spPr>
          <a:xfrm>
            <a:off x="0" y="1196752"/>
            <a:ext cx="9144000" cy="1483295"/>
          </a:xfrm>
        </p:spPr>
        <p:txBody>
          <a:bodyPr/>
          <a:lstStyle/>
          <a:p>
            <a:r>
              <a:rPr lang="ru-RU" sz="2400" dirty="0" smtClean="0">
                <a:solidFill>
                  <a:srgbClr val="0033CC"/>
                </a:solidFill>
              </a:rPr>
              <a:t>Когда и где жили первые человекоподобные существа?</a:t>
            </a:r>
          </a:p>
          <a:p>
            <a:endParaRPr lang="ru-RU" sz="2400" dirty="0" smtClean="0">
              <a:solidFill>
                <a:srgbClr val="0033CC"/>
              </a:solidFill>
            </a:endParaRPr>
          </a:p>
          <a:p>
            <a:r>
              <a:rPr lang="ru-RU" sz="2400" dirty="0" smtClean="0">
                <a:solidFill>
                  <a:srgbClr val="0033CC"/>
                </a:solidFill>
              </a:rPr>
              <a:t>Когда появился «человек разумный»?</a:t>
            </a:r>
          </a:p>
          <a:p>
            <a:endParaRPr lang="ru-RU" sz="2400" dirty="0" smtClean="0">
              <a:solidFill>
                <a:srgbClr val="0033CC"/>
              </a:solidFill>
            </a:endParaRPr>
          </a:p>
          <a:p>
            <a:r>
              <a:rPr lang="ru-RU" sz="2400" dirty="0" smtClean="0">
                <a:solidFill>
                  <a:srgbClr val="0033CC"/>
                </a:solidFill>
              </a:rPr>
              <a:t>Что изображали древние люди в эпоху верхнего палеолита?</a:t>
            </a:r>
          </a:p>
          <a:p>
            <a:endParaRPr lang="ru-RU" sz="2400" dirty="0" smtClean="0">
              <a:solidFill>
                <a:srgbClr val="0033CC"/>
              </a:solidFill>
            </a:endParaRPr>
          </a:p>
          <a:p>
            <a:endParaRPr lang="ru-RU" sz="2400" dirty="0" smtClean="0">
              <a:solidFill>
                <a:srgbClr val="0033CC"/>
              </a:solidFill>
            </a:endParaRPr>
          </a:p>
          <a:p>
            <a:r>
              <a:rPr lang="ru-RU" sz="2400" dirty="0" smtClean="0">
                <a:solidFill>
                  <a:srgbClr val="0033CC"/>
                </a:solidFill>
              </a:rPr>
              <a:t>В чем заключается парадокс искусства палеолита?</a:t>
            </a:r>
          </a:p>
          <a:p>
            <a:endParaRPr lang="ru-RU" sz="2400" dirty="0" smtClean="0">
              <a:solidFill>
                <a:srgbClr val="0033CC"/>
              </a:solidFill>
            </a:endParaRPr>
          </a:p>
          <a:p>
            <a:endParaRPr lang="ru-RU" sz="2400" dirty="0" smtClean="0">
              <a:solidFill>
                <a:srgbClr val="0033CC"/>
              </a:solidFill>
            </a:endParaRPr>
          </a:p>
          <a:p>
            <a:r>
              <a:rPr lang="ru-RU" sz="2400" dirty="0" smtClean="0">
                <a:solidFill>
                  <a:srgbClr val="0033CC"/>
                </a:solidFill>
              </a:rPr>
              <a:t>Что нового появляется в эпоху неолита?</a:t>
            </a:r>
            <a:endParaRPr lang="ru-RU" sz="2400" dirty="0">
              <a:solidFill>
                <a:srgbClr val="0033CC"/>
              </a:solidFill>
            </a:endParaRPr>
          </a:p>
        </p:txBody>
      </p:sp>
      <p:sp>
        <p:nvSpPr>
          <p:cNvPr id="4" name="Прямоугольник 3"/>
          <p:cNvSpPr/>
          <p:nvPr/>
        </p:nvSpPr>
        <p:spPr>
          <a:xfrm>
            <a:off x="2699792" y="1700808"/>
            <a:ext cx="5846472" cy="461665"/>
          </a:xfrm>
          <a:prstGeom prst="rect">
            <a:avLst/>
          </a:prstGeom>
        </p:spPr>
        <p:txBody>
          <a:bodyPr wrap="none">
            <a:spAutoFit/>
          </a:bodyPr>
          <a:lstStyle/>
          <a:p>
            <a:r>
              <a:rPr lang="ru-RU" sz="2400" b="1" dirty="0" smtClean="0">
                <a:solidFill>
                  <a:srgbClr val="FF0000"/>
                </a:solidFill>
                <a:effectLst>
                  <a:outerShdw blurRad="38100" dist="38100" dir="2700000" algn="tl">
                    <a:srgbClr val="000000">
                      <a:alpha val="43137"/>
                    </a:srgbClr>
                  </a:outerShdw>
                </a:effectLst>
              </a:rPr>
              <a:t>в Африке около 4-6 млн. лет назад</a:t>
            </a:r>
            <a:endParaRPr lang="ru-RU" sz="2400" b="1" dirty="0">
              <a:solidFill>
                <a:srgbClr val="FF0000"/>
              </a:solidFill>
              <a:effectLst>
                <a:outerShdw blurRad="38100" dist="38100" dir="2700000" algn="tl">
                  <a:srgbClr val="000000">
                    <a:alpha val="43137"/>
                  </a:srgbClr>
                </a:outerShdw>
              </a:effectLst>
            </a:endParaRPr>
          </a:p>
        </p:txBody>
      </p:sp>
      <p:sp>
        <p:nvSpPr>
          <p:cNvPr id="5" name="Прямоугольник 4"/>
          <p:cNvSpPr/>
          <p:nvPr/>
        </p:nvSpPr>
        <p:spPr>
          <a:xfrm>
            <a:off x="2780544" y="2492896"/>
            <a:ext cx="5751896" cy="461665"/>
          </a:xfrm>
          <a:prstGeom prst="rect">
            <a:avLst/>
          </a:prstGeom>
        </p:spPr>
        <p:txBody>
          <a:bodyPr wrap="none">
            <a:spAutoFit/>
          </a:bodyPr>
          <a:lstStyle/>
          <a:p>
            <a:r>
              <a:rPr lang="ru-RU" sz="2400" b="1" dirty="0" smtClean="0">
                <a:solidFill>
                  <a:srgbClr val="FF0000"/>
                </a:solidFill>
                <a:effectLst>
                  <a:outerShdw blurRad="38100" dist="38100" dir="2700000" algn="tl">
                    <a:srgbClr val="000000">
                      <a:alpha val="43137"/>
                    </a:srgbClr>
                  </a:outerShdw>
                </a:effectLst>
              </a:rPr>
              <a:t>приблизительно 40 тыс. лет назад</a:t>
            </a:r>
            <a:endParaRPr lang="ru-RU" sz="2400" b="1" dirty="0">
              <a:solidFill>
                <a:srgbClr val="FF0000"/>
              </a:solidFill>
              <a:effectLst>
                <a:outerShdw blurRad="38100" dist="38100" dir="2700000" algn="tl">
                  <a:srgbClr val="000000">
                    <a:alpha val="43137"/>
                  </a:srgbClr>
                </a:outerShdw>
              </a:effectLst>
            </a:endParaRPr>
          </a:p>
        </p:txBody>
      </p:sp>
      <p:sp>
        <p:nvSpPr>
          <p:cNvPr id="6" name="Прямоугольник 5"/>
          <p:cNvSpPr/>
          <p:nvPr/>
        </p:nvSpPr>
        <p:spPr>
          <a:xfrm>
            <a:off x="35496" y="3429000"/>
            <a:ext cx="8532440" cy="830997"/>
          </a:xfrm>
          <a:prstGeom prst="rect">
            <a:avLst/>
          </a:prstGeom>
        </p:spPr>
        <p:txBody>
          <a:bodyPr wrap="square">
            <a:spAutoFit/>
          </a:bodyPr>
          <a:lstStyle/>
          <a:p>
            <a:pPr algn="r"/>
            <a:r>
              <a:rPr lang="ru-RU" sz="2400" b="1" dirty="0" smtClean="0">
                <a:solidFill>
                  <a:srgbClr val="FF0000"/>
                </a:solidFill>
                <a:effectLst>
                  <a:outerShdw blurRad="38100" dist="38100" dir="2700000" algn="tl">
                    <a:srgbClr val="000000">
                      <a:alpha val="43137"/>
                    </a:srgbClr>
                  </a:outerShdw>
                </a:effectLst>
              </a:rPr>
              <a:t>Древние люди изображали животных, людей, орнаменты, фантастические существа. </a:t>
            </a:r>
            <a:endParaRPr lang="ru-RU" sz="2400" b="1" dirty="0">
              <a:effectLst>
                <a:outerShdw blurRad="38100" dist="38100" dir="2700000" algn="tl">
                  <a:srgbClr val="000000">
                    <a:alpha val="43137"/>
                  </a:srgbClr>
                </a:outerShdw>
              </a:effectLst>
            </a:endParaRPr>
          </a:p>
        </p:txBody>
      </p:sp>
      <p:sp>
        <p:nvSpPr>
          <p:cNvPr id="7" name="Прямоугольник 6"/>
          <p:cNvSpPr/>
          <p:nvPr/>
        </p:nvSpPr>
        <p:spPr>
          <a:xfrm>
            <a:off x="-108520" y="4725144"/>
            <a:ext cx="8964488" cy="830997"/>
          </a:xfrm>
          <a:prstGeom prst="rect">
            <a:avLst/>
          </a:prstGeom>
        </p:spPr>
        <p:txBody>
          <a:bodyPr wrap="square">
            <a:spAutoFit/>
          </a:bodyPr>
          <a:lstStyle/>
          <a:p>
            <a:pPr algn="r"/>
            <a:r>
              <a:rPr lang="ru-RU" sz="2400" b="1" dirty="0" smtClean="0">
                <a:solidFill>
                  <a:srgbClr val="FF0000"/>
                </a:solidFill>
                <a:effectLst>
                  <a:outerShdw blurRad="38100" dist="38100" dir="2700000" algn="tl">
                    <a:srgbClr val="000000">
                      <a:alpha val="43137"/>
                    </a:srgbClr>
                  </a:outerShdw>
                </a:effectLst>
              </a:rPr>
              <a:t>отношение к человеку – </a:t>
            </a:r>
            <a:r>
              <a:rPr lang="ru-RU" sz="2400" b="1" dirty="0" smtClean="0">
                <a:solidFill>
                  <a:srgbClr val="FF0000"/>
                </a:solidFill>
                <a:effectLst>
                  <a:outerShdw blurRad="38100" dist="38100" dir="2700000" algn="tl" rotWithShape="0">
                    <a:srgbClr val="000000">
                      <a:alpha val="43137"/>
                    </a:srgbClr>
                  </a:outerShdw>
                </a:effectLst>
              </a:rPr>
              <a:t>преимущественно животное, </a:t>
            </a:r>
          </a:p>
          <a:p>
            <a:pPr algn="r"/>
            <a:r>
              <a:rPr lang="ru-RU" sz="2400" b="1" dirty="0" smtClean="0">
                <a:solidFill>
                  <a:srgbClr val="FF0000"/>
                </a:solidFill>
                <a:effectLst>
                  <a:outerShdw blurRad="38100" dist="38100" dir="2700000" algn="tl">
                    <a:srgbClr val="000000">
                      <a:alpha val="43137"/>
                    </a:srgbClr>
                  </a:outerShdw>
                </a:effectLst>
              </a:rPr>
              <a:t>в отношении к зверю – </a:t>
            </a:r>
            <a:r>
              <a:rPr lang="ru-RU" sz="2400" b="1" dirty="0" smtClean="0">
                <a:solidFill>
                  <a:srgbClr val="FF0000"/>
                </a:solidFill>
                <a:effectLst>
                  <a:outerShdw blurRad="38100" dist="38100" dir="2700000" algn="tl" rotWithShape="0">
                    <a:srgbClr val="000000">
                      <a:alpha val="43137"/>
                    </a:srgbClr>
                  </a:outerShdw>
                </a:effectLst>
              </a:rPr>
              <a:t>больше человечности</a:t>
            </a:r>
            <a:endParaRPr lang="ru-RU" sz="2400" b="1" dirty="0">
              <a:solidFill>
                <a:srgbClr val="FF0000"/>
              </a:solidFill>
            </a:endParaRPr>
          </a:p>
        </p:txBody>
      </p:sp>
      <p:sp>
        <p:nvSpPr>
          <p:cNvPr id="8" name="Прямоугольник 7"/>
          <p:cNvSpPr/>
          <p:nvPr/>
        </p:nvSpPr>
        <p:spPr>
          <a:xfrm>
            <a:off x="0" y="5934670"/>
            <a:ext cx="8892480" cy="830997"/>
          </a:xfrm>
          <a:prstGeom prst="rect">
            <a:avLst/>
          </a:prstGeom>
        </p:spPr>
        <p:txBody>
          <a:bodyPr wrap="square">
            <a:spAutoFit/>
          </a:bodyPr>
          <a:lstStyle/>
          <a:p>
            <a:pPr algn="r"/>
            <a:r>
              <a:rPr lang="ru-RU" sz="2400" b="1" dirty="0" smtClean="0">
                <a:solidFill>
                  <a:srgbClr val="FF0000"/>
                </a:solidFill>
              </a:rPr>
              <a:t>В эпоху неолита появляются связанные композиции и сцены, где человек занимает главное место.</a:t>
            </a:r>
            <a:endParaRPr lang="ru-RU"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fltVal val="0"/>
                                          </p:val>
                                        </p:tav>
                                        <p:tav tm="100000">
                                          <p:val>
                                            <p:strVal val="#ppt_w"/>
                                          </p:val>
                                        </p:tav>
                                      </p:tavLst>
                                    </p:anim>
                                    <p:anim calcmode="lin" valueType="num">
                                      <p:cBhvr>
                                        <p:cTn id="22" dur="1000" fill="hold"/>
                                        <p:tgtEl>
                                          <p:spTgt spid="6"/>
                                        </p:tgtEl>
                                        <p:attrNameLst>
                                          <p:attrName>ppt_h</p:attrName>
                                        </p:attrNameLst>
                                      </p:cBhvr>
                                      <p:tavLst>
                                        <p:tav tm="0">
                                          <p:val>
                                            <p:fltVal val="0"/>
                                          </p:val>
                                        </p:tav>
                                        <p:tav tm="100000">
                                          <p:val>
                                            <p:strVal val="#ppt_h"/>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 calcmode="lin" valueType="num">
                                      <p:cBhvr>
                                        <p:cTn id="28"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30" dur="1000"/>
                                        <p:tgtEl>
                                          <p:spTgt spid="7">
                                            <p:txEl>
                                              <p:pRg st="0" end="0"/>
                                            </p:txEl>
                                          </p:spTgt>
                                        </p:tgtEl>
                                      </p:cBhvr>
                                    </p:animEffect>
                                  </p:childTnLst>
                                </p:cTn>
                              </p:par>
                              <p:par>
                                <p:cTn id="31" presetID="53" presetClass="entr" presetSubtype="0" fill="hold"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 calcmode="lin" valueType="num">
                                      <p:cBhvr>
                                        <p:cTn id="33" dur="1000" fill="hold"/>
                                        <p:tgtEl>
                                          <p:spTgt spid="7">
                                            <p:txEl>
                                              <p:pRg st="1" end="1"/>
                                            </p:txEl>
                                          </p:spTgt>
                                        </p:tgtEl>
                                        <p:attrNameLst>
                                          <p:attrName>ppt_w</p:attrName>
                                        </p:attrNameLst>
                                      </p:cBhvr>
                                      <p:tavLst>
                                        <p:tav tm="0">
                                          <p:val>
                                            <p:fltVal val="0"/>
                                          </p:val>
                                        </p:tav>
                                        <p:tav tm="100000">
                                          <p:val>
                                            <p:strVal val="#ppt_w"/>
                                          </p:val>
                                        </p:tav>
                                      </p:tavLst>
                                    </p:anim>
                                    <p:anim calcmode="lin" valueType="num">
                                      <p:cBhvr>
                                        <p:cTn id="34" dur="10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35" dur="1000"/>
                                        <p:tgtEl>
                                          <p:spTgt spid="7">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1000" fill="hold"/>
                                        <p:tgtEl>
                                          <p:spTgt spid="8"/>
                                        </p:tgtEl>
                                        <p:attrNameLst>
                                          <p:attrName>ppt_w</p:attrName>
                                        </p:attrNameLst>
                                      </p:cBhvr>
                                      <p:tavLst>
                                        <p:tav tm="0">
                                          <p:val>
                                            <p:fltVal val="0"/>
                                          </p:val>
                                        </p:tav>
                                        <p:tav tm="100000">
                                          <p:val>
                                            <p:strVal val="#ppt_w"/>
                                          </p:val>
                                        </p:tav>
                                      </p:tavLst>
                                    </p:anim>
                                    <p:anim calcmode="lin" valueType="num">
                                      <p:cBhvr>
                                        <p:cTn id="41" dur="1000" fill="hold"/>
                                        <p:tgtEl>
                                          <p:spTgt spid="8"/>
                                        </p:tgtEl>
                                        <p:attrNameLst>
                                          <p:attrName>ppt_h</p:attrName>
                                        </p:attrNameLst>
                                      </p:cBhvr>
                                      <p:tavLst>
                                        <p:tav tm="0">
                                          <p:val>
                                            <p:fltVal val="0"/>
                                          </p:val>
                                        </p:tav>
                                        <p:tav tm="100000">
                                          <p:val>
                                            <p:strVal val="#ppt_h"/>
                                          </p:val>
                                        </p:tav>
                                      </p:tavLst>
                                    </p:anim>
                                    <p:animEffect transition="in" filter="fade">
                                      <p:cBhvr>
                                        <p:cTn id="4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Источники:</a:t>
            </a:r>
            <a:endParaRPr lang="ru-RU" dirty="0"/>
          </a:p>
        </p:txBody>
      </p:sp>
      <p:sp>
        <p:nvSpPr>
          <p:cNvPr id="3" name="Содержимое 2"/>
          <p:cNvSpPr>
            <a:spLocks noGrp="1"/>
          </p:cNvSpPr>
          <p:nvPr>
            <p:ph idx="1"/>
          </p:nvPr>
        </p:nvSpPr>
        <p:spPr>
          <a:xfrm>
            <a:off x="539552" y="2017713"/>
            <a:ext cx="8415536" cy="4114800"/>
          </a:xfrm>
        </p:spPr>
        <p:txBody>
          <a:bodyPr/>
          <a:lstStyle/>
          <a:p>
            <a:r>
              <a:rPr lang="ru-RU" sz="2800" i="1" dirty="0" smtClean="0">
                <a:solidFill>
                  <a:srgbClr val="0033CC"/>
                </a:solidFill>
                <a:effectLst>
                  <a:outerShdw blurRad="38100" dist="38100" dir="2700000" algn="tl">
                    <a:srgbClr val="000000">
                      <a:alpha val="43137"/>
                    </a:srgbClr>
                  </a:outerShdw>
                </a:effectLst>
              </a:rPr>
              <a:t>Искусство стран и народов мира</a:t>
            </a:r>
            <a:r>
              <a:rPr lang="ru-RU" sz="2800" dirty="0" smtClean="0">
                <a:solidFill>
                  <a:srgbClr val="0033CC"/>
                </a:solidFill>
                <a:effectLst>
                  <a:outerShdw blurRad="38100" dist="38100" dir="2700000" algn="tl">
                    <a:srgbClr val="000000">
                      <a:alpha val="43137"/>
                    </a:srgbClr>
                  </a:outerShdw>
                </a:effectLst>
              </a:rPr>
              <a:t>/ под ред. Б.В. Иогансон. – М.: </a:t>
            </a:r>
            <a:r>
              <a:rPr lang="ru-RU" sz="2800" dirty="0" err="1" smtClean="0">
                <a:solidFill>
                  <a:srgbClr val="0033CC"/>
                </a:solidFill>
                <a:effectLst>
                  <a:outerShdw blurRad="38100" dist="38100" dir="2700000" algn="tl">
                    <a:srgbClr val="000000">
                      <a:alpha val="43137"/>
                    </a:srgbClr>
                  </a:outerShdw>
                </a:effectLst>
              </a:rPr>
              <a:t>СЭ</a:t>
            </a:r>
            <a:r>
              <a:rPr lang="ru-RU" sz="2800" dirty="0" smtClean="0">
                <a:solidFill>
                  <a:srgbClr val="0033CC"/>
                </a:solidFill>
                <a:effectLst>
                  <a:outerShdw blurRad="38100" dist="38100" dir="2700000" algn="tl">
                    <a:srgbClr val="000000">
                      <a:alpha val="43137"/>
                    </a:srgbClr>
                  </a:outerShdw>
                </a:effectLst>
              </a:rPr>
              <a:t>, 1962, С. 80, 276; </a:t>
            </a:r>
          </a:p>
          <a:p>
            <a:r>
              <a:rPr lang="ru-RU" sz="2800" dirty="0" smtClean="0">
                <a:solidFill>
                  <a:srgbClr val="0033CC"/>
                </a:solidFill>
                <a:effectLst>
                  <a:outerShdw blurRad="38100" dist="38100" dir="2700000" algn="tl">
                    <a:srgbClr val="000000">
                      <a:alpha val="43137"/>
                    </a:srgbClr>
                  </a:outerShdw>
                </a:effectLst>
              </a:rPr>
              <a:t>Дмитриева Н.А. </a:t>
            </a:r>
            <a:r>
              <a:rPr lang="ru-RU" sz="2800" i="1" dirty="0" smtClean="0">
                <a:solidFill>
                  <a:srgbClr val="0033CC"/>
                </a:solidFill>
                <a:effectLst>
                  <a:outerShdw blurRad="38100" dist="38100" dir="2700000" algn="tl">
                    <a:srgbClr val="000000">
                      <a:alpha val="43137"/>
                    </a:srgbClr>
                  </a:outerShdw>
                </a:effectLst>
              </a:rPr>
              <a:t>Краткая история искусства</a:t>
            </a:r>
            <a:r>
              <a:rPr lang="ru-RU" sz="2800" dirty="0" smtClean="0">
                <a:solidFill>
                  <a:srgbClr val="0033CC"/>
                </a:solidFill>
                <a:effectLst>
                  <a:outerShdw blurRad="38100" dist="38100" dir="2700000" algn="tl">
                    <a:srgbClr val="000000">
                      <a:alpha val="43137"/>
                    </a:srgbClr>
                  </a:outerShdw>
                </a:effectLst>
              </a:rPr>
              <a:t>. – М.: Искусство. – </a:t>
            </a:r>
            <a:r>
              <a:rPr lang="ru-RU" sz="2800" dirty="0" err="1" smtClean="0">
                <a:solidFill>
                  <a:srgbClr val="0033CC"/>
                </a:solidFill>
                <a:effectLst>
                  <a:outerShdw blurRad="38100" dist="38100" dir="2700000" algn="tl">
                    <a:srgbClr val="000000">
                      <a:alpha val="43137"/>
                    </a:srgbClr>
                  </a:outerShdw>
                </a:effectLst>
              </a:rPr>
              <a:t>Вып</a:t>
            </a:r>
            <a:r>
              <a:rPr lang="ru-RU" sz="2800" dirty="0" smtClean="0">
                <a:solidFill>
                  <a:srgbClr val="0033CC"/>
                </a:solidFill>
                <a:effectLst>
                  <a:outerShdw blurRad="38100" dist="38100" dir="2700000" algn="tl">
                    <a:srgbClr val="000000">
                      <a:alpha val="43137"/>
                    </a:srgbClr>
                  </a:outerShdw>
                </a:effectLst>
              </a:rPr>
              <a:t>. 1, 1985.; </a:t>
            </a:r>
          </a:p>
          <a:p>
            <a:r>
              <a:rPr lang="ru-RU" sz="2800" dirty="0" err="1" smtClean="0">
                <a:solidFill>
                  <a:srgbClr val="0033CC"/>
                </a:solidFill>
                <a:effectLst>
                  <a:outerShdw blurRad="38100" dist="38100" dir="2700000" algn="tl">
                    <a:srgbClr val="000000">
                      <a:alpha val="43137"/>
                    </a:srgbClr>
                  </a:outerShdw>
                </a:effectLst>
              </a:rPr>
              <a:t>Мэйсон</a:t>
            </a:r>
            <a:r>
              <a:rPr lang="ru-RU" sz="2800" dirty="0" smtClean="0">
                <a:solidFill>
                  <a:srgbClr val="0033CC"/>
                </a:solidFill>
                <a:effectLst>
                  <a:outerShdw blurRad="38100" dist="38100" dir="2700000" algn="tl">
                    <a:srgbClr val="000000">
                      <a:alpha val="43137"/>
                    </a:srgbClr>
                  </a:outerShdw>
                </a:effectLst>
              </a:rPr>
              <a:t> </a:t>
            </a:r>
            <a:r>
              <a:rPr lang="ru-RU" sz="2800" dirty="0" err="1" smtClean="0">
                <a:solidFill>
                  <a:srgbClr val="0033CC"/>
                </a:solidFill>
                <a:effectLst>
                  <a:outerShdw blurRad="38100" dist="38100" dir="2700000" algn="tl">
                    <a:srgbClr val="000000">
                      <a:alpha val="43137"/>
                    </a:srgbClr>
                  </a:outerShdw>
                </a:effectLst>
              </a:rPr>
              <a:t>Энтони</a:t>
            </a:r>
            <a:r>
              <a:rPr lang="ru-RU" sz="2800" dirty="0" smtClean="0">
                <a:solidFill>
                  <a:srgbClr val="0033CC"/>
                </a:solidFill>
                <a:effectLst>
                  <a:outerShdw blurRad="38100" dist="38100" dir="2700000" algn="tl">
                    <a:srgbClr val="000000">
                      <a:alpha val="43137"/>
                    </a:srgbClr>
                  </a:outerShdw>
                </a:effectLst>
              </a:rPr>
              <a:t>. </a:t>
            </a:r>
            <a:r>
              <a:rPr lang="ru-RU" sz="2800" i="1" dirty="0" smtClean="0">
                <a:solidFill>
                  <a:srgbClr val="0033CC"/>
                </a:solidFill>
                <a:effectLst>
                  <a:outerShdw blurRad="38100" dist="38100" dir="2700000" algn="tl">
                    <a:srgbClr val="000000">
                      <a:alpha val="43137"/>
                    </a:srgbClr>
                  </a:outerShdw>
                </a:effectLst>
              </a:rPr>
              <a:t>Древние цивилизации. Иллюстрированный атлас для детей. </a:t>
            </a:r>
            <a:r>
              <a:rPr lang="ru-RU" sz="2800" dirty="0" smtClean="0">
                <a:solidFill>
                  <a:srgbClr val="0033CC"/>
                </a:solidFill>
                <a:effectLst>
                  <a:outerShdw blurRad="38100" dist="38100" dir="2700000" algn="tl">
                    <a:srgbClr val="000000">
                      <a:alpha val="43137"/>
                    </a:srgbClr>
                  </a:outerShdw>
                </a:effectLst>
              </a:rPr>
              <a:t>Пер. с англ. Е. Б. </a:t>
            </a:r>
            <a:r>
              <a:rPr lang="ru-RU" sz="2800" dirty="0" err="1" smtClean="0">
                <a:solidFill>
                  <a:srgbClr val="0033CC"/>
                </a:solidFill>
                <a:effectLst>
                  <a:outerShdw blurRad="38100" dist="38100" dir="2700000" algn="tl">
                    <a:srgbClr val="000000">
                      <a:alpha val="43137"/>
                    </a:srgbClr>
                  </a:outerShdw>
                </a:effectLst>
              </a:rPr>
              <a:t>Щабельской</a:t>
            </a:r>
            <a:r>
              <a:rPr lang="ru-RU" sz="2800" dirty="0" smtClean="0">
                <a:solidFill>
                  <a:srgbClr val="0033CC"/>
                </a:solidFill>
                <a:effectLst>
                  <a:outerShdw blurRad="38100" dist="38100" dir="2700000" algn="tl">
                    <a:srgbClr val="000000">
                      <a:alpha val="43137"/>
                    </a:srgbClr>
                  </a:outerShdw>
                </a:effectLst>
              </a:rPr>
              <a:t>. – М.: Оникс, 1997.; </a:t>
            </a:r>
          </a:p>
          <a:p>
            <a:r>
              <a:rPr lang="ru-RU" sz="2800" dirty="0" err="1" smtClean="0">
                <a:solidFill>
                  <a:srgbClr val="0033CC"/>
                </a:solidFill>
                <a:effectLst>
                  <a:outerShdw blurRad="38100" dist="38100" dir="2700000" algn="tl">
                    <a:srgbClr val="000000">
                      <a:alpha val="43137"/>
                    </a:srgbClr>
                  </a:outerShdw>
                </a:effectLst>
              </a:rPr>
              <a:t>Фармозов</a:t>
            </a:r>
            <a:r>
              <a:rPr lang="ru-RU" sz="2800" dirty="0" smtClean="0">
                <a:solidFill>
                  <a:srgbClr val="0033CC"/>
                </a:solidFill>
                <a:effectLst>
                  <a:outerShdw blurRad="38100" dist="38100" dir="2700000" algn="tl">
                    <a:srgbClr val="000000">
                      <a:alpha val="43137"/>
                    </a:srgbClr>
                  </a:outerShdw>
                </a:effectLst>
              </a:rPr>
              <a:t> А.А. </a:t>
            </a:r>
            <a:r>
              <a:rPr lang="ru-RU" sz="2800" i="1" dirty="0" smtClean="0">
                <a:solidFill>
                  <a:srgbClr val="0033CC"/>
                </a:solidFill>
                <a:effectLst>
                  <a:outerShdw blurRad="38100" dist="38100" dir="2700000" algn="tl">
                    <a:srgbClr val="000000">
                      <a:alpha val="43137"/>
                    </a:srgbClr>
                  </a:outerShdw>
                </a:effectLst>
              </a:rPr>
              <a:t>Памятники первобытного искусства на территории СССР</a:t>
            </a:r>
            <a:r>
              <a:rPr lang="ru-RU" sz="2800" dirty="0" smtClean="0">
                <a:solidFill>
                  <a:srgbClr val="0033CC"/>
                </a:solidFill>
                <a:effectLst>
                  <a:outerShdw blurRad="38100" dist="38100" dir="2700000" algn="tl">
                    <a:srgbClr val="000000">
                      <a:alpha val="43137"/>
                    </a:srgbClr>
                  </a:outerShdw>
                </a:effectLst>
              </a:rPr>
              <a:t>.- М., 1997.</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51520" y="5834137"/>
            <a:ext cx="8703568" cy="763215"/>
          </a:xfrm>
        </p:spPr>
        <p:txBody>
          <a:bodyPr/>
          <a:lstStyle/>
          <a:p>
            <a:r>
              <a:rPr lang="ru-RU" sz="1800" dirty="0" smtClean="0">
                <a:solidFill>
                  <a:srgbClr val="0033CC"/>
                </a:solidFill>
              </a:rPr>
              <a:t>Современный человек – </a:t>
            </a:r>
            <a:r>
              <a:rPr lang="en-US" sz="1800" dirty="0" smtClean="0">
                <a:solidFill>
                  <a:srgbClr val="0033CC"/>
                </a:solidFill>
              </a:rPr>
              <a:t>Homo sapiens</a:t>
            </a:r>
            <a:r>
              <a:rPr lang="ru-RU" sz="1800" dirty="0" smtClean="0">
                <a:solidFill>
                  <a:srgbClr val="0033CC"/>
                </a:solidFill>
              </a:rPr>
              <a:t> или человек разумный появился </a:t>
            </a:r>
            <a:r>
              <a:rPr lang="ru-RU" sz="1800" dirty="0" smtClean="0">
                <a:solidFill>
                  <a:srgbClr val="FF0000"/>
                </a:solidFill>
              </a:rPr>
              <a:t>приблизительно 40 тыс. лет назад</a:t>
            </a:r>
            <a:r>
              <a:rPr lang="ru-RU" sz="1800" dirty="0" smtClean="0">
                <a:solidFill>
                  <a:srgbClr val="0033CC"/>
                </a:solidFill>
              </a:rPr>
              <a:t>.</a:t>
            </a:r>
            <a:endParaRPr lang="ru-RU" sz="1800" dirty="0">
              <a:solidFill>
                <a:srgbClr val="0033CC"/>
              </a:solidFill>
            </a:endParaRPr>
          </a:p>
        </p:txBody>
      </p:sp>
      <p:pic>
        <p:nvPicPr>
          <p:cNvPr id="4" name="Рисунок 3" descr="74891591.jpg"/>
          <p:cNvPicPr>
            <a:picLocks noChangeAspect="1"/>
          </p:cNvPicPr>
          <p:nvPr/>
        </p:nvPicPr>
        <p:blipFill>
          <a:blip r:embed="rId2" cstate="print"/>
          <a:stretch>
            <a:fillRect/>
          </a:stretch>
        </p:blipFill>
        <p:spPr>
          <a:xfrm>
            <a:off x="179512" y="2060848"/>
            <a:ext cx="6135412" cy="3748045"/>
          </a:xfrm>
          <a:prstGeom prst="rect">
            <a:avLst/>
          </a:prstGeom>
        </p:spPr>
      </p:pic>
      <p:sp>
        <p:nvSpPr>
          <p:cNvPr id="5" name="Прямоугольник 4"/>
          <p:cNvSpPr/>
          <p:nvPr/>
        </p:nvSpPr>
        <p:spPr>
          <a:xfrm>
            <a:off x="6084168" y="3789040"/>
            <a:ext cx="3059832" cy="1477328"/>
          </a:xfrm>
          <a:prstGeom prst="rect">
            <a:avLst/>
          </a:prstGeom>
        </p:spPr>
        <p:txBody>
          <a:bodyPr wrap="square">
            <a:spAutoFit/>
          </a:bodyPr>
          <a:lstStyle/>
          <a:p>
            <a:r>
              <a:rPr lang="ru-RU" dirty="0" smtClean="0"/>
              <a:t>Кроманьонец. Реконструкция М.М. Герасимова по останкам первобытного человека из </a:t>
            </a:r>
            <a:r>
              <a:rPr lang="ru-RU" dirty="0" err="1" smtClean="0"/>
              <a:t>Ком-Копеля</a:t>
            </a:r>
            <a:r>
              <a:rPr lang="ru-RU" dirty="0" smtClean="0"/>
              <a:t>, Франция.</a:t>
            </a:r>
            <a:endParaRPr lang="ru-RU" dirty="0"/>
          </a:p>
        </p:txBody>
      </p:sp>
      <p:pic>
        <p:nvPicPr>
          <p:cNvPr id="6" name="Рисунок 5" descr="кроманьонец.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51135" y="0"/>
            <a:ext cx="3085361" cy="378904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755576" y="5910063"/>
            <a:ext cx="7772400" cy="903313"/>
          </a:xfrm>
        </p:spPr>
        <p:txBody>
          <a:bodyPr/>
          <a:lstStyle/>
          <a:p>
            <a:r>
              <a:rPr lang="en-US" sz="1800" dirty="0" smtClean="0"/>
              <a:t>Homo sapiens</a:t>
            </a:r>
            <a:r>
              <a:rPr lang="ru-RU" sz="1800" dirty="0" smtClean="0"/>
              <a:t> поначалу охотился на животных, собирал коренья и ягоды, жил в пещерах. Он уже умел пользоваться огнем, делать орудия из дерева и камня. </a:t>
            </a:r>
            <a:endParaRPr lang="ru-RU" sz="1800" dirty="0"/>
          </a:p>
        </p:txBody>
      </p:sp>
      <p:pic>
        <p:nvPicPr>
          <p:cNvPr id="4" name="Содержимое 5" descr="Рисунок11.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9271" y="902445"/>
            <a:ext cx="2185987" cy="4114800"/>
          </a:xfrm>
          <a:prstGeom prst="rect">
            <a:avLst/>
          </a:prstGeom>
          <a:noFill/>
          <a:ln w="9525">
            <a:noFill/>
            <a:miter lim="800000"/>
            <a:headEnd/>
            <a:tailEnd/>
          </a:ln>
          <a:effectLst/>
        </p:spPr>
      </p:pic>
      <p:pic>
        <p:nvPicPr>
          <p:cNvPr id="5" name="Picture 3" descr="C:\Users\УМР\Pictures\Рисунок12.jpg"/>
          <p:cNvPicPr>
            <a:picLocks noChangeAspect="1" noChangeArrowheads="1"/>
          </p:cNvPicPr>
          <p:nvPr/>
        </p:nvPicPr>
        <p:blipFill>
          <a:blip r:embed="rId3" cstate="print"/>
          <a:srcRect/>
          <a:stretch>
            <a:fillRect/>
          </a:stretch>
        </p:blipFill>
        <p:spPr bwMode="auto">
          <a:xfrm>
            <a:off x="3116708" y="116632"/>
            <a:ext cx="5919788" cy="5711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51520" y="5877273"/>
            <a:ext cx="8703568" cy="864096"/>
          </a:xfrm>
        </p:spPr>
        <p:txBody>
          <a:bodyPr/>
          <a:lstStyle/>
          <a:p>
            <a:r>
              <a:rPr lang="ru-RU" sz="1800" dirty="0" smtClean="0"/>
              <a:t>Только 9000 лет до н.э. он стал обрабатывать землю и селиться близ своих полей.</a:t>
            </a:r>
            <a:endParaRPr lang="ru-RU" sz="1800" dirty="0"/>
          </a:p>
        </p:txBody>
      </p:sp>
      <p:pic>
        <p:nvPicPr>
          <p:cNvPr id="4" name="Содержимое 3" descr="Рисунок10.jpg"/>
          <p:cNvPicPr>
            <a:picLocks noChangeAspect="1"/>
          </p:cNvPicPr>
          <p:nvPr/>
        </p:nvPicPr>
        <p:blipFill>
          <a:blip r:embed="rId2" cstate="print"/>
          <a:srcRect/>
          <a:stretch>
            <a:fillRect/>
          </a:stretch>
        </p:blipFill>
        <p:spPr bwMode="auto">
          <a:xfrm>
            <a:off x="899592" y="476672"/>
            <a:ext cx="7776781" cy="49685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такое палеолит?</a:t>
            </a:r>
            <a:endParaRPr lang="ru-RU" dirty="0"/>
          </a:p>
        </p:txBody>
      </p:sp>
      <p:sp>
        <p:nvSpPr>
          <p:cNvPr id="3" name="Содержимое 2"/>
          <p:cNvSpPr>
            <a:spLocks noGrp="1"/>
          </p:cNvSpPr>
          <p:nvPr>
            <p:ph idx="1"/>
          </p:nvPr>
        </p:nvSpPr>
        <p:spPr>
          <a:xfrm>
            <a:off x="0" y="2017713"/>
            <a:ext cx="9144000" cy="4114800"/>
          </a:xfrm>
        </p:spPr>
        <p:txBody>
          <a:bodyPr/>
          <a:lstStyle/>
          <a:p>
            <a:r>
              <a:rPr lang="ru-RU" sz="2400" b="1" dirty="0" smtClean="0">
                <a:solidFill>
                  <a:srgbClr val="FF0000"/>
                </a:solidFill>
              </a:rPr>
              <a:t>Палеолит</a:t>
            </a:r>
            <a:r>
              <a:rPr lang="ru-RU" sz="2400" dirty="0" smtClean="0"/>
              <a:t> — первый исторический период каменного века с начала использования каменных орудий гоминидами (около 2,6 </a:t>
            </a:r>
            <a:r>
              <a:rPr lang="ru-RU" sz="2400" dirty="0" err="1" smtClean="0"/>
              <a:t>млн</a:t>
            </a:r>
            <a:r>
              <a:rPr lang="ru-RU" sz="2400" dirty="0" smtClean="0"/>
              <a:t> лет назад) до появления у человека земледелия приблизительно в 10 тысячелетии до н. э. Выделен в 1865 г. Джоном </a:t>
            </a:r>
            <a:r>
              <a:rPr lang="ru-RU" sz="2400" dirty="0" err="1" smtClean="0"/>
              <a:t>Леббоком</a:t>
            </a:r>
            <a:r>
              <a:rPr lang="ru-RU" sz="2400" dirty="0" smtClean="0"/>
              <a:t>. Палеолит — эпоха существования ископаемого человека, а также ископаемых, ныне вымерших видов животных. Он занимает большую часть (около 99 %) времени существования человечества.</a:t>
            </a:r>
          </a:p>
          <a:p>
            <a:r>
              <a:rPr lang="ru-RU" sz="2400" b="1" dirty="0" smtClean="0">
                <a:solidFill>
                  <a:srgbClr val="FF0000"/>
                </a:solidFill>
              </a:rPr>
              <a:t>Мезолит </a:t>
            </a:r>
            <a:r>
              <a:rPr lang="ru-RU" sz="2400" dirty="0" smtClean="0"/>
              <a:t>- средний каменный век — период между палеолитом и неолитом.</a:t>
            </a:r>
          </a:p>
          <a:p>
            <a:endParaRPr lang="ru-RU"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9" y="214313"/>
            <a:ext cx="4213150" cy="1462087"/>
          </a:xfrm>
        </p:spPr>
        <p:txBody>
          <a:bodyPr/>
          <a:lstStyle/>
          <a:p>
            <a:r>
              <a:rPr lang="ru-RU" dirty="0" smtClean="0"/>
              <a:t>Искусство палеолита</a:t>
            </a:r>
            <a:endParaRPr lang="ru-RU" dirty="0"/>
          </a:p>
        </p:txBody>
      </p:sp>
      <p:sp>
        <p:nvSpPr>
          <p:cNvPr id="3" name="Содержимое 2"/>
          <p:cNvSpPr>
            <a:spLocks noGrp="1"/>
          </p:cNvSpPr>
          <p:nvPr>
            <p:ph idx="1"/>
          </p:nvPr>
        </p:nvSpPr>
        <p:spPr>
          <a:xfrm>
            <a:off x="81408" y="5910063"/>
            <a:ext cx="8955088" cy="687289"/>
          </a:xfrm>
        </p:spPr>
        <p:txBody>
          <a:bodyPr/>
          <a:lstStyle/>
          <a:p>
            <a:r>
              <a:rPr lang="ru-RU" sz="1800" dirty="0" smtClean="0">
                <a:solidFill>
                  <a:srgbClr val="0033CC"/>
                </a:solidFill>
              </a:rPr>
              <a:t>Самыми древними сохранившимися образцами искусства являются рисунки на стенах пещер. </a:t>
            </a:r>
            <a:r>
              <a:rPr lang="ru-RU" sz="1800" dirty="0" smtClean="0">
                <a:solidFill>
                  <a:srgbClr val="FF0000"/>
                </a:solidFill>
              </a:rPr>
              <a:t>Древние люди изображали животных, людей, орнаменты, фантастические существа. </a:t>
            </a:r>
            <a:r>
              <a:rPr lang="ru-RU" sz="1800" dirty="0" smtClean="0">
                <a:solidFill>
                  <a:srgbClr val="0033CC"/>
                </a:solidFill>
              </a:rPr>
              <a:t>Краски изготовлялись из разноцветных минералов.</a:t>
            </a:r>
            <a:endParaRPr lang="ru-RU" sz="1800" dirty="0">
              <a:solidFill>
                <a:srgbClr val="0033CC"/>
              </a:solidFill>
            </a:endParaRPr>
          </a:p>
        </p:txBody>
      </p:sp>
      <p:pic>
        <p:nvPicPr>
          <p:cNvPr id="4" name="Picture 2" descr="C:\Users\Елена\Favorites\Pictures\к презентациям\Рисунок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20072" y="3068985"/>
            <a:ext cx="3592512" cy="2808287"/>
          </a:xfrm>
          <a:prstGeom prst="rect">
            <a:avLst/>
          </a:prstGeom>
          <a:noFill/>
          <a:ln w="9525">
            <a:noFill/>
            <a:miter lim="800000"/>
            <a:headEnd/>
            <a:tailEnd/>
          </a:ln>
          <a:effectLst/>
        </p:spPr>
      </p:pic>
      <p:pic>
        <p:nvPicPr>
          <p:cNvPr id="5" name="Picture 3" descr="C:\Users\Елена\Favorites\Pictures\к презентациям\Рисунок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2270224"/>
            <a:ext cx="4500353" cy="3247008"/>
          </a:xfrm>
          <a:prstGeom prst="rect">
            <a:avLst/>
          </a:prstGeom>
          <a:noFill/>
          <a:ln w="9525">
            <a:noFill/>
            <a:miter lim="800000"/>
            <a:headEnd/>
            <a:tailEnd/>
          </a:ln>
        </p:spPr>
      </p:pic>
      <p:pic>
        <p:nvPicPr>
          <p:cNvPr id="6" name="Рисунок 5" descr="пластина из мамонтовой кости.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64192" y="1"/>
            <a:ext cx="3779807" cy="2348880"/>
          </a:xfrm>
          <a:prstGeom prst="rect">
            <a:avLst/>
          </a:prstGeom>
        </p:spPr>
      </p:pic>
      <p:sp>
        <p:nvSpPr>
          <p:cNvPr id="7" name="Прямоугольник 6"/>
          <p:cNvSpPr/>
          <p:nvPr/>
        </p:nvSpPr>
        <p:spPr>
          <a:xfrm>
            <a:off x="5652120" y="2276872"/>
            <a:ext cx="3491880" cy="830997"/>
          </a:xfrm>
          <a:prstGeom prst="rect">
            <a:avLst/>
          </a:prstGeom>
        </p:spPr>
        <p:txBody>
          <a:bodyPr wrap="square">
            <a:spAutoFit/>
          </a:bodyPr>
          <a:lstStyle/>
          <a:p>
            <a:r>
              <a:rPr lang="ru-RU" sz="1600" dirty="0" smtClean="0"/>
              <a:t>Стоянка Мальта. Сибирь. Россия. Пластина из мамонтовой кости с изображением змей.</a:t>
            </a:r>
            <a:endParaRPr lang="ru-RU"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51520" y="4437113"/>
            <a:ext cx="8703568" cy="2232248"/>
          </a:xfrm>
        </p:spPr>
        <p:txBody>
          <a:bodyPr/>
          <a:lstStyle/>
          <a:p>
            <a:r>
              <a:rPr lang="ru-RU" sz="1800" dirty="0" smtClean="0"/>
              <a:t>Примерно с середины </a:t>
            </a:r>
            <a:r>
              <a:rPr lang="en-US" sz="1800" dirty="0" smtClean="0"/>
              <a:t>XIX </a:t>
            </a:r>
            <a:r>
              <a:rPr lang="ru-RU" sz="1800" dirty="0" smtClean="0"/>
              <a:t>в. началась серия открытий, ставших возможными благодаря развитию научной археологии. Были обнаружены стоянки пещерного человека, его каменные и костяные орудия труда и охоты – копья, рубила, иглы, скребки. </a:t>
            </a:r>
          </a:p>
          <a:p>
            <a:r>
              <a:rPr lang="ru-RU" sz="1800" dirty="0" smtClean="0"/>
              <a:t>Были также найдены предметы – художественные произведения. Силуэты зверей, узоры и загадочные знаки, вырезанные на кусках оленьих рогов, костяных пластинах и каменных плитах. Рисунки, рельефы и резьба на скалах.</a:t>
            </a:r>
            <a:endParaRPr lang="ru-RU" sz="1800" dirty="0"/>
          </a:p>
        </p:txBody>
      </p:sp>
      <p:pic>
        <p:nvPicPr>
          <p:cNvPr id="4" name="Рисунок 3" descr="орудия труда.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30707" y="332656"/>
            <a:ext cx="3777797" cy="3672408"/>
          </a:xfrm>
          <a:prstGeom prst="rect">
            <a:avLst/>
          </a:prstGeom>
        </p:spPr>
      </p:pic>
      <p:pic>
        <p:nvPicPr>
          <p:cNvPr id="5" name="Рисунок 4" descr="09_STON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512" y="260648"/>
            <a:ext cx="5076056" cy="380704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51520" y="5301208"/>
            <a:ext cx="8712968" cy="1440160"/>
          </a:xfrm>
        </p:spPr>
        <p:txBody>
          <a:bodyPr/>
          <a:lstStyle/>
          <a:p>
            <a:r>
              <a:rPr lang="ru-RU" sz="1800" dirty="0" smtClean="0"/>
              <a:t>Какой-нибудь выступ, напоминающий тело зверя, обтесан и доведен до полного сходства с кабаном или медведем. Есть скульптуры из глины. В пещере </a:t>
            </a:r>
            <a:r>
              <a:rPr lang="ru-RU" sz="1800" dirty="0" err="1" smtClean="0"/>
              <a:t>Монтеспан</a:t>
            </a:r>
            <a:r>
              <a:rPr lang="ru-RU" sz="1800" dirty="0" smtClean="0"/>
              <a:t> (Франция) открыли «израненную» глиняную фигуру медведя без головы; у ног этой статуи лежал череп настоящего медведя. Очевидно, к ней приставляли окровавленную голову убитого зверя.</a:t>
            </a:r>
          </a:p>
          <a:p>
            <a:endParaRPr lang="ru-RU" sz="1800" dirty="0"/>
          </a:p>
        </p:txBody>
      </p:sp>
      <p:pic>
        <p:nvPicPr>
          <p:cNvPr id="1026" name="Picture 2" descr="http://ritual.vixpo.nsu.ru/?el=398&amp;mmedia=ATTR4&amp;nocache=%27+nocache+%27"/>
          <p:cNvPicPr>
            <a:picLocks noChangeAspect="1" noChangeArrowheads="1"/>
          </p:cNvPicPr>
          <p:nvPr/>
        </p:nvPicPr>
        <p:blipFill>
          <a:blip r:embed="rId2" cstate="print"/>
          <a:srcRect/>
          <a:stretch>
            <a:fillRect/>
          </a:stretch>
        </p:blipFill>
        <p:spPr bwMode="auto">
          <a:xfrm>
            <a:off x="251519" y="332656"/>
            <a:ext cx="4993843" cy="4464496"/>
          </a:xfrm>
          <a:prstGeom prst="rect">
            <a:avLst/>
          </a:prstGeom>
          <a:noFill/>
        </p:spPr>
      </p:pic>
      <p:pic>
        <p:nvPicPr>
          <p:cNvPr id="5" name="Рисунок 4" descr="Франция. Монтеспан. Средний палеолит(-). Лепная фигура (натуральный макет) медведя.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8104" y="116632"/>
            <a:ext cx="3396208" cy="2058102"/>
          </a:xfrm>
          <a:prstGeom prst="rect">
            <a:avLst/>
          </a:prstGeom>
        </p:spPr>
      </p:pic>
      <p:sp>
        <p:nvSpPr>
          <p:cNvPr id="6" name="Прямоугольник 5"/>
          <p:cNvSpPr/>
          <p:nvPr/>
        </p:nvSpPr>
        <p:spPr>
          <a:xfrm>
            <a:off x="5436096" y="2217638"/>
            <a:ext cx="3707904" cy="923330"/>
          </a:xfrm>
          <a:prstGeom prst="rect">
            <a:avLst/>
          </a:prstGeom>
        </p:spPr>
        <p:txBody>
          <a:bodyPr wrap="square">
            <a:spAutoFit/>
          </a:bodyPr>
          <a:lstStyle/>
          <a:p>
            <a:r>
              <a:rPr lang="ru-RU" dirty="0" smtClean="0"/>
              <a:t>Франция. </a:t>
            </a:r>
            <a:r>
              <a:rPr lang="ru-RU" dirty="0" err="1" smtClean="0"/>
              <a:t>Монтеспан</a:t>
            </a:r>
            <a:r>
              <a:rPr lang="ru-RU" dirty="0" smtClean="0"/>
              <a:t>. Средний палеолит(-). Лепная фигура (натуральный макет) медведя</a:t>
            </a:r>
            <a:endParaRPr lang="ru-RU" dirty="0"/>
          </a:p>
        </p:txBody>
      </p:sp>
      <p:pic>
        <p:nvPicPr>
          <p:cNvPr id="7" name="Рисунок 6" descr="i.jpg"/>
          <p:cNvPicPr>
            <a:picLocks noChangeAspect="1"/>
          </p:cNvPicPr>
          <p:nvPr/>
        </p:nvPicPr>
        <p:blipFill>
          <a:blip r:embed="rId4" cstate="print"/>
          <a:stretch>
            <a:fillRect/>
          </a:stretch>
        </p:blipFill>
        <p:spPr>
          <a:xfrm>
            <a:off x="5508104" y="3140968"/>
            <a:ext cx="3257550" cy="204787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2">
  <a:themeElements>
    <a:clrScheme name="Палитра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Палитр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алитра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Палитра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Палитра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Палитра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Палитра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Палитра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Тема2</Template>
  <TotalTime>418</TotalTime>
  <Words>1416</Words>
  <Application>Microsoft Office PowerPoint</Application>
  <PresentationFormat>Экран (4:3)</PresentationFormat>
  <Paragraphs>82</Paragraphs>
  <Slides>24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Тема2</vt:lpstr>
      <vt:lpstr>ИСКУССТВО ПЕРВОБЫТНОГО ОБЩЕСТВА.  ОЧАГИ ПЕРВОБЫТНОЙ КУЛЬТУРЫ НА ТЕРРИТОРИИ ЕВРОПЫ И РОССИИ</vt:lpstr>
      <vt:lpstr>Презентация PowerPoint</vt:lpstr>
      <vt:lpstr>Презентация PowerPoint</vt:lpstr>
      <vt:lpstr>Презентация PowerPoint</vt:lpstr>
      <vt:lpstr>Презентация PowerPoint</vt:lpstr>
      <vt:lpstr>Что такое палеолит?</vt:lpstr>
      <vt:lpstr>Искусство палеолита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Венеры палеолита</vt:lpstr>
      <vt:lpstr>Презентация PowerPoint</vt:lpstr>
      <vt:lpstr>Любопытный парадокс искусства палеолита:</vt:lpstr>
      <vt:lpstr>Искусство неолита</vt:lpstr>
      <vt:lpstr>Что такое неолит?</vt:lpstr>
      <vt:lpstr>Презентация PowerPoint</vt:lpstr>
      <vt:lpstr>Презентация PowerPoint</vt:lpstr>
      <vt:lpstr>Зарождение орнамента</vt:lpstr>
      <vt:lpstr>Вопросы для повторения:</vt:lpstr>
      <vt:lpstr>Источники: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ИСКУССТВО ПЕРВОБЫТНОГО ОБЩЕСТВА.  ОЧАГИ ПЕРВОБЫТНОЙ КУЛЬТУРЫ НА ТЕРРИТОРИИ ЕВРОПЫ И РОССИИ</dc:title>
  <dc:creator>Джасте Саида</dc:creator>
  <cp:lastModifiedBy>Джасте Саида</cp:lastModifiedBy>
  <cp:revision>38</cp:revision>
  <dcterms:created xsi:type="dcterms:W3CDTF">2016-09-06T10:24:11Z</dcterms:created>
  <dcterms:modified xsi:type="dcterms:W3CDTF">2018-07-26T19:31:40Z</dcterms:modified>
</cp:coreProperties>
</file>