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sldIdLst>
    <p:sldId id="256" r:id="rId2"/>
    <p:sldId id="257" r:id="rId3"/>
    <p:sldId id="268" r:id="rId4"/>
    <p:sldId id="267" r:id="rId5"/>
    <p:sldId id="264" r:id="rId6"/>
    <p:sldId id="280" r:id="rId7"/>
    <p:sldId id="299" r:id="rId8"/>
    <p:sldId id="265" r:id="rId9"/>
    <p:sldId id="301" r:id="rId10"/>
    <p:sldId id="300" r:id="rId11"/>
    <p:sldId id="303" r:id="rId12"/>
    <p:sldId id="270" r:id="rId13"/>
    <p:sldId id="272" r:id="rId14"/>
    <p:sldId id="262" r:id="rId15"/>
    <p:sldId id="269" r:id="rId16"/>
    <p:sldId id="271" r:id="rId17"/>
    <p:sldId id="304" r:id="rId18"/>
    <p:sldId id="292" r:id="rId19"/>
    <p:sldId id="274" r:id="rId20"/>
    <p:sldId id="281" r:id="rId21"/>
    <p:sldId id="282" r:id="rId22"/>
    <p:sldId id="283" r:id="rId23"/>
    <p:sldId id="284" r:id="rId24"/>
    <p:sldId id="285" r:id="rId25"/>
    <p:sldId id="286" r:id="rId26"/>
    <p:sldId id="287" r:id="rId27"/>
    <p:sldId id="288" r:id="rId28"/>
    <p:sldId id="289" r:id="rId29"/>
    <p:sldId id="293" r:id="rId30"/>
    <p:sldId id="294" r:id="rId31"/>
    <p:sldId id="295" r:id="rId32"/>
    <p:sldId id="296" r:id="rId33"/>
    <p:sldId id="297" r:id="rId34"/>
    <p:sldId id="291" r:id="rId35"/>
    <p:sldId id="298"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40" autoAdjust="0"/>
    <p:restoredTop sz="94563" autoAdjust="0"/>
  </p:normalViewPr>
  <p:slideViewPr>
    <p:cSldViewPr>
      <p:cViewPr varScale="1">
        <p:scale>
          <a:sx n="65" d="100"/>
          <a:sy n="65" d="100"/>
        </p:scale>
        <p:origin x="894"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ru-RU">
                  <a:latin typeface="Arial" charset="0"/>
                  <a:cs typeface="Arial"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ru-RU">
                  <a:latin typeface="Arial" charset="0"/>
                  <a:cs typeface="Arial" charset="0"/>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ru-RU">
                  <a:latin typeface="Arial" charset="0"/>
                  <a:cs typeface="Arial" charset="0"/>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ru-RU">
                  <a:latin typeface="Arial" charset="0"/>
                  <a:cs typeface="Arial"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ru-RU">
                <a:latin typeface="Arial" charset="0"/>
                <a:cs typeface="Arial"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ru-RU">
                <a:latin typeface="Arial" charset="0"/>
                <a:cs typeface="Arial"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latin typeface="Arial" charset="0"/>
                <a:cs typeface="Arial" charset="0"/>
              </a:endParaRPr>
            </a:p>
          </p:txBody>
        </p:sp>
      </p:grpSp>
      <p:sp>
        <p:nvSpPr>
          <p:cNvPr id="128012" name="Rectangle 12"/>
          <p:cNvSpPr>
            <a:spLocks noGrp="1" noChangeArrowheads="1"/>
          </p:cNvSpPr>
          <p:nvPr>
            <p:ph type="ctrTitle"/>
          </p:nvPr>
        </p:nvSpPr>
        <p:spPr>
          <a:xfrm>
            <a:off x="990600" y="1676400"/>
            <a:ext cx="7772400" cy="1462088"/>
          </a:xfrm>
        </p:spPr>
        <p:txBody>
          <a:bodyPr/>
          <a:lstStyle>
            <a:lvl1pPr>
              <a:defRPr/>
            </a:lvl1pPr>
          </a:lstStyle>
          <a:p>
            <a:r>
              <a:rPr lang="en-US"/>
              <a:t>Образец заголовка</a:t>
            </a:r>
          </a:p>
        </p:txBody>
      </p:sp>
      <p:sp>
        <p:nvSpPr>
          <p:cNvPr id="12801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Образец подзаголовка</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46408AE3-1904-4900-8671-B866C5BB08A9}" type="slidenum">
              <a:rPr lang="en-US" altLang="ru-RU"/>
              <a:pPr/>
              <a:t>‹#›</a:t>
            </a:fld>
            <a:endParaRPr lang="en-US" altLang="ru-RU"/>
          </a:p>
        </p:txBody>
      </p:sp>
    </p:spTree>
    <p:extLst>
      <p:ext uri="{BB962C8B-B14F-4D97-AF65-F5344CB8AC3E}">
        <p14:creationId xmlns:p14="http://schemas.microsoft.com/office/powerpoint/2010/main" val="3033786344"/>
      </p:ext>
    </p:extLst>
  </p:cSld>
  <p:clrMapOvr>
    <a:masterClrMapping/>
  </p:clrMapOvr>
  <p:transition advTm="4000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B03EB756-0361-432D-ABD1-E925CBCE44E8}" type="slidenum">
              <a:rPr lang="en-US" altLang="ru-RU"/>
              <a:pPr/>
              <a:t>‹#›</a:t>
            </a:fld>
            <a:endParaRPr lang="en-US" altLang="ru-RU"/>
          </a:p>
        </p:txBody>
      </p:sp>
    </p:spTree>
    <p:extLst>
      <p:ext uri="{BB962C8B-B14F-4D97-AF65-F5344CB8AC3E}">
        <p14:creationId xmlns:p14="http://schemas.microsoft.com/office/powerpoint/2010/main" val="173749273"/>
      </p:ext>
    </p:extLst>
  </p:cSld>
  <p:clrMapOvr>
    <a:masterClrMapping/>
  </p:clrMapOvr>
  <p:transition advTm="4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04050" y="214313"/>
            <a:ext cx="1951038" cy="5918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50938" y="214313"/>
            <a:ext cx="5700712" cy="5918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EC1C3EEA-67CB-4BFA-8305-C2CFFD6B56A7}" type="slidenum">
              <a:rPr lang="en-US" altLang="ru-RU"/>
              <a:pPr/>
              <a:t>‹#›</a:t>
            </a:fld>
            <a:endParaRPr lang="en-US" altLang="ru-RU"/>
          </a:p>
        </p:txBody>
      </p:sp>
    </p:spTree>
    <p:extLst>
      <p:ext uri="{BB962C8B-B14F-4D97-AF65-F5344CB8AC3E}">
        <p14:creationId xmlns:p14="http://schemas.microsoft.com/office/powerpoint/2010/main" val="1994282443"/>
      </p:ext>
    </p:extLst>
  </p:cSld>
  <p:clrMapOvr>
    <a:masterClrMapping/>
  </p:clrMapOvr>
  <p:transition advTm="4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AC88C7F1-27C0-4C90-8983-6094B63749F8}" type="slidenum">
              <a:rPr lang="en-US" altLang="ru-RU"/>
              <a:pPr/>
              <a:t>‹#›</a:t>
            </a:fld>
            <a:endParaRPr lang="en-US" altLang="ru-RU"/>
          </a:p>
        </p:txBody>
      </p:sp>
    </p:spTree>
    <p:extLst>
      <p:ext uri="{BB962C8B-B14F-4D97-AF65-F5344CB8AC3E}">
        <p14:creationId xmlns:p14="http://schemas.microsoft.com/office/powerpoint/2010/main" val="3370019182"/>
      </p:ext>
    </p:extLst>
  </p:cSld>
  <p:clrMapOvr>
    <a:masterClrMapping/>
  </p:clrMapOvr>
  <p:transition advTm="4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fld id="{D484C503-D9AB-4115-AD09-9E47F389BE9D}" type="slidenum">
              <a:rPr lang="en-US" altLang="ru-RU"/>
              <a:pPr/>
              <a:t>‹#›</a:t>
            </a:fld>
            <a:endParaRPr lang="en-US" altLang="ru-RU"/>
          </a:p>
        </p:txBody>
      </p:sp>
    </p:spTree>
    <p:extLst>
      <p:ext uri="{BB962C8B-B14F-4D97-AF65-F5344CB8AC3E}">
        <p14:creationId xmlns:p14="http://schemas.microsoft.com/office/powerpoint/2010/main" val="279136548"/>
      </p:ext>
    </p:extLst>
  </p:cSld>
  <p:clrMapOvr>
    <a:masterClrMapping/>
  </p:clrMapOvr>
  <p:transition advTm="4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fld id="{20863072-62AD-47F3-8B59-0F748D9331B1}" type="slidenum">
              <a:rPr lang="en-US" altLang="ru-RU"/>
              <a:pPr/>
              <a:t>‹#›</a:t>
            </a:fld>
            <a:endParaRPr lang="en-US" altLang="ru-RU"/>
          </a:p>
        </p:txBody>
      </p:sp>
    </p:spTree>
    <p:extLst>
      <p:ext uri="{BB962C8B-B14F-4D97-AF65-F5344CB8AC3E}">
        <p14:creationId xmlns:p14="http://schemas.microsoft.com/office/powerpoint/2010/main" val="3762829925"/>
      </p:ext>
    </p:extLst>
  </p:cSld>
  <p:clrMapOvr>
    <a:masterClrMapping/>
  </p:clrMapOvr>
  <p:transition advTm="4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fld id="{7392C04C-B340-4176-9A48-AEF1659060E7}" type="slidenum">
              <a:rPr lang="en-US" altLang="ru-RU"/>
              <a:pPr/>
              <a:t>‹#›</a:t>
            </a:fld>
            <a:endParaRPr lang="en-US" altLang="ru-RU"/>
          </a:p>
        </p:txBody>
      </p:sp>
    </p:spTree>
    <p:extLst>
      <p:ext uri="{BB962C8B-B14F-4D97-AF65-F5344CB8AC3E}">
        <p14:creationId xmlns:p14="http://schemas.microsoft.com/office/powerpoint/2010/main" val="3417421066"/>
      </p:ext>
    </p:extLst>
  </p:cSld>
  <p:clrMapOvr>
    <a:masterClrMapping/>
  </p:clrMapOvr>
  <p:transition advTm="4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fld id="{6777FBEC-DCA0-4B39-A4EC-BA7EFF961953}" type="slidenum">
              <a:rPr lang="en-US" altLang="ru-RU"/>
              <a:pPr/>
              <a:t>‹#›</a:t>
            </a:fld>
            <a:endParaRPr lang="en-US" altLang="ru-RU"/>
          </a:p>
        </p:txBody>
      </p:sp>
    </p:spTree>
    <p:extLst>
      <p:ext uri="{BB962C8B-B14F-4D97-AF65-F5344CB8AC3E}">
        <p14:creationId xmlns:p14="http://schemas.microsoft.com/office/powerpoint/2010/main" val="2598522110"/>
      </p:ext>
    </p:extLst>
  </p:cSld>
  <p:clrMapOvr>
    <a:masterClrMapping/>
  </p:clrMapOvr>
  <p:transition advTm="4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fld id="{6FAFD351-DAED-4430-9368-811EF61BF149}" type="slidenum">
              <a:rPr lang="en-US" altLang="ru-RU"/>
              <a:pPr/>
              <a:t>‹#›</a:t>
            </a:fld>
            <a:endParaRPr lang="en-US" altLang="ru-RU"/>
          </a:p>
        </p:txBody>
      </p:sp>
    </p:spTree>
    <p:extLst>
      <p:ext uri="{BB962C8B-B14F-4D97-AF65-F5344CB8AC3E}">
        <p14:creationId xmlns:p14="http://schemas.microsoft.com/office/powerpoint/2010/main" val="391166619"/>
      </p:ext>
    </p:extLst>
  </p:cSld>
  <p:clrMapOvr>
    <a:masterClrMapping/>
  </p:clrMapOvr>
  <p:transition advTm="4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fld id="{9097AC75-CFA5-434A-9118-0AA7BE96C988}" type="slidenum">
              <a:rPr lang="en-US" altLang="ru-RU"/>
              <a:pPr/>
              <a:t>‹#›</a:t>
            </a:fld>
            <a:endParaRPr lang="en-US" altLang="ru-RU"/>
          </a:p>
        </p:txBody>
      </p:sp>
    </p:spTree>
    <p:extLst>
      <p:ext uri="{BB962C8B-B14F-4D97-AF65-F5344CB8AC3E}">
        <p14:creationId xmlns:p14="http://schemas.microsoft.com/office/powerpoint/2010/main" val="2743743518"/>
      </p:ext>
    </p:extLst>
  </p:cSld>
  <p:clrMapOvr>
    <a:masterClrMapping/>
  </p:clrMapOvr>
  <p:transition advTm="4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fld id="{D56CCC35-84B7-43F2-853A-04BF5E74A47F}" type="slidenum">
              <a:rPr lang="en-US" altLang="ru-RU"/>
              <a:pPr/>
              <a:t>‹#›</a:t>
            </a:fld>
            <a:endParaRPr lang="en-US" altLang="ru-RU"/>
          </a:p>
        </p:txBody>
      </p:sp>
    </p:spTree>
    <p:extLst>
      <p:ext uri="{BB962C8B-B14F-4D97-AF65-F5344CB8AC3E}">
        <p14:creationId xmlns:p14="http://schemas.microsoft.com/office/powerpoint/2010/main" val="1364279642"/>
      </p:ext>
    </p:extLst>
  </p:cSld>
  <p:clrMapOvr>
    <a:masterClrMapping/>
  </p:clrMapOvr>
  <p:transition advTm="4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7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8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8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8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8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8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defRPr/>
            </a:pPr>
            <a:endParaRPr kumimoji="1" lang="ru-RU" sz="2400">
              <a:latin typeface="Tahoma" pitchFamily="34" charset="0"/>
              <a:cs typeface="Arial" charset="0"/>
            </a:endParaRPr>
          </a:p>
        </p:txBody>
      </p:sp>
      <p:sp>
        <p:nvSpPr>
          <p:cNvPr id="126985"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ru-RU" smtClean="0"/>
              <a:t>Образец заголовка</a:t>
            </a:r>
          </a:p>
        </p:txBody>
      </p:sp>
      <p:sp>
        <p:nvSpPr>
          <p:cNvPr id="126986"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u-RU" smtClean="0"/>
              <a:t>Образец текста</a:t>
            </a:r>
          </a:p>
          <a:p>
            <a:pPr lvl="1"/>
            <a:r>
              <a:rPr lang="en-US" altLang="ru-RU" smtClean="0"/>
              <a:t>Второй уровень</a:t>
            </a:r>
          </a:p>
          <a:p>
            <a:pPr lvl="2"/>
            <a:r>
              <a:rPr lang="en-US" altLang="ru-RU" smtClean="0"/>
              <a:t>Третий уровень</a:t>
            </a:r>
          </a:p>
          <a:p>
            <a:pPr lvl="3"/>
            <a:r>
              <a:rPr lang="en-US" altLang="ru-RU" smtClean="0"/>
              <a:t>Четвертый уровень</a:t>
            </a:r>
          </a:p>
          <a:p>
            <a:pPr lvl="4"/>
            <a:r>
              <a:rPr lang="en-US" altLang="ru-RU" smtClean="0"/>
              <a:t>Пятый уровень</a:t>
            </a:r>
          </a:p>
        </p:txBody>
      </p:sp>
      <p:sp>
        <p:nvSpPr>
          <p:cNvPr id="12698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cs typeface="Arial" charset="0"/>
              </a:defRPr>
            </a:lvl1pPr>
          </a:lstStyle>
          <a:p>
            <a:pPr>
              <a:defRPr/>
            </a:pPr>
            <a:endParaRPr lang="en-US"/>
          </a:p>
        </p:txBody>
      </p:sp>
      <p:sp>
        <p:nvSpPr>
          <p:cNvPr id="12698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cs typeface="Arial" charset="0"/>
              </a:defRPr>
            </a:lvl1pPr>
          </a:lstStyle>
          <a:p>
            <a:pPr>
              <a:defRPr/>
            </a:pPr>
            <a:endParaRPr lang="en-US"/>
          </a:p>
        </p:txBody>
      </p:sp>
      <p:sp>
        <p:nvSpPr>
          <p:cNvPr id="12698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Tahoma" panose="020B0604030504040204" pitchFamily="34" charset="0"/>
              </a:defRPr>
            </a:lvl1pPr>
          </a:lstStyle>
          <a:p>
            <a:fld id="{1837682C-4F25-4052-8088-5B47FA73F6CB}" type="slidenum">
              <a:rPr lang="en-US" altLang="ru-RU"/>
              <a:pPr/>
              <a:t>‹#›</a:t>
            </a:fld>
            <a:endParaRPr lang="en-US" altLang="ru-RU"/>
          </a:p>
        </p:txBody>
      </p:sp>
    </p:spTree>
  </p:cSld>
  <p:clrMap bg1="lt1" tx1="dk1" bg2="lt2" tx2="dk2" accent1="accent1" accent2="accent2" accent3="accent3" accent4="accent4" accent5="accent5" accent6="accent6" hlink="hlink" folHlink="folHlink"/>
  <p:sldLayoutIdLst>
    <p:sldLayoutId id="2147483942"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26985"/>
                                        </p:tgtEl>
                                        <p:attrNameLst>
                                          <p:attrName>style.visibility</p:attrName>
                                        </p:attrNameLst>
                                      </p:cBhvr>
                                      <p:to>
                                        <p:strVal val="visible"/>
                                      </p:to>
                                    </p:set>
                                    <p:anim calcmode="lin" valueType="num">
                                      <p:cBhvr>
                                        <p:cTn id="7" dur="500" fill="hold"/>
                                        <p:tgtEl>
                                          <p:spTgt spid="126985"/>
                                        </p:tgtEl>
                                        <p:attrNameLst>
                                          <p:attrName>ppt_w</p:attrName>
                                        </p:attrNameLst>
                                      </p:cBhvr>
                                      <p:tavLst>
                                        <p:tav tm="0">
                                          <p:val>
                                            <p:fltVal val="0"/>
                                          </p:val>
                                        </p:tav>
                                        <p:tav tm="100000">
                                          <p:val>
                                            <p:strVal val="#ppt_w"/>
                                          </p:val>
                                        </p:tav>
                                      </p:tavLst>
                                    </p:anim>
                                    <p:anim calcmode="lin" valueType="num">
                                      <p:cBhvr>
                                        <p:cTn id="8" dur="500" fill="hold"/>
                                        <p:tgtEl>
                                          <p:spTgt spid="126985"/>
                                        </p:tgtEl>
                                        <p:attrNameLst>
                                          <p:attrName>ppt_h</p:attrName>
                                        </p:attrNameLst>
                                      </p:cBhvr>
                                      <p:tavLst>
                                        <p:tav tm="0">
                                          <p:val>
                                            <p:fltVal val="0"/>
                                          </p:val>
                                        </p:tav>
                                        <p:tav tm="100000">
                                          <p:val>
                                            <p:strVal val="#ppt_h"/>
                                          </p:val>
                                        </p:tav>
                                      </p:tavLst>
                                    </p:anim>
                                    <p:anim calcmode="lin" valueType="num">
                                      <p:cBhvr>
                                        <p:cTn id="9" dur="500" fill="hold"/>
                                        <p:tgtEl>
                                          <p:spTgt spid="126985"/>
                                        </p:tgtEl>
                                        <p:attrNameLst>
                                          <p:attrName>style.rotation</p:attrName>
                                        </p:attrNameLst>
                                      </p:cBhvr>
                                      <p:tavLst>
                                        <p:tav tm="0">
                                          <p:val>
                                            <p:fltVal val="360"/>
                                          </p:val>
                                        </p:tav>
                                        <p:tav tm="100000">
                                          <p:val>
                                            <p:fltVal val="0"/>
                                          </p:val>
                                        </p:tav>
                                      </p:tavLst>
                                    </p:anim>
                                    <p:animEffect transition="in" filter="fade">
                                      <p:cBhvr>
                                        <p:cTn id="10" dur="500"/>
                                        <p:tgtEl>
                                          <p:spTgt spid="12698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26986">
                                            <p:txEl>
                                              <p:pRg st="0" end="0"/>
                                            </p:txEl>
                                          </p:spTgt>
                                        </p:tgtEl>
                                        <p:attrNameLst>
                                          <p:attrName>style.visibility</p:attrName>
                                        </p:attrNameLst>
                                      </p:cBhvr>
                                      <p:to>
                                        <p:strVal val="visible"/>
                                      </p:to>
                                    </p:set>
                                    <p:anim calcmode="lin" valueType="num">
                                      <p:cBhvr>
                                        <p:cTn id="15" dur="500" fill="hold"/>
                                        <p:tgtEl>
                                          <p:spTgt spid="126986">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26986">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26986">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26986">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126986">
                                            <p:txEl>
                                              <p:pRg st="1" end="1"/>
                                            </p:txEl>
                                          </p:spTgt>
                                        </p:tgtEl>
                                        <p:attrNameLst>
                                          <p:attrName>style.visibility</p:attrName>
                                        </p:attrNameLst>
                                      </p:cBhvr>
                                      <p:to>
                                        <p:strVal val="visible"/>
                                      </p:to>
                                    </p:set>
                                    <p:anim calcmode="lin" valueType="num">
                                      <p:cBhvr>
                                        <p:cTn id="21" dur="500" fill="hold"/>
                                        <p:tgtEl>
                                          <p:spTgt spid="126986">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126986">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126986">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126986">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126986">
                                            <p:txEl>
                                              <p:pRg st="2" end="2"/>
                                            </p:txEl>
                                          </p:spTgt>
                                        </p:tgtEl>
                                        <p:attrNameLst>
                                          <p:attrName>style.visibility</p:attrName>
                                        </p:attrNameLst>
                                      </p:cBhvr>
                                      <p:to>
                                        <p:strVal val="visible"/>
                                      </p:to>
                                    </p:set>
                                    <p:anim calcmode="lin" valueType="num">
                                      <p:cBhvr>
                                        <p:cTn id="27" dur="500" fill="hold"/>
                                        <p:tgtEl>
                                          <p:spTgt spid="126986">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126986">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126986">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126986">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126986">
                                            <p:txEl>
                                              <p:pRg st="3" end="3"/>
                                            </p:txEl>
                                          </p:spTgt>
                                        </p:tgtEl>
                                        <p:attrNameLst>
                                          <p:attrName>style.visibility</p:attrName>
                                        </p:attrNameLst>
                                      </p:cBhvr>
                                      <p:to>
                                        <p:strVal val="visible"/>
                                      </p:to>
                                    </p:set>
                                    <p:anim calcmode="lin" valueType="num">
                                      <p:cBhvr>
                                        <p:cTn id="33" dur="500" fill="hold"/>
                                        <p:tgtEl>
                                          <p:spTgt spid="126986">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26986">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126986">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126986">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126986">
                                            <p:txEl>
                                              <p:pRg st="4" end="4"/>
                                            </p:txEl>
                                          </p:spTgt>
                                        </p:tgtEl>
                                        <p:attrNameLst>
                                          <p:attrName>style.visibility</p:attrName>
                                        </p:attrNameLst>
                                      </p:cBhvr>
                                      <p:to>
                                        <p:strVal val="visible"/>
                                      </p:to>
                                    </p:set>
                                    <p:anim calcmode="lin" valueType="num">
                                      <p:cBhvr>
                                        <p:cTn id="39" dur="500" fill="hold"/>
                                        <p:tgtEl>
                                          <p:spTgt spid="126986">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126986">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126986">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12698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5" grpId="0"/>
      <p:bldP spid="126986"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126986"/>
                        </p:tgtEl>
                        <p:attrNameLst>
                          <p:attrName>style.visibility</p:attrName>
                        </p:attrNameLst>
                      </p:cBhvr>
                      <p:to>
                        <p:strVal val="visible"/>
                      </p:to>
                    </p:set>
                    <p:anim calcmode="lin" valueType="num">
                      <p:cBhvr>
                        <p:cTn dur="500" fill="hold"/>
                        <p:tgtEl>
                          <p:spTgt spid="126986"/>
                        </p:tgtEl>
                        <p:attrNameLst>
                          <p:attrName>ppt_w</p:attrName>
                        </p:attrNameLst>
                      </p:cBhvr>
                      <p:tavLst>
                        <p:tav tm="0">
                          <p:val>
                            <p:fltVal val="0"/>
                          </p:val>
                        </p:tav>
                        <p:tav tm="100000">
                          <p:val>
                            <p:strVal val="#ppt_w"/>
                          </p:val>
                        </p:tav>
                      </p:tavLst>
                    </p:anim>
                    <p:anim calcmode="lin" valueType="num">
                      <p:cBhvr>
                        <p:cTn dur="500" fill="hold"/>
                        <p:tgtEl>
                          <p:spTgt spid="126986"/>
                        </p:tgtEl>
                        <p:attrNameLst>
                          <p:attrName>ppt_h</p:attrName>
                        </p:attrNameLst>
                      </p:cBhvr>
                      <p:tavLst>
                        <p:tav tm="0">
                          <p:val>
                            <p:fltVal val="0"/>
                          </p:val>
                        </p:tav>
                        <p:tav tm="100000">
                          <p:val>
                            <p:strVal val="#ppt_h"/>
                          </p:val>
                        </p:tav>
                      </p:tavLst>
                    </p:anim>
                    <p:anim calcmode="lin" valueType="num">
                      <p:cBhvr>
                        <p:cTn dur="500" fill="hold"/>
                        <p:tgtEl>
                          <p:spTgt spid="126986"/>
                        </p:tgtEl>
                        <p:attrNameLst>
                          <p:attrName>style.rotation</p:attrName>
                        </p:attrNameLst>
                      </p:cBhvr>
                      <p:tavLst>
                        <p:tav tm="0">
                          <p:val>
                            <p:fltVal val="360"/>
                          </p:val>
                        </p:tav>
                        <p:tav tm="100000">
                          <p:val>
                            <p:fltVal val="0"/>
                          </p:val>
                        </p:tav>
                      </p:tavLst>
                    </p:anim>
                    <p:animEffect transition="in" filter="fade">
                      <p:cBhvr>
                        <p:cTn dur="500"/>
                        <p:tgtEl>
                          <p:spTgt spid="126986"/>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126986"/>
                        </p:tgtEl>
                        <p:attrNameLst>
                          <p:attrName>style.visibility</p:attrName>
                        </p:attrNameLst>
                      </p:cBhvr>
                      <p:to>
                        <p:strVal val="visible"/>
                      </p:to>
                    </p:set>
                    <p:anim calcmode="lin" valueType="num">
                      <p:cBhvr>
                        <p:cTn dur="500" fill="hold"/>
                        <p:tgtEl>
                          <p:spTgt spid="126986"/>
                        </p:tgtEl>
                        <p:attrNameLst>
                          <p:attrName>ppt_w</p:attrName>
                        </p:attrNameLst>
                      </p:cBhvr>
                      <p:tavLst>
                        <p:tav tm="0">
                          <p:val>
                            <p:fltVal val="0"/>
                          </p:val>
                        </p:tav>
                        <p:tav tm="100000">
                          <p:val>
                            <p:strVal val="#ppt_w"/>
                          </p:val>
                        </p:tav>
                      </p:tavLst>
                    </p:anim>
                    <p:anim calcmode="lin" valueType="num">
                      <p:cBhvr>
                        <p:cTn dur="500" fill="hold"/>
                        <p:tgtEl>
                          <p:spTgt spid="126986"/>
                        </p:tgtEl>
                        <p:attrNameLst>
                          <p:attrName>ppt_h</p:attrName>
                        </p:attrNameLst>
                      </p:cBhvr>
                      <p:tavLst>
                        <p:tav tm="0">
                          <p:val>
                            <p:fltVal val="0"/>
                          </p:val>
                        </p:tav>
                        <p:tav tm="100000">
                          <p:val>
                            <p:strVal val="#ppt_h"/>
                          </p:val>
                        </p:tav>
                      </p:tavLst>
                    </p:anim>
                    <p:anim calcmode="lin" valueType="num">
                      <p:cBhvr>
                        <p:cTn dur="500" fill="hold"/>
                        <p:tgtEl>
                          <p:spTgt spid="126986"/>
                        </p:tgtEl>
                        <p:attrNameLst>
                          <p:attrName>style.rotation</p:attrName>
                        </p:attrNameLst>
                      </p:cBhvr>
                      <p:tavLst>
                        <p:tav tm="0">
                          <p:val>
                            <p:fltVal val="360"/>
                          </p:val>
                        </p:tav>
                        <p:tav tm="100000">
                          <p:val>
                            <p:fltVal val="0"/>
                          </p:val>
                        </p:tav>
                      </p:tavLst>
                    </p:anim>
                    <p:animEffect transition="in" filter="fade">
                      <p:cBhvr>
                        <p:cTn dur="500"/>
                        <p:tgtEl>
                          <p:spTgt spid="126986"/>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126986"/>
                        </p:tgtEl>
                        <p:attrNameLst>
                          <p:attrName>style.visibility</p:attrName>
                        </p:attrNameLst>
                      </p:cBhvr>
                      <p:to>
                        <p:strVal val="visible"/>
                      </p:to>
                    </p:set>
                    <p:anim calcmode="lin" valueType="num">
                      <p:cBhvr>
                        <p:cTn dur="500" fill="hold"/>
                        <p:tgtEl>
                          <p:spTgt spid="126986"/>
                        </p:tgtEl>
                        <p:attrNameLst>
                          <p:attrName>ppt_w</p:attrName>
                        </p:attrNameLst>
                      </p:cBhvr>
                      <p:tavLst>
                        <p:tav tm="0">
                          <p:val>
                            <p:fltVal val="0"/>
                          </p:val>
                        </p:tav>
                        <p:tav tm="100000">
                          <p:val>
                            <p:strVal val="#ppt_w"/>
                          </p:val>
                        </p:tav>
                      </p:tavLst>
                    </p:anim>
                    <p:anim calcmode="lin" valueType="num">
                      <p:cBhvr>
                        <p:cTn dur="500" fill="hold"/>
                        <p:tgtEl>
                          <p:spTgt spid="126986"/>
                        </p:tgtEl>
                        <p:attrNameLst>
                          <p:attrName>ppt_h</p:attrName>
                        </p:attrNameLst>
                      </p:cBhvr>
                      <p:tavLst>
                        <p:tav tm="0">
                          <p:val>
                            <p:fltVal val="0"/>
                          </p:val>
                        </p:tav>
                        <p:tav tm="100000">
                          <p:val>
                            <p:strVal val="#ppt_h"/>
                          </p:val>
                        </p:tav>
                      </p:tavLst>
                    </p:anim>
                    <p:anim calcmode="lin" valueType="num">
                      <p:cBhvr>
                        <p:cTn dur="500" fill="hold"/>
                        <p:tgtEl>
                          <p:spTgt spid="126986"/>
                        </p:tgtEl>
                        <p:attrNameLst>
                          <p:attrName>style.rotation</p:attrName>
                        </p:attrNameLst>
                      </p:cBhvr>
                      <p:tavLst>
                        <p:tav tm="0">
                          <p:val>
                            <p:fltVal val="360"/>
                          </p:val>
                        </p:tav>
                        <p:tav tm="100000">
                          <p:val>
                            <p:fltVal val="0"/>
                          </p:val>
                        </p:tav>
                      </p:tavLst>
                    </p:anim>
                    <p:animEffect transition="in" filter="fade">
                      <p:cBhvr>
                        <p:cTn dur="500"/>
                        <p:tgtEl>
                          <p:spTgt spid="126986"/>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126986"/>
                        </p:tgtEl>
                        <p:attrNameLst>
                          <p:attrName>style.visibility</p:attrName>
                        </p:attrNameLst>
                      </p:cBhvr>
                      <p:to>
                        <p:strVal val="visible"/>
                      </p:to>
                    </p:set>
                    <p:anim calcmode="lin" valueType="num">
                      <p:cBhvr>
                        <p:cTn dur="500" fill="hold"/>
                        <p:tgtEl>
                          <p:spTgt spid="126986"/>
                        </p:tgtEl>
                        <p:attrNameLst>
                          <p:attrName>ppt_w</p:attrName>
                        </p:attrNameLst>
                      </p:cBhvr>
                      <p:tavLst>
                        <p:tav tm="0">
                          <p:val>
                            <p:fltVal val="0"/>
                          </p:val>
                        </p:tav>
                        <p:tav tm="100000">
                          <p:val>
                            <p:strVal val="#ppt_w"/>
                          </p:val>
                        </p:tav>
                      </p:tavLst>
                    </p:anim>
                    <p:anim calcmode="lin" valueType="num">
                      <p:cBhvr>
                        <p:cTn dur="500" fill="hold"/>
                        <p:tgtEl>
                          <p:spTgt spid="126986"/>
                        </p:tgtEl>
                        <p:attrNameLst>
                          <p:attrName>ppt_h</p:attrName>
                        </p:attrNameLst>
                      </p:cBhvr>
                      <p:tavLst>
                        <p:tav tm="0">
                          <p:val>
                            <p:fltVal val="0"/>
                          </p:val>
                        </p:tav>
                        <p:tav tm="100000">
                          <p:val>
                            <p:strVal val="#ppt_h"/>
                          </p:val>
                        </p:tav>
                      </p:tavLst>
                    </p:anim>
                    <p:anim calcmode="lin" valueType="num">
                      <p:cBhvr>
                        <p:cTn dur="500" fill="hold"/>
                        <p:tgtEl>
                          <p:spTgt spid="126986"/>
                        </p:tgtEl>
                        <p:attrNameLst>
                          <p:attrName>style.rotation</p:attrName>
                        </p:attrNameLst>
                      </p:cBhvr>
                      <p:tavLst>
                        <p:tav tm="0">
                          <p:val>
                            <p:fltVal val="360"/>
                          </p:val>
                        </p:tav>
                        <p:tav tm="100000">
                          <p:val>
                            <p:fltVal val="0"/>
                          </p:val>
                        </p:tav>
                      </p:tavLst>
                    </p:anim>
                    <p:animEffect transition="in" filter="fade">
                      <p:cBhvr>
                        <p:cTn dur="500"/>
                        <p:tgtEl>
                          <p:spTgt spid="126986"/>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126986"/>
                        </p:tgtEl>
                        <p:attrNameLst>
                          <p:attrName>style.visibility</p:attrName>
                        </p:attrNameLst>
                      </p:cBhvr>
                      <p:to>
                        <p:strVal val="visible"/>
                      </p:to>
                    </p:set>
                    <p:anim calcmode="lin" valueType="num">
                      <p:cBhvr>
                        <p:cTn dur="500" fill="hold"/>
                        <p:tgtEl>
                          <p:spTgt spid="126986"/>
                        </p:tgtEl>
                        <p:attrNameLst>
                          <p:attrName>ppt_w</p:attrName>
                        </p:attrNameLst>
                      </p:cBhvr>
                      <p:tavLst>
                        <p:tav tm="0">
                          <p:val>
                            <p:fltVal val="0"/>
                          </p:val>
                        </p:tav>
                        <p:tav tm="100000">
                          <p:val>
                            <p:strVal val="#ppt_w"/>
                          </p:val>
                        </p:tav>
                      </p:tavLst>
                    </p:anim>
                    <p:anim calcmode="lin" valueType="num">
                      <p:cBhvr>
                        <p:cTn dur="500" fill="hold"/>
                        <p:tgtEl>
                          <p:spTgt spid="126986"/>
                        </p:tgtEl>
                        <p:attrNameLst>
                          <p:attrName>ppt_h</p:attrName>
                        </p:attrNameLst>
                      </p:cBhvr>
                      <p:tavLst>
                        <p:tav tm="0">
                          <p:val>
                            <p:fltVal val="0"/>
                          </p:val>
                        </p:tav>
                        <p:tav tm="100000">
                          <p:val>
                            <p:strVal val="#ppt_h"/>
                          </p:val>
                        </p:tav>
                      </p:tavLst>
                    </p:anim>
                    <p:anim calcmode="lin" valueType="num">
                      <p:cBhvr>
                        <p:cTn dur="500" fill="hold"/>
                        <p:tgtEl>
                          <p:spTgt spid="126986"/>
                        </p:tgtEl>
                        <p:attrNameLst>
                          <p:attrName>style.rotation</p:attrName>
                        </p:attrNameLst>
                      </p:cBhvr>
                      <p:tavLst>
                        <p:tav tm="0">
                          <p:val>
                            <p:fltVal val="360"/>
                          </p:val>
                        </p:tav>
                        <p:tav tm="100000">
                          <p:val>
                            <p:fltVal val="0"/>
                          </p:val>
                        </p:tav>
                      </p:tavLst>
                    </p:anim>
                    <p:animEffect transition="in" filter="fade">
                      <p:cBhvr>
                        <p:cTn dur="500"/>
                        <p:tgtEl>
                          <p:spTgt spid="126986"/>
                        </p:tgtEl>
                      </p:cBhvr>
                    </p:animEffect>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cs typeface="Arial" charset="0"/>
        </a:defRPr>
      </a:lvl2pPr>
      <a:lvl3pPr algn="l" rtl="0" eaLnBrk="0" fontAlgn="base" hangingPunct="0">
        <a:spcBef>
          <a:spcPct val="0"/>
        </a:spcBef>
        <a:spcAft>
          <a:spcPct val="0"/>
        </a:spcAft>
        <a:defRPr sz="4400">
          <a:solidFill>
            <a:schemeClr val="tx2"/>
          </a:solidFill>
          <a:latin typeface="Tahoma" pitchFamily="34" charset="0"/>
          <a:cs typeface="Arial" charset="0"/>
        </a:defRPr>
      </a:lvl3pPr>
      <a:lvl4pPr algn="l" rtl="0" eaLnBrk="0" fontAlgn="base" hangingPunct="0">
        <a:spcBef>
          <a:spcPct val="0"/>
        </a:spcBef>
        <a:spcAft>
          <a:spcPct val="0"/>
        </a:spcAft>
        <a:defRPr sz="4400">
          <a:solidFill>
            <a:schemeClr val="tx2"/>
          </a:solidFill>
          <a:latin typeface="Tahoma" pitchFamily="34" charset="0"/>
          <a:cs typeface="Arial" charset="0"/>
        </a:defRPr>
      </a:lvl4pPr>
      <a:lvl5pPr algn="l" rtl="0" eaLnBrk="0" fontAlgn="base" hangingPunct="0">
        <a:spcBef>
          <a:spcPct val="0"/>
        </a:spcBef>
        <a:spcAft>
          <a:spcPct val="0"/>
        </a:spcAft>
        <a:defRPr sz="4400">
          <a:solidFill>
            <a:schemeClr val="tx2"/>
          </a:solidFill>
          <a:latin typeface="Tahoma" pitchFamily="34"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Documents%20and%20Settings\All%20Users.WINDOWS\Documents\My%20Music\Sample%20Music\New%20Stories%20(Highway%20Blues).wm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3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88913"/>
            <a:ext cx="9144000" cy="2087562"/>
          </a:xfrm>
        </p:spPr>
        <p:txBody>
          <a:bodyPr/>
          <a:lstStyle/>
          <a:p>
            <a:pPr algn="ctr" eaLnBrk="1" hangingPunct="1"/>
            <a:r>
              <a:rPr lang="en-US" altLang="ru-RU" sz="4000" i="1" smtClean="0">
                <a:latin typeface="Blackoak Std" pitchFamily="82" charset="0"/>
              </a:rPr>
              <a:t/>
            </a:r>
            <a:br>
              <a:rPr lang="en-US" altLang="ru-RU" sz="4000" i="1" smtClean="0">
                <a:latin typeface="Blackoak Std" pitchFamily="82" charset="0"/>
              </a:rPr>
            </a:br>
            <a:r>
              <a:rPr lang="en-US" altLang="ru-RU" sz="4000" i="1" smtClean="0">
                <a:latin typeface="Blackoak Std" pitchFamily="82" charset="0"/>
              </a:rPr>
              <a:t> </a:t>
            </a:r>
            <a:r>
              <a:rPr lang="ru-RU" altLang="ru-RU" sz="3600" b="1" i="1" smtClean="0">
                <a:latin typeface="Times New Roman" panose="02020603050405020304" pitchFamily="18" charset="0"/>
              </a:rPr>
              <a:t>Для участия в </a:t>
            </a:r>
            <a:r>
              <a:rPr lang="en-US" altLang="ru-RU" sz="3600" b="1" i="1" smtClean="0">
                <a:latin typeface="Times New Roman" panose="02020603050405020304" pitchFamily="18" charset="0"/>
              </a:rPr>
              <a:t> </a:t>
            </a:r>
            <a:br>
              <a:rPr lang="en-US" altLang="ru-RU" sz="3600" b="1" i="1" smtClean="0">
                <a:latin typeface="Times New Roman" panose="02020603050405020304" pitchFamily="18" charset="0"/>
              </a:rPr>
            </a:br>
            <a:r>
              <a:rPr lang="ru-RU" altLang="ru-RU" sz="3600" b="1" i="1" smtClean="0">
                <a:latin typeface="Times New Roman" panose="02020603050405020304" pitchFamily="18" charset="0"/>
              </a:rPr>
              <a:t>в конференции «Шаг в науку»(2017г.)</a:t>
            </a:r>
            <a:r>
              <a:rPr lang="ru-RU" altLang="ru-RU" sz="4000" i="1" smtClean="0">
                <a:latin typeface="Blackoak Std" pitchFamily="82" charset="0"/>
              </a:rPr>
              <a:t> </a:t>
            </a:r>
            <a:endParaRPr lang="en-US" altLang="ru-RU" sz="4000" i="1" smtClean="0">
              <a:latin typeface="Blackoak Std" pitchFamily="82" charset="0"/>
            </a:endParaRPr>
          </a:p>
        </p:txBody>
      </p:sp>
      <p:sp>
        <p:nvSpPr>
          <p:cNvPr id="3075" name="Rectangle 3"/>
          <p:cNvSpPr>
            <a:spLocks noGrp="1" noChangeArrowheads="1"/>
          </p:cNvSpPr>
          <p:nvPr>
            <p:ph type="subTitle" idx="1"/>
          </p:nvPr>
        </p:nvSpPr>
        <p:spPr>
          <a:xfrm>
            <a:off x="900113" y="3573463"/>
            <a:ext cx="7848600" cy="3095625"/>
          </a:xfrm>
        </p:spPr>
        <p:txBody>
          <a:bodyPr/>
          <a:lstStyle/>
          <a:p>
            <a:pPr algn="l" eaLnBrk="1" hangingPunct="1">
              <a:lnSpc>
                <a:spcPct val="90000"/>
              </a:lnSpc>
            </a:pPr>
            <a:r>
              <a:rPr lang="ru-RU" altLang="ru-RU" sz="2800" b="1" i="1" smtClean="0">
                <a:solidFill>
                  <a:schemeClr val="tx2"/>
                </a:solidFill>
              </a:rPr>
              <a:t>ОБУЧАЮЩАЯСЯ  3 «А» класса </a:t>
            </a:r>
            <a:endParaRPr lang="en-US" altLang="ru-RU" sz="2800" b="1" i="1" smtClean="0">
              <a:solidFill>
                <a:schemeClr val="tx2"/>
              </a:solidFill>
            </a:endParaRPr>
          </a:p>
          <a:p>
            <a:pPr algn="l" eaLnBrk="1" hangingPunct="1">
              <a:lnSpc>
                <a:spcPct val="90000"/>
              </a:lnSpc>
            </a:pPr>
            <a:r>
              <a:rPr lang="ru-RU" altLang="ru-RU" sz="2800" b="1" i="1" smtClean="0">
                <a:solidFill>
                  <a:schemeClr val="tx2"/>
                </a:solidFill>
              </a:rPr>
              <a:t>МБОУ «Сергачская СОШ №2»</a:t>
            </a:r>
            <a:endParaRPr lang="en-US" altLang="ru-RU" sz="2800" b="1" i="1" smtClean="0">
              <a:solidFill>
                <a:schemeClr val="tx2"/>
              </a:solidFill>
            </a:endParaRPr>
          </a:p>
          <a:p>
            <a:pPr algn="l" eaLnBrk="1" hangingPunct="1">
              <a:lnSpc>
                <a:spcPct val="90000"/>
              </a:lnSpc>
            </a:pPr>
            <a:r>
              <a:rPr lang="ru-RU" altLang="ru-RU" sz="2800" b="1" i="1" smtClean="0">
                <a:solidFill>
                  <a:srgbClr val="C00000"/>
                </a:solidFill>
              </a:rPr>
              <a:t>Чиркова Екатерина </a:t>
            </a:r>
          </a:p>
          <a:p>
            <a:pPr algn="l" eaLnBrk="1" hangingPunct="1">
              <a:lnSpc>
                <a:spcPct val="90000"/>
              </a:lnSpc>
            </a:pPr>
            <a:r>
              <a:rPr lang="ru-RU" altLang="ru-RU" sz="2800" b="1" i="1" smtClean="0">
                <a:solidFill>
                  <a:schemeClr val="tx2"/>
                </a:solidFill>
              </a:rPr>
              <a:t>(руководитель: </a:t>
            </a:r>
            <a:r>
              <a:rPr lang="ru-RU" altLang="ru-RU" sz="2800" b="1" i="1" smtClean="0">
                <a:solidFill>
                  <a:srgbClr val="C00000"/>
                </a:solidFill>
              </a:rPr>
              <a:t>Кузьмина Татьяна </a:t>
            </a:r>
            <a:r>
              <a:rPr lang="ru-RU" altLang="ru-RU" sz="2800" b="1" i="1" smtClean="0">
                <a:solidFill>
                  <a:schemeClr val="tx2"/>
                </a:solidFill>
              </a:rPr>
              <a:t>Викторовна)</a:t>
            </a:r>
            <a:endParaRPr lang="en-US" altLang="ru-RU" sz="2800" b="1" i="1" smtClean="0">
              <a:solidFill>
                <a:schemeClr val="tx2"/>
              </a:solidFill>
            </a:endParaRPr>
          </a:p>
          <a:p>
            <a:pPr algn="l" eaLnBrk="1" hangingPunct="1">
              <a:lnSpc>
                <a:spcPct val="90000"/>
              </a:lnSpc>
            </a:pPr>
            <a:endParaRPr lang="ru-RU" altLang="ru-RU" sz="2800" b="1" i="1" smtClean="0">
              <a:solidFill>
                <a:schemeClr val="tx2"/>
              </a:solidFill>
            </a:endParaRPr>
          </a:p>
          <a:p>
            <a:pPr algn="l" eaLnBrk="1" hangingPunct="1">
              <a:lnSpc>
                <a:spcPct val="90000"/>
              </a:lnSpc>
            </a:pPr>
            <a:r>
              <a:rPr lang="ru-RU" altLang="ru-RU" sz="2800" b="1" i="1" smtClean="0">
                <a:solidFill>
                  <a:schemeClr val="tx2"/>
                </a:solidFill>
              </a:rPr>
              <a:t>представляет</a:t>
            </a:r>
            <a:r>
              <a:rPr lang="en-US" altLang="ru-RU" sz="1800" b="1" smtClean="0"/>
              <a:t/>
            </a:r>
            <a:br>
              <a:rPr lang="en-US" altLang="ru-RU" sz="1800" b="1" smtClean="0"/>
            </a:br>
            <a:endParaRPr lang="en-US" altLang="ru-RU" sz="1800" b="1" smtClean="0"/>
          </a:p>
        </p:txBody>
      </p:sp>
      <p:pic>
        <p:nvPicPr>
          <p:cNvPr id="2054" name="New Stories (Highway Blues).wma">
            <a:hlinkClick r:id="" action="ppaction://media"/>
          </p:cNvPr>
          <p:cNvPicPr>
            <a:picLocks noRot="1" noChangeAspect="1" noChangeArrowheads="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10780713" y="781050"/>
            <a:ext cx="2000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audio>
              <p:cMediaNode numSld="10" showWhenStopped="0">
                <p:cTn id="2" repeatCount="indefinite" fill="hold" display="0">
                  <p:stCondLst>
                    <p:cond delay="indefinite"/>
                  </p:stCondLst>
                  <p:endCondLst>
                    <p:cond evt="onPrev" delay="0">
                      <p:tgtEl>
                        <p:sldTgt/>
                      </p:tgtEl>
                    </p:cond>
                    <p:cond evt="onStopAudio" delay="0">
                      <p:tgtEl>
                        <p:sldTgt/>
                      </p:tgtEl>
                    </p:cond>
                  </p:endCondLst>
                </p:cTn>
                <p:tgtEl>
                  <p:spTgt spid="205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611188" y="0"/>
            <a:ext cx="8332787" cy="836613"/>
          </a:xfrm>
        </p:spPr>
        <p:txBody>
          <a:bodyPr/>
          <a:lstStyle/>
          <a:p>
            <a:r>
              <a:rPr lang="ru-RU" altLang="ru-RU" sz="2400" b="1" smtClean="0">
                <a:solidFill>
                  <a:srgbClr val="C00000"/>
                </a:solidFill>
              </a:rPr>
              <a:t>ТРАМВАЙНЫЙ МАРШРУТ ИНЖЕНЕРА ГАРТМАНА</a:t>
            </a:r>
          </a:p>
        </p:txBody>
      </p:sp>
      <p:pic>
        <p:nvPicPr>
          <p:cNvPr id="12291" name="Содержимое 3" descr="СХЕМА МАРШ. ТРАМ..jpg"/>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0" y="1125538"/>
            <a:ext cx="6280150" cy="4651375"/>
          </a:xfrm>
        </p:spPr>
      </p:pic>
      <p:pic>
        <p:nvPicPr>
          <p:cNvPr id="12292" name="Рисунок 4" descr="ЭЛЕВАТОР.jpe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72225" y="1268413"/>
            <a:ext cx="2452688" cy="292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Рисунок 4" descr="muzeum0[1].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3800" y="4560888"/>
            <a:ext cx="3370263" cy="229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067175" y="214313"/>
            <a:ext cx="4876800" cy="1462087"/>
          </a:xfrm>
        </p:spPr>
        <p:txBody>
          <a:bodyPr/>
          <a:lstStyle/>
          <a:p>
            <a:endParaRPr lang="ru-RU" altLang="ru-RU" smtClean="0"/>
          </a:p>
        </p:txBody>
      </p:sp>
      <p:pic>
        <p:nvPicPr>
          <p:cNvPr id="13315" name="Рисунок 2" descr="ЭЛЕВАТОР.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90988" y="0"/>
            <a:ext cx="5053012"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Рисунок 3" descr="Рисунок (27).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628775"/>
            <a:ext cx="5259388"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ru-RU" altLang="ru-RU" sz="2800" b="1" smtClean="0"/>
              <a:t>У НИЖЕГОРОДСКИХ ИЗВОЗЧИКОВ ПОЯВИЛСЯ СЕРЬЁЗНЫЙ КОНКУРЕНТ – </a:t>
            </a:r>
            <a:r>
              <a:rPr lang="ru-RU" altLang="ru-RU" sz="2800" b="1" smtClean="0">
                <a:latin typeface="Franklin Gothic Heavy" panose="020B0903020102020204" pitchFamily="34" charset="0"/>
              </a:rPr>
              <a:t>ТРАМВАЙ</a:t>
            </a:r>
            <a:r>
              <a:rPr lang="ru-RU" altLang="ru-RU" sz="2800" b="1" smtClean="0"/>
              <a:t>.</a:t>
            </a:r>
          </a:p>
        </p:txBody>
      </p:sp>
      <p:pic>
        <p:nvPicPr>
          <p:cNvPr id="14339" name="Picture 6" descr="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4213" y="2133600"/>
            <a:ext cx="6191250" cy="443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fade">
                                      <p:cBhvr>
                                        <p:cTn id="7" dur="1000"/>
                                        <p:tgtEl>
                                          <p:spTgt spid="76802"/>
                                        </p:tgtEl>
                                      </p:cBhvr>
                                    </p:animEffect>
                                    <p:anim calcmode="lin" valueType="num">
                                      <p:cBhvr>
                                        <p:cTn id="8" dur="1000" fill="hold"/>
                                        <p:tgtEl>
                                          <p:spTgt spid="76802"/>
                                        </p:tgtEl>
                                        <p:attrNameLst>
                                          <p:attrName>ppt_x</p:attrName>
                                        </p:attrNameLst>
                                      </p:cBhvr>
                                      <p:tavLst>
                                        <p:tav tm="0">
                                          <p:val>
                                            <p:strVal val="#ppt_x"/>
                                          </p:val>
                                        </p:tav>
                                        <p:tav tm="100000">
                                          <p:val>
                                            <p:strVal val="#ppt_x"/>
                                          </p:val>
                                        </p:tav>
                                      </p:tavLst>
                                    </p:anim>
                                    <p:anim calcmode="lin" valueType="num">
                                      <p:cBhvr>
                                        <p:cTn id="9" dur="898" decel="100000" fill="hold"/>
                                        <p:tgtEl>
                                          <p:spTgt spid="7680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680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187450" y="188913"/>
            <a:ext cx="7793038" cy="1462087"/>
          </a:xfrm>
        </p:spPr>
        <p:txBody>
          <a:bodyPr/>
          <a:lstStyle/>
          <a:p>
            <a:pPr eaLnBrk="1" hangingPunct="1"/>
            <a:r>
              <a:rPr lang="ru-RU" altLang="ru-RU" sz="2000" b="1" smtClean="0"/>
              <a:t>Так наши предки преодолевали переправу через реку. </a:t>
            </a:r>
            <a:br>
              <a:rPr lang="ru-RU" altLang="ru-RU" sz="2000" b="1" smtClean="0"/>
            </a:br>
            <a:r>
              <a:rPr lang="ru-RU" altLang="ru-RU" sz="2000" b="1" smtClean="0"/>
              <a:t>Уже не на лошадях. И не на своих двоих.</a:t>
            </a:r>
          </a:p>
        </p:txBody>
      </p:sp>
      <p:sp>
        <p:nvSpPr>
          <p:cNvPr id="15363" name="Text Box 6"/>
          <p:cNvSpPr txBox="1">
            <a:spLocks noChangeArrowheads="1"/>
          </p:cNvSpPr>
          <p:nvPr/>
        </p:nvSpPr>
        <p:spPr bwMode="auto">
          <a:xfrm>
            <a:off x="684213" y="6178550"/>
            <a:ext cx="561657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b="1">
              <a:solidFill>
                <a:schemeClr val="tx2"/>
              </a:solidFill>
              <a:latin typeface="Tahoma" panose="020B0604030504040204" pitchFamily="34" charset="0"/>
            </a:endParaRPr>
          </a:p>
          <a:p>
            <a:pPr eaLnBrk="1" hangingPunct="1">
              <a:spcBef>
                <a:spcPct val="50000"/>
              </a:spcBef>
            </a:pPr>
            <a:endParaRPr lang="ru-RU" altLang="ru-RU" b="1">
              <a:solidFill>
                <a:schemeClr val="tx2"/>
              </a:solidFill>
              <a:latin typeface="Tahoma" panose="020B0604030504040204" pitchFamily="34" charset="0"/>
            </a:endParaRPr>
          </a:p>
        </p:txBody>
      </p:sp>
      <p:pic>
        <p:nvPicPr>
          <p:cNvPr id="15364" name="Picture 7" descr="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87450" y="2060575"/>
            <a:ext cx="7056438"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p:cTn id="7" dur="1000" fill="hold"/>
                                        <p:tgtEl>
                                          <p:spTgt spid="78850"/>
                                        </p:tgtEl>
                                        <p:attrNameLst>
                                          <p:attrName>ppt_x</p:attrName>
                                        </p:attrNameLst>
                                      </p:cBhvr>
                                      <p:tavLst>
                                        <p:tav tm="0">
                                          <p:val>
                                            <p:strVal val="#ppt_x-.2"/>
                                          </p:val>
                                        </p:tav>
                                        <p:tav tm="100000">
                                          <p:val>
                                            <p:strVal val="#ppt_x"/>
                                          </p:val>
                                        </p:tav>
                                      </p:tavLst>
                                    </p:anim>
                                    <p:anim calcmode="lin" valueType="num">
                                      <p:cBhvr>
                                        <p:cTn id="8" dur="1000" fill="hold"/>
                                        <p:tgtEl>
                                          <p:spTgt spid="788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78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350963" y="188913"/>
            <a:ext cx="7793037" cy="1462087"/>
          </a:xfrm>
        </p:spPr>
        <p:txBody>
          <a:bodyPr/>
          <a:lstStyle/>
          <a:p>
            <a:pPr eaLnBrk="1" hangingPunct="1"/>
            <a:r>
              <a:rPr lang="ru-RU" altLang="ru-RU" sz="4000" b="1" smtClean="0"/>
              <a:t>УЛИЦА РОЖДЕСТВЕНСКАЯ</a:t>
            </a:r>
            <a:endParaRPr lang="en-US" altLang="ru-RU" sz="4000" b="1" smtClean="0"/>
          </a:p>
        </p:txBody>
      </p:sp>
      <p:sp>
        <p:nvSpPr>
          <p:cNvPr id="16387" name="Text Box 9"/>
          <p:cNvSpPr txBox="1">
            <a:spLocks noChangeArrowheads="1"/>
          </p:cNvSpPr>
          <p:nvPr/>
        </p:nvSpPr>
        <p:spPr bwMode="auto">
          <a:xfrm>
            <a:off x="6588125" y="2708275"/>
            <a:ext cx="2378075"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000" b="1">
                <a:solidFill>
                  <a:schemeClr val="tx2"/>
                </a:solidFill>
                <a:latin typeface="Tahoma" panose="020B0604030504040204" pitchFamily="34" charset="0"/>
              </a:rPr>
              <a:t>В отсутствии автобусов и машин старинный трамвай был вне конкуренции на широких дорогах</a:t>
            </a:r>
          </a:p>
        </p:txBody>
      </p:sp>
      <p:pic>
        <p:nvPicPr>
          <p:cNvPr id="16388" name="Picture 10" descr="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850" y="2133600"/>
            <a:ext cx="6192838"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fade">
                                      <p:cBhvr>
                                        <p:cTn id="7" dur="1000"/>
                                        <p:tgtEl>
                                          <p:spTgt spid="68610"/>
                                        </p:tgtEl>
                                      </p:cBhvr>
                                    </p:animEffect>
                                    <p:anim calcmode="lin" valueType="num">
                                      <p:cBhvr>
                                        <p:cTn id="8" dur="1000" fill="hold"/>
                                        <p:tgtEl>
                                          <p:spTgt spid="68610"/>
                                        </p:tgtEl>
                                        <p:attrNameLst>
                                          <p:attrName>ppt_x</p:attrName>
                                        </p:attrNameLst>
                                      </p:cBhvr>
                                      <p:tavLst>
                                        <p:tav tm="0">
                                          <p:val>
                                            <p:strVal val="#ppt_x"/>
                                          </p:val>
                                        </p:tav>
                                        <p:tav tm="100000">
                                          <p:val>
                                            <p:strVal val="#ppt_x"/>
                                          </p:val>
                                        </p:tav>
                                      </p:tavLst>
                                    </p:anim>
                                    <p:anim calcmode="lin" valueType="num">
                                      <p:cBhvr>
                                        <p:cTn id="9" dur="898" decel="100000" fill="hold"/>
                                        <p:tgtEl>
                                          <p:spTgt spid="68610"/>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686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350963" y="260350"/>
            <a:ext cx="7793037" cy="1462088"/>
          </a:xfrm>
        </p:spPr>
        <p:txBody>
          <a:bodyPr/>
          <a:lstStyle/>
          <a:p>
            <a:pPr eaLnBrk="1" hangingPunct="1"/>
            <a:r>
              <a:rPr lang="ru-RU" altLang="ru-RU" b="1" smtClean="0"/>
              <a:t>1908 год</a:t>
            </a:r>
          </a:p>
        </p:txBody>
      </p:sp>
      <p:pic>
        <p:nvPicPr>
          <p:cNvPr id="17411" name="Picture 6" descr="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8313" y="2133600"/>
            <a:ext cx="6265862"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7"/>
          <p:cNvSpPr txBox="1">
            <a:spLocks noChangeArrowheads="1"/>
          </p:cNvSpPr>
          <p:nvPr/>
        </p:nvSpPr>
        <p:spPr bwMode="auto">
          <a:xfrm>
            <a:off x="7019925" y="2205038"/>
            <a:ext cx="16557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latin typeface="Tahoma" panose="020B0604030504040204" pitchFamily="34" charset="0"/>
            </a:endParaRPr>
          </a:p>
        </p:txBody>
      </p:sp>
      <p:sp>
        <p:nvSpPr>
          <p:cNvPr id="17413" name="Text Box 9"/>
          <p:cNvSpPr txBox="1">
            <a:spLocks noChangeArrowheads="1"/>
          </p:cNvSpPr>
          <p:nvPr/>
        </p:nvSpPr>
        <p:spPr bwMode="auto">
          <a:xfrm>
            <a:off x="6877050" y="2363788"/>
            <a:ext cx="19431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000" b="1">
                <a:solidFill>
                  <a:schemeClr val="folHlink"/>
                </a:solidFill>
              </a:rPr>
              <a:t>По ныне пешеходной улице Большой Покровской ездили извозчики, ходили трамваи.</a:t>
            </a:r>
          </a:p>
        </p:txBody>
      </p:sp>
    </p:spTree>
  </p:cSld>
  <p:clrMapOvr>
    <a:masterClrMapping/>
  </p:clrMapOvr>
  <p:transition advTm="4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fade">
                                      <p:cBhvr>
                                        <p:cTn id="7" dur="1000"/>
                                        <p:tgtEl>
                                          <p:spTgt spid="75778"/>
                                        </p:tgtEl>
                                      </p:cBhvr>
                                    </p:animEffect>
                                    <p:anim calcmode="lin" valueType="num">
                                      <p:cBhvr>
                                        <p:cTn id="8" dur="1000" fill="hold"/>
                                        <p:tgtEl>
                                          <p:spTgt spid="75778"/>
                                        </p:tgtEl>
                                        <p:attrNameLst>
                                          <p:attrName>ppt_x</p:attrName>
                                        </p:attrNameLst>
                                      </p:cBhvr>
                                      <p:tavLst>
                                        <p:tav tm="0">
                                          <p:val>
                                            <p:strVal val="#ppt_x"/>
                                          </p:val>
                                        </p:tav>
                                        <p:tav tm="100000">
                                          <p:val>
                                            <p:strVal val="#ppt_x"/>
                                          </p:val>
                                        </p:tav>
                                      </p:tavLst>
                                    </p:anim>
                                    <p:anim calcmode="lin" valueType="num">
                                      <p:cBhvr>
                                        <p:cTn id="9" dur="898" decel="100000" fill="hold"/>
                                        <p:tgtEl>
                                          <p:spTgt spid="75778"/>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577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flipV="1">
            <a:off x="9901238" y="0"/>
            <a:ext cx="1619250" cy="46038"/>
          </a:xfrm>
        </p:spPr>
        <p:txBody>
          <a:bodyPr/>
          <a:lstStyle/>
          <a:p>
            <a:pPr eaLnBrk="1" hangingPunct="1"/>
            <a:endParaRPr lang="ru-RU" altLang="ru-RU" sz="1800" b="1" i="1" smtClean="0"/>
          </a:p>
        </p:txBody>
      </p:sp>
      <p:pic>
        <p:nvPicPr>
          <p:cNvPr id="18435" name="Picture 6" descr="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8075613"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Рисунок 3" descr="muzeum1[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03988" y="3500438"/>
            <a:ext cx="2640012"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Рисунок 4" descr="Рисунок (28).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48263" y="2263775"/>
            <a:ext cx="3995737" cy="459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nodePh="1">
                                  <p:stCondLst>
                                    <p:cond delay="0"/>
                                  </p:stCondLst>
                                  <p:endCondLst>
                                    <p:cond evt="begin" delay="0">
                                      <p:tn val="5"/>
                                    </p:cond>
                                  </p:endCondLst>
                                  <p:childTnLst>
                                    <p:set>
                                      <p:cBhvr>
                                        <p:cTn id="6" dur="1" fill="hold">
                                          <p:stCondLst>
                                            <p:cond delay="0"/>
                                          </p:stCondLst>
                                        </p:cTn>
                                        <p:tgtEl>
                                          <p:spTgt spid="77826"/>
                                        </p:tgtEl>
                                        <p:attrNameLst>
                                          <p:attrName>style.visibility</p:attrName>
                                        </p:attrNameLst>
                                      </p:cBhvr>
                                      <p:to>
                                        <p:strVal val="visible"/>
                                      </p:to>
                                    </p:set>
                                    <p:anim calcmode="lin" valueType="num">
                                      <p:cBhvr>
                                        <p:cTn id="7" dur="1000" fill="hold"/>
                                        <p:tgtEl>
                                          <p:spTgt spid="77826"/>
                                        </p:tgtEl>
                                        <p:attrNameLst>
                                          <p:attrName>ppt_x</p:attrName>
                                        </p:attrNameLst>
                                      </p:cBhvr>
                                      <p:tavLst>
                                        <p:tav tm="0">
                                          <p:val>
                                            <p:strVal val="#ppt_x-.2"/>
                                          </p:val>
                                        </p:tav>
                                        <p:tav tm="100000">
                                          <p:val>
                                            <p:strVal val="#ppt_x"/>
                                          </p:val>
                                        </p:tav>
                                      </p:tavLst>
                                    </p:anim>
                                    <p:anim calcmode="lin" valueType="num">
                                      <p:cBhvr>
                                        <p:cTn id="8" dur="1000" fill="hold"/>
                                        <p:tgtEl>
                                          <p:spTgt spid="778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77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Рисунок 1" descr="трамв.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323888" y="-171450"/>
            <a:ext cx="492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Рисунок 2" descr="трамвай.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484438" y="1997075"/>
            <a:ext cx="6480175" cy="48609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0" name="Рисунок 3" descr="трамв.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388" y="0"/>
            <a:ext cx="5616575" cy="492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a:xfrm>
            <a:off x="827088" y="1989138"/>
            <a:ext cx="7351712" cy="4114800"/>
          </a:xfrm>
        </p:spPr>
        <p:txBody>
          <a:bodyPr/>
          <a:lstStyle/>
          <a:p>
            <a:pPr algn="ctr" eaLnBrk="1" hangingPunct="1">
              <a:lnSpc>
                <a:spcPct val="80000"/>
              </a:lnSpc>
              <a:buFont typeface="Wingdings" panose="05000000000000000000" pitchFamily="2" charset="2"/>
              <a:buNone/>
            </a:pPr>
            <a:r>
              <a:rPr lang="ru-RU" altLang="ru-RU" sz="4000" b="1" smtClean="0">
                <a:solidFill>
                  <a:schemeClr val="hlink"/>
                </a:solidFill>
              </a:rPr>
              <a:t>«ЗА» и «ПРОТИВ» нижегородского трамвая</a:t>
            </a:r>
          </a:p>
          <a:p>
            <a:pPr algn="ctr" eaLnBrk="1" hangingPunct="1">
              <a:lnSpc>
                <a:spcPct val="80000"/>
              </a:lnSpc>
              <a:buFont typeface="Wingdings" panose="05000000000000000000" pitchFamily="2" charset="2"/>
              <a:buNone/>
            </a:pPr>
            <a:endParaRPr lang="ru-RU" altLang="ru-RU" sz="4000" b="1" smtClean="0">
              <a:solidFill>
                <a:schemeClr val="hlink"/>
              </a:solidFill>
            </a:endParaRPr>
          </a:p>
          <a:p>
            <a:pPr algn="ctr" eaLnBrk="1" hangingPunct="1">
              <a:lnSpc>
                <a:spcPct val="80000"/>
              </a:lnSpc>
              <a:buFont typeface="Wingdings" panose="05000000000000000000" pitchFamily="2" charset="2"/>
              <a:buNone/>
            </a:pPr>
            <a:r>
              <a:rPr lang="en-US" altLang="ru-RU" sz="4400" smtClean="0">
                <a:solidFill>
                  <a:schemeClr val="tx2"/>
                </a:solidFill>
              </a:rPr>
              <a:t> </a:t>
            </a:r>
            <a:r>
              <a:rPr lang="ru-RU" altLang="ru-RU" sz="4000" i="1" smtClean="0">
                <a:solidFill>
                  <a:schemeClr val="tx2"/>
                </a:solidFill>
              </a:rPr>
              <a:t>«</a:t>
            </a:r>
            <a:r>
              <a:rPr lang="ru-RU" altLang="ru-RU" sz="4000" b="1" i="1" smtClean="0">
                <a:solidFill>
                  <a:schemeClr val="tx2"/>
                </a:solidFill>
              </a:rPr>
              <a:t>Пережиток прошлого» или интеллигентный и экологически чистый вид транспорта?</a:t>
            </a:r>
          </a:p>
          <a:p>
            <a:pPr eaLnBrk="1" hangingPunct="1">
              <a:lnSpc>
                <a:spcPct val="80000"/>
              </a:lnSpc>
            </a:pPr>
            <a:endParaRPr lang="ru-RU" altLang="ru-RU" sz="2400" b="1" i="1" smtClean="0">
              <a:solidFill>
                <a:schemeClr val="tx2"/>
              </a:solidFill>
            </a:endParaRPr>
          </a:p>
        </p:txBody>
      </p:sp>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nodeType="withEffect">
                                  <p:stCondLst>
                                    <p:cond delay="0"/>
                                  </p:stCondLst>
                                  <p:iterate type="lt">
                                    <p:tmPct val="50000"/>
                                  </p:iterate>
                                  <p:childTnLst>
                                    <p:set>
                                      <p:cBhvr>
                                        <p:cTn id="6" dur="1" fill="hold">
                                          <p:stCondLst>
                                            <p:cond delay="0"/>
                                          </p:stCondLst>
                                        </p:cTn>
                                        <p:tgtEl>
                                          <p:spTgt spid="131074">
                                            <p:txEl>
                                              <p:pRg st="2" end="2"/>
                                            </p:txEl>
                                          </p:spTgt>
                                        </p:tgtEl>
                                        <p:attrNameLst>
                                          <p:attrName>style.visibility</p:attrName>
                                        </p:attrNameLst>
                                      </p:cBhvr>
                                      <p:to>
                                        <p:strVal val="visible"/>
                                      </p:to>
                                    </p:set>
                                    <p:anim calcmode="discrete" valueType="clr">
                                      <p:cBhvr override="childStyle">
                                        <p:cTn id="7" dur="80"/>
                                        <p:tgtEl>
                                          <p:spTgt spid="13107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31074">
                                            <p:txEl>
                                              <p:pRg st="2" end="2"/>
                                            </p:txEl>
                                          </p:spTgt>
                                        </p:tgtEl>
                                        <p:attrNameLst>
                                          <p:attrName>fillcolor</p:attrName>
                                        </p:attrNameLst>
                                      </p:cBhvr>
                                      <p:tavLst>
                                        <p:tav tm="0">
                                          <p:val>
                                            <p:clrVal>
                                              <a:schemeClr val="accent2"/>
                                            </p:clrVal>
                                          </p:val>
                                        </p:tav>
                                        <p:tav tm="50000">
                                          <p:val>
                                            <p:clrVal>
                                              <a:schemeClr val="hlink"/>
                                            </p:clrVal>
                                          </p:val>
                                        </p:tav>
                                      </p:tavLst>
                                    </p:anim>
                                    <p:set>
                                      <p:cBhvr>
                                        <p:cTn id="9" dur="80"/>
                                        <p:tgtEl>
                                          <p:spTgt spid="131074">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ПРОТИВ!</a:t>
            </a:r>
          </a:p>
        </p:txBody>
      </p:sp>
      <p:pic>
        <p:nvPicPr>
          <p:cNvPr id="21507" name="Picture 4" descr="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1989138"/>
            <a:ext cx="351155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5"/>
          <p:cNvSpPr txBox="1">
            <a:spLocks noChangeArrowheads="1"/>
          </p:cNvSpPr>
          <p:nvPr/>
        </p:nvSpPr>
        <p:spPr bwMode="auto">
          <a:xfrm>
            <a:off x="827088" y="2492375"/>
            <a:ext cx="403225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ru-RU" altLang="ru-RU" b="1">
                <a:solidFill>
                  <a:schemeClr val="tx2"/>
                </a:solidFill>
                <a:latin typeface="Tahoma" panose="020B0604030504040204" pitchFamily="34" charset="0"/>
              </a:rPr>
              <a:t>Антон Вячеславович, риелтор: </a:t>
            </a:r>
            <a:endParaRPr lang="ru-RU" altLang="ru-RU" b="1" i="1">
              <a:solidFill>
                <a:schemeClr val="tx2"/>
              </a:solidFill>
              <a:latin typeface="Tahoma" panose="020B0604030504040204" pitchFamily="34" charset="0"/>
            </a:endParaRPr>
          </a:p>
          <a:p>
            <a:pPr algn="just" eaLnBrk="1" hangingPunct="1"/>
            <a:r>
              <a:rPr lang="ru-RU" altLang="ru-RU" b="1" i="1">
                <a:solidFill>
                  <a:schemeClr val="tx2"/>
                </a:solidFill>
                <a:latin typeface="Tahoma" panose="020B0604030504040204" pitchFamily="34" charset="0"/>
              </a:rPr>
              <a:t>– Для меня трамвай – это, скорее, помеха на дорогах. Даже не столько сами вагоны, сколько рельсы. Знаю много случаев, когда машину заносило во время выезда на мокрые трамвайные пути. Недавно был случай, когда маршрутка на проспекте Ленина чуть не врезалась в джип, который занесло на мокрых путях.</a:t>
            </a:r>
          </a:p>
        </p:txBody>
      </p:sp>
    </p:spTree>
  </p:cSld>
  <p:clrMapOvr>
    <a:masterClrMapping/>
  </p:clrMapOvr>
  <p:transition advTm="4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50938" y="1196975"/>
            <a:ext cx="7793037" cy="1152525"/>
          </a:xfrm>
        </p:spPr>
        <p:txBody>
          <a:bodyPr/>
          <a:lstStyle/>
          <a:p>
            <a:pPr eaLnBrk="1" hangingPunct="1"/>
            <a:r>
              <a:rPr lang="ru-RU" altLang="ru-RU" sz="2800" smtClean="0">
                <a:solidFill>
                  <a:schemeClr val="tx1"/>
                </a:solidFill>
              </a:rPr>
              <a:t>ИССЛЕДОВАТЕЛЬСКУЮ  РАБОТУ</a:t>
            </a:r>
            <a:r>
              <a:rPr lang="ru-RU" altLang="ru-RU" sz="3600" smtClean="0"/>
              <a:t/>
            </a:r>
            <a:br>
              <a:rPr lang="ru-RU" altLang="ru-RU" sz="3600" smtClean="0"/>
            </a:br>
            <a:endParaRPr lang="en-US" altLang="ru-RU" sz="3600" smtClean="0"/>
          </a:p>
        </p:txBody>
      </p:sp>
      <p:sp>
        <p:nvSpPr>
          <p:cNvPr id="4099" name="Text Box 38"/>
          <p:cNvSpPr txBox="1">
            <a:spLocks noChangeArrowheads="1"/>
          </p:cNvSpPr>
          <p:nvPr/>
        </p:nvSpPr>
        <p:spPr bwMode="auto">
          <a:xfrm>
            <a:off x="2032000" y="3084513"/>
            <a:ext cx="570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latin typeface="Tahoma" panose="020B0604030504040204" pitchFamily="34" charset="0"/>
            </a:endParaRPr>
          </a:p>
        </p:txBody>
      </p:sp>
      <p:sp>
        <p:nvSpPr>
          <p:cNvPr id="3111" name="Text Box 39"/>
          <p:cNvSpPr txBox="1">
            <a:spLocks noChangeArrowheads="1"/>
          </p:cNvSpPr>
          <p:nvPr/>
        </p:nvSpPr>
        <p:spPr bwMode="auto">
          <a:xfrm>
            <a:off x="827088" y="2205038"/>
            <a:ext cx="74168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4400" b="1">
                <a:solidFill>
                  <a:schemeClr val="tx2"/>
                </a:solidFill>
                <a:latin typeface="Tahoma" panose="020B0604030504040204" pitchFamily="34" charset="0"/>
              </a:rPr>
              <a:t>120 ЛЕТ В ПУТИ. </a:t>
            </a:r>
            <a:endParaRPr lang="en-US" altLang="ru-RU" sz="4400" b="1">
              <a:solidFill>
                <a:schemeClr val="tx2"/>
              </a:solidFill>
              <a:latin typeface="Tahoma" panose="020B0604030504040204" pitchFamily="34" charset="0"/>
            </a:endParaRPr>
          </a:p>
          <a:p>
            <a:pPr algn="ctr" eaLnBrk="1" hangingPunct="1"/>
            <a:r>
              <a:rPr lang="ru-RU" altLang="ru-RU" sz="4400" i="1">
                <a:solidFill>
                  <a:schemeClr val="hlink"/>
                </a:solidFill>
                <a:latin typeface="Tahoma" panose="020B0604030504040204" pitchFamily="34" charset="0"/>
              </a:rPr>
              <a:t>Первый в России нижегородский трамвай под угрозой.</a:t>
            </a:r>
            <a:endParaRPr lang="ru-RU" altLang="ru-RU" sz="4400">
              <a:solidFill>
                <a:schemeClr val="hlink"/>
              </a:solidFill>
              <a:latin typeface="Tahoma" panose="020B0604030504040204" pitchFamily="34" charset="0"/>
            </a:endParaRPr>
          </a:p>
        </p:txBody>
      </p:sp>
      <p:pic>
        <p:nvPicPr>
          <p:cNvPr id="4101" name="Рисунок 4" descr="muzeum1[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850" y="4352925"/>
            <a:ext cx="1970088"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Рисунок 5" descr="muzeum0[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5038" y="4848225"/>
            <a:ext cx="2949575"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111"/>
                                        </p:tgtEl>
                                        <p:attrNameLst>
                                          <p:attrName>style.visibility</p:attrName>
                                        </p:attrNameLst>
                                      </p:cBhvr>
                                      <p:to>
                                        <p:strVal val="visible"/>
                                      </p:to>
                                    </p:set>
                                    <p:anim calcmode="lin" valueType="num">
                                      <p:cBhvr>
                                        <p:cTn id="7" dur="1000" decel="50000" fill="hold">
                                          <p:stCondLst>
                                            <p:cond delay="0"/>
                                          </p:stCondLst>
                                        </p:cTn>
                                        <p:tgtEl>
                                          <p:spTgt spid="3111"/>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3111"/>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3111"/>
                                        </p:tgtEl>
                                        <p:attrNameLst>
                                          <p:attrName>ppt_w</p:attrName>
                                        </p:attrNameLst>
                                      </p:cBhvr>
                                      <p:tavLst>
                                        <p:tav tm="0">
                                          <p:val>
                                            <p:strVal val="#ppt_w*.05"/>
                                          </p:val>
                                        </p:tav>
                                        <p:tav tm="100000">
                                          <p:val>
                                            <p:strVal val="#ppt_w"/>
                                          </p:val>
                                        </p:tav>
                                      </p:tavLst>
                                    </p:anim>
                                    <p:anim calcmode="lin" valueType="num">
                                      <p:cBhvr>
                                        <p:cTn id="10" dur="2000" fill="hold"/>
                                        <p:tgtEl>
                                          <p:spTgt spid="3111"/>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3111"/>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3111"/>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3111"/>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3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ПРОТИВ!</a:t>
            </a:r>
          </a:p>
        </p:txBody>
      </p:sp>
      <p:sp>
        <p:nvSpPr>
          <p:cNvPr id="22531" name="Text Box 4"/>
          <p:cNvSpPr txBox="1">
            <a:spLocks noChangeArrowheads="1"/>
          </p:cNvSpPr>
          <p:nvPr/>
        </p:nvSpPr>
        <p:spPr bwMode="auto">
          <a:xfrm>
            <a:off x="755650" y="2205038"/>
            <a:ext cx="403225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Екатерина, шеф-редактор :</a:t>
            </a:r>
          </a:p>
          <a:p>
            <a:pPr algn="just" eaLnBrk="1" hangingPunct="1"/>
            <a:endParaRPr lang="ru-RU" altLang="ru-RU" b="1" i="1">
              <a:solidFill>
                <a:schemeClr val="tx2"/>
              </a:solidFill>
              <a:latin typeface="Tahoma" panose="020B0604030504040204" pitchFamily="34" charset="0"/>
            </a:endParaRPr>
          </a:p>
          <a:p>
            <a:pPr algn="just" eaLnBrk="1" hangingPunct="1"/>
            <a:r>
              <a:rPr lang="ru-RU" altLang="ru-RU" b="1" i="1">
                <a:solidFill>
                  <a:schemeClr val="tx2"/>
                </a:solidFill>
                <a:latin typeface="Tahoma" panose="020B0604030504040204" pitchFamily="34" charset="0"/>
              </a:rPr>
              <a:t>– Какой смысл в трамвае, если он так же, как автобусы и автомобили, стоит в дорожных пробках? А это происходит потому, что в нашем городе разрешено машинам ездить по трамвайным путям. Если бы трамвайную линию, как в Казани, выделили в отдельную полосу, то трамвай бы ехал быстрее автотранспорта и мог бы работать как метро, только надземное.</a:t>
            </a:r>
          </a:p>
        </p:txBody>
      </p:sp>
      <p:pic>
        <p:nvPicPr>
          <p:cNvPr id="22532" name="Picture 5" descr="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75913" y="4075113"/>
            <a:ext cx="73025"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Рисунок 4" descr="imageAM89W9VF.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4163" y="1557338"/>
            <a:ext cx="303530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ПРОТИВ!</a:t>
            </a:r>
          </a:p>
        </p:txBody>
      </p:sp>
      <p:sp>
        <p:nvSpPr>
          <p:cNvPr id="23555" name="Text Box 3"/>
          <p:cNvSpPr txBox="1">
            <a:spLocks noChangeArrowheads="1"/>
          </p:cNvSpPr>
          <p:nvPr/>
        </p:nvSpPr>
        <p:spPr bwMode="auto">
          <a:xfrm>
            <a:off x="250825" y="2349500"/>
            <a:ext cx="4826000"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ru-RU" altLang="ru-RU" b="1">
                <a:solidFill>
                  <a:schemeClr val="tx2"/>
                </a:solidFill>
                <a:latin typeface="Tahoma" panose="020B0604030504040204" pitchFamily="34" charset="0"/>
              </a:rPr>
              <a:t>Дмитрий, предприниматель:</a:t>
            </a:r>
          </a:p>
          <a:p>
            <a:pPr algn="just" eaLnBrk="1" hangingPunct="1"/>
            <a:r>
              <a:rPr lang="ru-RU" altLang="ru-RU" b="1" i="1">
                <a:solidFill>
                  <a:schemeClr val="tx2"/>
                </a:solidFill>
                <a:latin typeface="Tahoma" panose="020B0604030504040204" pitchFamily="34" charset="0"/>
              </a:rPr>
              <a:t>– Мне кажется, это не надежный вид транспорта. Часто замерзают линии проводов. Встает один вагон, а следом за ним – все остальные. Они же не могут друг друга объехать. Из-за этого образуются дорожные пробки. И люди по долгу стоят на остановках в ожидании своего маршрута. Мне кажется маршрутные автобусы намного мобильнее и современнее, чем эти громоздкие и неповоротливые вагоны. И трамвай не попросишь прижаться к обочине. Объезжать приходится.</a:t>
            </a:r>
          </a:p>
        </p:txBody>
      </p:sp>
      <p:pic>
        <p:nvPicPr>
          <p:cNvPr id="23556" name="Picture 5" descr="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1916113"/>
            <a:ext cx="35655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ПРОТИВ!</a:t>
            </a:r>
          </a:p>
        </p:txBody>
      </p:sp>
      <p:sp>
        <p:nvSpPr>
          <p:cNvPr id="24579" name="Text Box 3"/>
          <p:cNvSpPr txBox="1">
            <a:spLocks noChangeArrowheads="1"/>
          </p:cNvSpPr>
          <p:nvPr/>
        </p:nvSpPr>
        <p:spPr bwMode="auto">
          <a:xfrm>
            <a:off x="755650" y="2205038"/>
            <a:ext cx="4032250"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Екатерина, менеджер по рекламе:</a:t>
            </a:r>
          </a:p>
          <a:p>
            <a:pPr algn="just" eaLnBrk="1" hangingPunct="1"/>
            <a:r>
              <a:rPr lang="ru-RU" altLang="ru-RU" b="1" i="1">
                <a:solidFill>
                  <a:schemeClr val="tx2"/>
                </a:solidFill>
                <a:latin typeface="Tahoma" panose="020B0604030504040204" pitchFamily="34" charset="0"/>
              </a:rPr>
              <a:t>– Я никогда не езжу на трамвае. Он какой-то несовременный. В вагонах холодно и неудобно. Водителя не попросишь остановить где-нибудь «на светофоре». И вообще, трамвай уже не отвечает требованиям сегодняшнего дня.</a:t>
            </a:r>
          </a:p>
          <a:p>
            <a:pPr algn="just" eaLnBrk="1" hangingPunct="1"/>
            <a:r>
              <a:rPr lang="ru-RU" altLang="ru-RU" b="1" i="1">
                <a:solidFill>
                  <a:schemeClr val="tx2"/>
                </a:solidFill>
                <a:latin typeface="Tahoma" panose="020B0604030504040204" pitchFamily="34" charset="0"/>
              </a:rPr>
              <a:t>Самый главный минус трамвая - бесчисленное количество пересечений автомобильных дорог с трамвайными путями.</a:t>
            </a:r>
            <a:r>
              <a:rPr lang="ru-RU" altLang="ru-RU">
                <a:latin typeface="Tahoma" panose="020B0604030504040204" pitchFamily="34" charset="0"/>
              </a:rPr>
              <a:t> </a:t>
            </a:r>
          </a:p>
        </p:txBody>
      </p:sp>
      <p:pic>
        <p:nvPicPr>
          <p:cNvPr id="24580" name="Picture 5" descr="1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1844675"/>
            <a:ext cx="3617913"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ЗА!</a:t>
            </a:r>
          </a:p>
        </p:txBody>
      </p:sp>
      <p:sp>
        <p:nvSpPr>
          <p:cNvPr id="25603" name="Text Box 3"/>
          <p:cNvSpPr txBox="1">
            <a:spLocks noChangeArrowheads="1"/>
          </p:cNvSpPr>
          <p:nvPr/>
        </p:nvSpPr>
        <p:spPr bwMode="auto">
          <a:xfrm>
            <a:off x="250825" y="2349500"/>
            <a:ext cx="4826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Наталья, студентка:</a:t>
            </a:r>
          </a:p>
          <a:p>
            <a:pPr algn="just" eaLnBrk="1" hangingPunct="1"/>
            <a:r>
              <a:rPr lang="ru-RU" altLang="ru-RU" b="1" i="1">
                <a:solidFill>
                  <a:schemeClr val="tx2"/>
                </a:solidFill>
                <a:latin typeface="Tahoma" panose="020B0604030504040204" pitchFamily="34" charset="0"/>
              </a:rPr>
              <a:t>– Для студентов трамвай – самый удобный вид транспорта. Кроме того, трамваи часто едут по таким улицам, где не ходит другой общественный транспорт. Трамвай не загрязняет город вредными выбросами. .... и еще он не дымит.</a:t>
            </a:r>
            <a:r>
              <a:rPr lang="ru-RU" altLang="ru-RU">
                <a:solidFill>
                  <a:schemeClr val="tx2"/>
                </a:solidFill>
                <a:latin typeface="Tahoma" panose="020B0604030504040204" pitchFamily="34" charset="0"/>
              </a:rPr>
              <a:t> </a:t>
            </a:r>
          </a:p>
        </p:txBody>
      </p:sp>
      <p:pic>
        <p:nvPicPr>
          <p:cNvPr id="25604" name="Picture 5" descr="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1844675"/>
            <a:ext cx="3617913"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94210"/>
                                        </p:tgtEl>
                                        <p:attrNameLst>
                                          <p:attrName>style.visibility</p:attrName>
                                        </p:attrNameLst>
                                      </p:cBhvr>
                                      <p:to>
                                        <p:strVal val="visible"/>
                                      </p:to>
                                    </p:set>
                                    <p:animEffect transition="in" filter="fade">
                                      <p:cBhvr>
                                        <p:cTn id="7" dur="600">
                                          <p:stCondLst>
                                            <p:cond delay="0"/>
                                          </p:stCondLst>
                                        </p:cTn>
                                        <p:tgtEl>
                                          <p:spTgt spid="94210"/>
                                        </p:tgtEl>
                                      </p:cBhvr>
                                    </p:animEffect>
                                    <p:anim calcmode="lin" valueType="num">
                                      <p:cBhvr>
                                        <p:cTn id="8" dur="600" fill="hold">
                                          <p:stCondLst>
                                            <p:cond delay="0"/>
                                          </p:stCondLst>
                                        </p:cTn>
                                        <p:tgtEl>
                                          <p:spTgt spid="94210"/>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94210"/>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942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1187450" y="188913"/>
            <a:ext cx="7793038" cy="1462087"/>
          </a:xfrm>
        </p:spPr>
        <p:txBody>
          <a:bodyPr/>
          <a:lstStyle/>
          <a:p>
            <a:pPr eaLnBrk="1" hangingPunct="1"/>
            <a:r>
              <a:rPr lang="ru-RU" altLang="ru-RU" smtClean="0"/>
              <a:t> </a:t>
            </a:r>
            <a:r>
              <a:rPr lang="ru-RU" altLang="ru-RU" b="1" smtClean="0">
                <a:solidFill>
                  <a:schemeClr val="hlink"/>
                </a:solidFill>
              </a:rPr>
              <a:t>ЗА!</a:t>
            </a:r>
          </a:p>
        </p:txBody>
      </p:sp>
      <p:sp>
        <p:nvSpPr>
          <p:cNvPr id="26627" name="Text Box 3"/>
          <p:cNvSpPr txBox="1">
            <a:spLocks noChangeArrowheads="1"/>
          </p:cNvSpPr>
          <p:nvPr/>
        </p:nvSpPr>
        <p:spPr bwMode="auto">
          <a:xfrm>
            <a:off x="755650" y="2060575"/>
            <a:ext cx="36004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Зинаида Аркадьевна, бывшая студентка:</a:t>
            </a:r>
          </a:p>
          <a:p>
            <a:pPr algn="just" eaLnBrk="1" hangingPunct="1"/>
            <a:endParaRPr lang="ru-RU" altLang="ru-RU" b="1" i="1">
              <a:solidFill>
                <a:schemeClr val="tx2"/>
              </a:solidFill>
              <a:latin typeface="Tahoma" panose="020B0604030504040204" pitchFamily="34" charset="0"/>
            </a:endParaRPr>
          </a:p>
          <a:p>
            <a:pPr algn="just" eaLnBrk="1" hangingPunct="1"/>
            <a:endParaRPr lang="ru-RU" altLang="ru-RU" b="1" i="1">
              <a:solidFill>
                <a:schemeClr val="tx2"/>
              </a:solidFill>
              <a:latin typeface="Tahoma" panose="020B0604030504040204" pitchFamily="34" charset="0"/>
            </a:endParaRPr>
          </a:p>
          <a:p>
            <a:pPr algn="just" eaLnBrk="1" hangingPunct="1"/>
            <a:r>
              <a:rPr lang="ru-RU" altLang="ru-RU" b="1" i="1">
                <a:solidFill>
                  <a:schemeClr val="tx2"/>
                </a:solidFill>
                <a:latin typeface="Tahoma" panose="020B0604030504040204" pitchFamily="34" charset="0"/>
              </a:rPr>
              <a:t>– Сейчас все ругают трамвай. Но лично меня он всегда выручал во время учебы в институте. Ведь он быстро едет, легче, чем автобус, поднимается в гору и ходит всегда по расписанию. Он может ехать по таким узким улочкам, где другой транспорт пустить невозможно.</a:t>
            </a:r>
            <a:r>
              <a:rPr lang="ru-RU" altLang="ru-RU">
                <a:latin typeface="Tahoma" panose="020B0604030504040204" pitchFamily="34" charset="0"/>
              </a:rPr>
              <a:t> </a:t>
            </a:r>
          </a:p>
        </p:txBody>
      </p:sp>
      <p:pic>
        <p:nvPicPr>
          <p:cNvPr id="26628" name="Picture 5" descr="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845675" y="5060950"/>
            <a:ext cx="127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Рисунок 4" descr="DSC00874.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76825" y="1428750"/>
            <a:ext cx="3671888" cy="510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95234"/>
                                        </p:tgtEl>
                                        <p:attrNameLst>
                                          <p:attrName>style.visibility</p:attrName>
                                        </p:attrNameLst>
                                      </p:cBhvr>
                                      <p:to>
                                        <p:strVal val="visible"/>
                                      </p:to>
                                    </p:set>
                                    <p:animEffect transition="in" filter="fade">
                                      <p:cBhvr>
                                        <p:cTn id="7" dur="600">
                                          <p:stCondLst>
                                            <p:cond delay="0"/>
                                          </p:stCondLst>
                                        </p:cTn>
                                        <p:tgtEl>
                                          <p:spTgt spid="95234"/>
                                        </p:tgtEl>
                                      </p:cBhvr>
                                    </p:animEffect>
                                    <p:anim calcmode="lin" valueType="num">
                                      <p:cBhvr>
                                        <p:cTn id="8" dur="600" fill="hold">
                                          <p:stCondLst>
                                            <p:cond delay="0"/>
                                          </p:stCondLst>
                                        </p:cTn>
                                        <p:tgtEl>
                                          <p:spTgt spid="95234"/>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95234"/>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9523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ЗА!</a:t>
            </a:r>
          </a:p>
        </p:txBody>
      </p:sp>
      <p:sp>
        <p:nvSpPr>
          <p:cNvPr id="27651" name="Text Box 3"/>
          <p:cNvSpPr txBox="1">
            <a:spLocks noChangeArrowheads="1"/>
          </p:cNvSpPr>
          <p:nvPr/>
        </p:nvSpPr>
        <p:spPr bwMode="auto">
          <a:xfrm>
            <a:off x="755650" y="2060575"/>
            <a:ext cx="37449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Надежда Николаевна, пенсионер:</a:t>
            </a:r>
          </a:p>
          <a:p>
            <a:pPr algn="just" eaLnBrk="1" hangingPunct="1"/>
            <a:endParaRPr lang="ru-RU" altLang="ru-RU" b="1" i="1">
              <a:solidFill>
                <a:schemeClr val="tx2"/>
              </a:solidFill>
              <a:latin typeface="Tahoma" panose="020B0604030504040204" pitchFamily="34" charset="0"/>
            </a:endParaRPr>
          </a:p>
          <a:p>
            <a:pPr algn="just" eaLnBrk="1" hangingPunct="1"/>
            <a:r>
              <a:rPr lang="ru-RU" altLang="ru-RU" b="1" i="1">
                <a:solidFill>
                  <a:schemeClr val="tx2"/>
                </a:solidFill>
                <a:latin typeface="Tahoma" panose="020B0604030504040204" pitchFamily="34" charset="0"/>
              </a:rPr>
              <a:t>– Я всегда до Сормовского рынка на трамвае добираюсь. Много-много лет. И ходит он как часы. И вагоновожатые мне кажутся более приветливыми, воспитанными. Вообще трамвай, – это, пожалуй, самый интеллигентный вид общественного транспорта. И очень жалко, что в городе стало меньше трамвайных маршрутов.</a:t>
            </a:r>
            <a:r>
              <a:rPr lang="ru-RU" altLang="ru-RU" i="1">
                <a:solidFill>
                  <a:schemeClr val="tx2"/>
                </a:solidFill>
                <a:latin typeface="Tahoma" panose="020B0604030504040204" pitchFamily="34" charset="0"/>
              </a:rPr>
              <a:t> </a:t>
            </a:r>
          </a:p>
        </p:txBody>
      </p:sp>
      <p:pic>
        <p:nvPicPr>
          <p:cNvPr id="27652" name="Picture 5" descr="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333038" y="4292600"/>
            <a:ext cx="71437"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Рисунок 4" descr="imageOHCIXPDI.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463" y="2781300"/>
            <a:ext cx="412750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96258"/>
                                        </p:tgtEl>
                                        <p:attrNameLst>
                                          <p:attrName>style.visibility</p:attrName>
                                        </p:attrNameLst>
                                      </p:cBhvr>
                                      <p:to>
                                        <p:strVal val="visible"/>
                                      </p:to>
                                    </p:set>
                                    <p:animEffect transition="in" filter="fade">
                                      <p:cBhvr>
                                        <p:cTn id="7" dur="600">
                                          <p:stCondLst>
                                            <p:cond delay="0"/>
                                          </p:stCondLst>
                                        </p:cTn>
                                        <p:tgtEl>
                                          <p:spTgt spid="96258"/>
                                        </p:tgtEl>
                                      </p:cBhvr>
                                    </p:animEffect>
                                    <p:anim calcmode="lin" valueType="num">
                                      <p:cBhvr>
                                        <p:cTn id="8" dur="600" fill="hold">
                                          <p:stCondLst>
                                            <p:cond delay="0"/>
                                          </p:stCondLst>
                                        </p:cTn>
                                        <p:tgtEl>
                                          <p:spTgt spid="96258"/>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96258"/>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9625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ЗА!</a:t>
            </a:r>
          </a:p>
        </p:txBody>
      </p:sp>
      <p:sp>
        <p:nvSpPr>
          <p:cNvPr id="28675" name="Text Box 3"/>
          <p:cNvSpPr txBox="1">
            <a:spLocks noChangeArrowheads="1"/>
          </p:cNvSpPr>
          <p:nvPr/>
        </p:nvSpPr>
        <p:spPr bwMode="auto">
          <a:xfrm>
            <a:off x="250825" y="2349500"/>
            <a:ext cx="48260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Павел, студент</a:t>
            </a:r>
          </a:p>
          <a:p>
            <a:pPr algn="just" eaLnBrk="1" hangingPunct="1"/>
            <a:r>
              <a:rPr lang="ru-RU" altLang="ru-RU" b="1" i="1">
                <a:solidFill>
                  <a:schemeClr val="tx2"/>
                </a:solidFill>
                <a:latin typeface="Tahoma" panose="020B0604030504040204" pitchFamily="34" charset="0"/>
              </a:rPr>
              <a:t>– Один трамвай - это 120 человек при полной загрузке. А если два вагона в сцепке – 240 человек. Трамваи могут ходить с интервалом 2-3 минуты. Получаем, что провозная способность одного трамвайного пути за 10 минут порядка 800 человек. Городу трамвай нужен хотя бы потому, что всегда будут «безлошадные» студенты и пенсионеры. Для них трамвай – просто спасение.</a:t>
            </a:r>
            <a:r>
              <a:rPr lang="ru-RU" altLang="ru-RU">
                <a:solidFill>
                  <a:schemeClr val="tx2"/>
                </a:solidFill>
                <a:latin typeface="Tahoma" panose="020B0604030504040204" pitchFamily="34" charset="0"/>
              </a:rPr>
              <a:t> </a:t>
            </a:r>
          </a:p>
        </p:txBody>
      </p:sp>
      <p:pic>
        <p:nvPicPr>
          <p:cNvPr id="28676" name="Picture 5" descr="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9700" y="1844675"/>
            <a:ext cx="3652838" cy="486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97282"/>
                                        </p:tgtEl>
                                        <p:attrNameLst>
                                          <p:attrName>style.visibility</p:attrName>
                                        </p:attrNameLst>
                                      </p:cBhvr>
                                      <p:to>
                                        <p:strVal val="visible"/>
                                      </p:to>
                                    </p:set>
                                    <p:animEffect transition="in" filter="fade">
                                      <p:cBhvr>
                                        <p:cTn id="7" dur="600">
                                          <p:stCondLst>
                                            <p:cond delay="0"/>
                                          </p:stCondLst>
                                        </p:cTn>
                                        <p:tgtEl>
                                          <p:spTgt spid="97282"/>
                                        </p:tgtEl>
                                      </p:cBhvr>
                                    </p:animEffect>
                                    <p:anim calcmode="lin" valueType="num">
                                      <p:cBhvr>
                                        <p:cTn id="8" dur="600" fill="hold">
                                          <p:stCondLst>
                                            <p:cond delay="0"/>
                                          </p:stCondLst>
                                        </p:cTn>
                                        <p:tgtEl>
                                          <p:spTgt spid="97282"/>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97282"/>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9728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ЗА!</a:t>
            </a:r>
          </a:p>
        </p:txBody>
      </p:sp>
      <p:sp>
        <p:nvSpPr>
          <p:cNvPr id="29699" name="Text Box 3"/>
          <p:cNvSpPr txBox="1">
            <a:spLocks noChangeArrowheads="1"/>
          </p:cNvSpPr>
          <p:nvPr/>
        </p:nvSpPr>
        <p:spPr bwMode="auto">
          <a:xfrm>
            <a:off x="611188" y="1989138"/>
            <a:ext cx="4897437"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chemeClr val="tx2"/>
                </a:solidFill>
                <a:latin typeface="Tahoma" panose="020B0604030504040204" pitchFamily="34" charset="0"/>
              </a:rPr>
              <a:t>Марина Борисовна, школьная медсестра:</a:t>
            </a:r>
            <a:r>
              <a:rPr lang="ru-RU" altLang="ru-RU" b="1" i="1">
                <a:solidFill>
                  <a:schemeClr val="tx2"/>
                </a:solidFill>
                <a:latin typeface="Tahoma" panose="020B0604030504040204" pitchFamily="34" charset="0"/>
              </a:rPr>
              <a:t> </a:t>
            </a:r>
          </a:p>
          <a:p>
            <a:pPr eaLnBrk="1" hangingPunct="1"/>
            <a:endParaRPr lang="ru-RU" altLang="ru-RU" b="1" i="1">
              <a:solidFill>
                <a:schemeClr val="tx2"/>
              </a:solidFill>
              <a:latin typeface="Tahoma" panose="020B0604030504040204" pitchFamily="34" charset="0"/>
            </a:endParaRPr>
          </a:p>
          <a:p>
            <a:pPr eaLnBrk="1" hangingPunct="1"/>
            <a:endParaRPr lang="ru-RU" altLang="ru-RU" b="1" i="1">
              <a:solidFill>
                <a:schemeClr val="tx2"/>
              </a:solidFill>
              <a:latin typeface="Tahoma" panose="020B0604030504040204" pitchFamily="34" charset="0"/>
            </a:endParaRPr>
          </a:p>
          <a:p>
            <a:pPr eaLnBrk="1" hangingPunct="1"/>
            <a:r>
              <a:rPr lang="ru-RU" altLang="ru-RU" b="1" i="1">
                <a:solidFill>
                  <a:schemeClr val="tx2"/>
                </a:solidFill>
                <a:latin typeface="Tahoma" panose="020B0604030504040204" pitchFamily="34" charset="0"/>
              </a:rPr>
              <a:t>-Трамвай – отличный транспорт. А если учесть, что он есть далеко не во всех городах, то его сохранить нужно хотя бы как традицию, изюминку  города. Лично меня как медика, подкупает в трамвае его экологичность. Его пассажирам не приходится дышать выхлопными газами.  С удовольствием, когда оказываюсь в  Нижнем Новгороде, пользуюсь трамваем.</a:t>
            </a:r>
            <a:endParaRPr lang="ru-RU" altLang="ru-RU" i="1">
              <a:solidFill>
                <a:schemeClr val="tx2"/>
              </a:solidFill>
              <a:latin typeface="Tahoma" panose="020B0604030504040204" pitchFamily="34" charset="0"/>
            </a:endParaRPr>
          </a:p>
        </p:txBody>
      </p:sp>
      <p:pic>
        <p:nvPicPr>
          <p:cNvPr id="29700" name="Picture 5" descr="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701463" y="5553075"/>
            <a:ext cx="142875"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Рисунок 4" descr="untitled.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5963" y="1789113"/>
            <a:ext cx="2952750"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98306"/>
                                        </p:tgtEl>
                                        <p:attrNameLst>
                                          <p:attrName>style.visibility</p:attrName>
                                        </p:attrNameLst>
                                      </p:cBhvr>
                                      <p:to>
                                        <p:strVal val="visible"/>
                                      </p:to>
                                    </p:set>
                                    <p:animEffect transition="in" filter="fade">
                                      <p:cBhvr>
                                        <p:cTn id="7" dur="600">
                                          <p:stCondLst>
                                            <p:cond delay="0"/>
                                          </p:stCondLst>
                                        </p:cTn>
                                        <p:tgtEl>
                                          <p:spTgt spid="98306"/>
                                        </p:tgtEl>
                                      </p:cBhvr>
                                    </p:animEffect>
                                    <p:anim calcmode="lin" valueType="num">
                                      <p:cBhvr>
                                        <p:cTn id="8" dur="600" fill="hold">
                                          <p:stCondLst>
                                            <p:cond delay="0"/>
                                          </p:stCondLst>
                                        </p:cTn>
                                        <p:tgtEl>
                                          <p:spTgt spid="9830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9830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9830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ru-RU" altLang="ru-RU" smtClean="0"/>
              <a:t> </a:t>
            </a:r>
            <a:r>
              <a:rPr lang="ru-RU" altLang="ru-RU" b="1" smtClean="0">
                <a:solidFill>
                  <a:schemeClr val="hlink"/>
                </a:solidFill>
              </a:rPr>
              <a:t>ЗА!</a:t>
            </a:r>
          </a:p>
        </p:txBody>
      </p:sp>
      <p:sp>
        <p:nvSpPr>
          <p:cNvPr id="30723" name="Text Box 3"/>
          <p:cNvSpPr txBox="1">
            <a:spLocks noChangeArrowheads="1"/>
          </p:cNvSpPr>
          <p:nvPr/>
        </p:nvSpPr>
        <p:spPr bwMode="auto">
          <a:xfrm>
            <a:off x="250825" y="1989138"/>
            <a:ext cx="460851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ru-RU" altLang="ru-RU" b="1">
                <a:solidFill>
                  <a:schemeClr val="tx2"/>
                </a:solidFill>
                <a:latin typeface="Tahoma" panose="020B0604030504040204" pitchFamily="34" charset="0"/>
              </a:rPr>
              <a:t>Мария Петровна, пенсионер:	</a:t>
            </a:r>
          </a:p>
          <a:p>
            <a:pPr algn="just" eaLnBrk="1" hangingPunct="1"/>
            <a:endParaRPr lang="ru-RU" altLang="ru-RU" b="1" i="1">
              <a:solidFill>
                <a:schemeClr val="tx2"/>
              </a:solidFill>
              <a:latin typeface="Tahoma" panose="020B0604030504040204" pitchFamily="34" charset="0"/>
            </a:endParaRPr>
          </a:p>
          <a:p>
            <a:pPr algn="just" eaLnBrk="1" hangingPunct="1"/>
            <a:r>
              <a:rPr lang="ru-RU" altLang="ru-RU" b="1" i="1">
                <a:solidFill>
                  <a:schemeClr val="tx2"/>
                </a:solidFill>
                <a:latin typeface="Tahoma" panose="020B0604030504040204" pitchFamily="34" charset="0"/>
              </a:rPr>
              <a:t>– Когда с Канавинского моста убрали 1-й трамвай, это многих возмутило. Кому он мешал? Автомобилистам? Но разве у тех, кто ездит на личном автомобиле, каждый член семьи ездит на машине? Разве нет детей-подростков, родителей-пенсионеров? И они тоже должны передвигаться по городу. Я, например, всегда езжу на трамвае. В нем в жару прохладнее, чем в автобусах, он едет ровнее, не дергается, не дымит и едет  быстро. Я – за трамвай.</a:t>
            </a:r>
            <a:r>
              <a:rPr lang="ru-RU" altLang="ru-RU">
                <a:solidFill>
                  <a:schemeClr val="tx2"/>
                </a:solidFill>
                <a:latin typeface="Tahoma" panose="020B0604030504040204" pitchFamily="34" charset="0"/>
              </a:rPr>
              <a:t> </a:t>
            </a:r>
          </a:p>
        </p:txBody>
      </p:sp>
      <p:pic>
        <p:nvPicPr>
          <p:cNvPr id="30724" name="Picture 5" descr="2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53013" y="1989138"/>
            <a:ext cx="3906837"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99330"/>
                                        </p:tgtEl>
                                        <p:attrNameLst>
                                          <p:attrName>style.visibility</p:attrName>
                                        </p:attrNameLst>
                                      </p:cBhvr>
                                      <p:to>
                                        <p:strVal val="visible"/>
                                      </p:to>
                                    </p:set>
                                    <p:animEffect transition="in" filter="fade">
                                      <p:cBhvr>
                                        <p:cTn id="7" dur="600">
                                          <p:stCondLst>
                                            <p:cond delay="0"/>
                                          </p:stCondLst>
                                        </p:cTn>
                                        <p:tgtEl>
                                          <p:spTgt spid="99330"/>
                                        </p:tgtEl>
                                      </p:cBhvr>
                                    </p:animEffect>
                                    <p:anim calcmode="lin" valueType="num">
                                      <p:cBhvr>
                                        <p:cTn id="8" dur="600" fill="hold">
                                          <p:stCondLst>
                                            <p:cond delay="0"/>
                                          </p:stCondLst>
                                        </p:cTn>
                                        <p:tgtEl>
                                          <p:spTgt spid="99330"/>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99330"/>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9933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xfrm>
            <a:off x="6300788" y="2205038"/>
            <a:ext cx="2592387" cy="3927475"/>
          </a:xfrm>
        </p:spPr>
        <p:txBody>
          <a:bodyPr/>
          <a:lstStyle/>
          <a:p>
            <a:pPr marL="0" indent="0" eaLnBrk="1" hangingPunct="1">
              <a:lnSpc>
                <a:spcPct val="80000"/>
              </a:lnSpc>
              <a:buFont typeface="Wingdings" panose="05000000000000000000" pitchFamily="2" charset="2"/>
              <a:buNone/>
            </a:pPr>
            <a:endParaRPr lang="ru-RU" altLang="ru-RU" sz="2000" b="1" i="1" smtClean="0">
              <a:solidFill>
                <a:schemeClr val="tx2"/>
              </a:solidFill>
            </a:endParaRPr>
          </a:p>
          <a:p>
            <a:pPr marL="0" indent="0" eaLnBrk="1" hangingPunct="1">
              <a:lnSpc>
                <a:spcPct val="80000"/>
              </a:lnSpc>
            </a:pPr>
            <a:endParaRPr lang="ru-RU" altLang="ru-RU" sz="2000" b="1" i="1" smtClean="0">
              <a:solidFill>
                <a:schemeClr val="tx2"/>
              </a:solidFill>
            </a:endParaRPr>
          </a:p>
        </p:txBody>
      </p:sp>
      <p:sp>
        <p:nvSpPr>
          <p:cNvPr id="31747" name="Text Box 4"/>
          <p:cNvSpPr txBox="1">
            <a:spLocks noChangeArrowheads="1"/>
          </p:cNvSpPr>
          <p:nvPr/>
        </p:nvSpPr>
        <p:spPr bwMode="auto">
          <a:xfrm>
            <a:off x="1187450" y="620713"/>
            <a:ext cx="80756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200" b="1" i="1">
                <a:solidFill>
                  <a:schemeClr val="tx2"/>
                </a:solidFill>
              </a:rPr>
              <a:t>Хит-парад ретро-трамваев.</a:t>
            </a:r>
          </a:p>
          <a:p>
            <a:r>
              <a:rPr lang="ru-RU" altLang="ru-RU" sz="2000" b="1" i="1">
                <a:solidFill>
                  <a:schemeClr val="tx2"/>
                </a:solidFill>
              </a:rPr>
              <a:t>Экспонаты из нижегородского Музея электротранспорта.</a:t>
            </a:r>
            <a:r>
              <a:rPr lang="ru-RU" altLang="ru-RU" sz="3200" b="1" i="1">
                <a:solidFill>
                  <a:schemeClr val="tx2"/>
                </a:solidFill>
              </a:rPr>
              <a:t> </a:t>
            </a:r>
          </a:p>
        </p:txBody>
      </p:sp>
      <p:pic>
        <p:nvPicPr>
          <p:cNvPr id="31748" name="Picture 5" descr="1 view_icon_phot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0825" y="2205038"/>
            <a:ext cx="4033838"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6" descr="2 view_icon_phot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59338" y="3141663"/>
            <a:ext cx="4114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Text Box 7"/>
          <p:cNvSpPr txBox="1">
            <a:spLocks noChangeArrowheads="1"/>
          </p:cNvSpPr>
          <p:nvPr/>
        </p:nvSpPr>
        <p:spPr bwMode="auto">
          <a:xfrm>
            <a:off x="376238" y="5465763"/>
            <a:ext cx="3908425"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"Эрликон"</a:t>
            </a:r>
            <a:br>
              <a:rPr lang="ru-RU" altLang="ru-RU" sz="1200" b="1">
                <a:solidFill>
                  <a:srgbClr val="CC3300"/>
                </a:solidFill>
              </a:rPr>
            </a:br>
            <a:r>
              <a:rPr lang="ru-RU" altLang="ru-RU" sz="1200" b="1"/>
              <a:t>Страна: Бельгия</a:t>
            </a:r>
            <a:br>
              <a:rPr lang="ru-RU" altLang="ru-RU" sz="1200" b="1"/>
            </a:br>
            <a:r>
              <a:rPr lang="ru-RU" altLang="ru-RU" sz="1200" b="1"/>
              <a:t>Год: 1896</a:t>
            </a:r>
            <a:br>
              <a:rPr lang="ru-RU" altLang="ru-RU" sz="1200" b="1"/>
            </a:br>
            <a:r>
              <a:rPr lang="ru-RU" altLang="ru-RU" sz="1200" b="1"/>
              <a:t>Эксплуатировался до конца 20-х годов </a:t>
            </a:r>
            <a:r>
              <a:rPr lang="en-US" altLang="ru-RU" sz="1200" b="1"/>
              <a:t>XX</a:t>
            </a:r>
            <a:r>
              <a:rPr lang="ru-RU" altLang="ru-RU" sz="1200" b="1"/>
              <a:t> века</a:t>
            </a:r>
          </a:p>
        </p:txBody>
      </p:sp>
      <p:sp>
        <p:nvSpPr>
          <p:cNvPr id="31751" name="Text Box 8"/>
          <p:cNvSpPr txBox="1">
            <a:spLocks noChangeArrowheads="1"/>
          </p:cNvSpPr>
          <p:nvPr/>
        </p:nvSpPr>
        <p:spPr bwMode="auto">
          <a:xfrm>
            <a:off x="4984750" y="2081213"/>
            <a:ext cx="3908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Х</a:t>
            </a:r>
            <a:r>
              <a:rPr lang="ru-RU" altLang="ru-RU" sz="1200" b="1"/>
              <a:t/>
            </a:r>
            <a:br>
              <a:rPr lang="ru-RU" altLang="ru-RU" sz="1200" b="1"/>
            </a:br>
            <a:r>
              <a:rPr lang="ru-RU" altLang="ru-RU" sz="1200" b="1"/>
              <a:t>Страна: СССР </a:t>
            </a:r>
            <a:br>
              <a:rPr lang="ru-RU" altLang="ru-RU" sz="1200" b="1"/>
            </a:br>
            <a:r>
              <a:rPr lang="ru-RU" altLang="ru-RU" sz="1200" b="1"/>
              <a:t>Год: 1926</a:t>
            </a:r>
            <a:br>
              <a:rPr lang="ru-RU" altLang="ru-RU" sz="1200" b="1"/>
            </a:br>
            <a:r>
              <a:rPr lang="ru-RU" altLang="ru-RU" sz="1200" b="1"/>
              <a:t>Эксплуатировался до 1967 года.</a:t>
            </a:r>
          </a:p>
        </p:txBody>
      </p:sp>
    </p:spTree>
  </p:cSld>
  <p:clrMapOvr>
    <a:masterClrMapping/>
  </p:clrMapOvr>
  <p:transition advTm="40000">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33122">
                                            <p:txEl>
                                              <p:pRg st="0" end="0"/>
                                            </p:txEl>
                                          </p:spTgt>
                                        </p:tgtEl>
                                        <p:attrNameLst>
                                          <p:attrName>style.visibility</p:attrName>
                                        </p:attrNameLst>
                                      </p:cBhvr>
                                      <p:to>
                                        <p:strVal val="visible"/>
                                      </p:to>
                                    </p:set>
                                    <p:animEffect transition="in" filter="fade">
                                      <p:cBhvr>
                                        <p:cTn id="7" dur="1000">
                                          <p:stCondLst>
                                            <p:cond delay="0"/>
                                          </p:stCondLst>
                                        </p:cTn>
                                        <p:tgtEl>
                                          <p:spTgt spid="1331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331913" y="549275"/>
            <a:ext cx="7343775" cy="1873250"/>
          </a:xfrm>
        </p:spPr>
        <p:txBody>
          <a:bodyPr/>
          <a:lstStyle/>
          <a:p>
            <a:pPr algn="ctr" eaLnBrk="1" hangingPunct="1"/>
            <a:r>
              <a:rPr lang="ru-RU" altLang="ru-RU" sz="2000" b="1" smtClean="0"/>
              <a:t/>
            </a:r>
            <a:br>
              <a:rPr lang="ru-RU" altLang="ru-RU" sz="2000" b="1" smtClean="0"/>
            </a:br>
            <a:r>
              <a:rPr lang="ru-RU" altLang="ru-RU" sz="2000" b="1" smtClean="0"/>
              <a:t>АКТУАЛЬНОСТЬ ТЕМЫ </a:t>
            </a:r>
            <a:r>
              <a:rPr lang="en-US" altLang="ru-RU" sz="2000" b="1" smtClean="0"/>
              <a:t/>
            </a:r>
            <a:br>
              <a:rPr lang="en-US" altLang="ru-RU" sz="2000" b="1" smtClean="0"/>
            </a:br>
            <a:r>
              <a:rPr lang="ru-RU" altLang="ru-RU" sz="2000" b="1" smtClean="0"/>
              <a:t>объясняется тем, что именно наш областной центр считается родиной первого в России пассажирского трамвая</a:t>
            </a:r>
            <a:r>
              <a:rPr lang="ru-RU" altLang="ru-RU" sz="2000" smtClean="0"/>
              <a:t>. </a:t>
            </a:r>
            <a:br>
              <a:rPr lang="ru-RU" altLang="ru-RU" sz="2000" smtClean="0"/>
            </a:br>
            <a:endParaRPr lang="en-US" altLang="ru-RU" smtClean="0">
              <a:solidFill>
                <a:schemeClr val="hlink"/>
              </a:solidFill>
            </a:endParaRPr>
          </a:p>
        </p:txBody>
      </p:sp>
      <p:sp>
        <p:nvSpPr>
          <p:cNvPr id="5123" name="Text Box 7"/>
          <p:cNvSpPr txBox="1">
            <a:spLocks noChangeArrowheads="1"/>
          </p:cNvSpPr>
          <p:nvPr/>
        </p:nvSpPr>
        <p:spPr bwMode="auto">
          <a:xfrm>
            <a:off x="684213" y="2147888"/>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b="1" i="1">
                <a:solidFill>
                  <a:schemeClr val="hlink"/>
                </a:solidFill>
                <a:latin typeface="Tahoma" panose="020B0604030504040204" pitchFamily="34" charset="0"/>
              </a:rPr>
              <a:t>В 2016 году нижегородскому трамваю исполнилось 120 лет!</a:t>
            </a:r>
            <a:r>
              <a:rPr lang="en-US" altLang="ru-RU" sz="2400">
                <a:solidFill>
                  <a:schemeClr val="hlink"/>
                </a:solidFill>
                <a:latin typeface="Tahoma" panose="020B0604030504040204" pitchFamily="34" charset="0"/>
              </a:rPr>
              <a:t/>
            </a:r>
            <a:br>
              <a:rPr lang="en-US" altLang="ru-RU" sz="2400">
                <a:solidFill>
                  <a:schemeClr val="hlink"/>
                </a:solidFill>
                <a:latin typeface="Tahoma" panose="020B0604030504040204" pitchFamily="34" charset="0"/>
              </a:rPr>
            </a:br>
            <a:endParaRPr lang="ru-RU" altLang="ru-RU" sz="2400" b="1">
              <a:solidFill>
                <a:schemeClr val="folHlink"/>
              </a:solidFill>
            </a:endParaRPr>
          </a:p>
        </p:txBody>
      </p:sp>
      <p:pic>
        <p:nvPicPr>
          <p:cNvPr id="5124" name="Рисунок 3" descr="htmlimage (13).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rot="177267">
            <a:off x="4572000" y="3213100"/>
            <a:ext cx="4379913"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Рисунок 4" descr="1enter[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068638"/>
            <a:ext cx="4529138"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fade">
                                      <p:cBhvr>
                                        <p:cTn id="7" dur="800" decel="100000"/>
                                        <p:tgtEl>
                                          <p:spTgt spid="74754"/>
                                        </p:tgtEl>
                                      </p:cBhvr>
                                    </p:animEffect>
                                    <p:anim calcmode="lin" valueType="num">
                                      <p:cBhvr>
                                        <p:cTn id="8" dur="800" decel="100000" fill="hold"/>
                                        <p:tgtEl>
                                          <p:spTgt spid="74754"/>
                                        </p:tgtEl>
                                        <p:attrNameLst>
                                          <p:attrName>style.rotation</p:attrName>
                                        </p:attrNameLst>
                                      </p:cBhvr>
                                      <p:tavLst>
                                        <p:tav tm="0">
                                          <p:val>
                                            <p:fltVal val="-90"/>
                                          </p:val>
                                        </p:tav>
                                        <p:tav tm="100000">
                                          <p:val>
                                            <p:fltVal val="0"/>
                                          </p:val>
                                        </p:tav>
                                      </p:tavLst>
                                    </p:anim>
                                    <p:anim calcmode="lin" valueType="num">
                                      <p:cBhvr>
                                        <p:cTn id="9" dur="800" decel="100000" fill="hold"/>
                                        <p:tgtEl>
                                          <p:spTgt spid="74754"/>
                                        </p:tgtEl>
                                        <p:attrNameLst>
                                          <p:attrName>ppt_x</p:attrName>
                                        </p:attrNameLst>
                                      </p:cBhvr>
                                      <p:tavLst>
                                        <p:tav tm="0">
                                          <p:val>
                                            <p:strVal val="#ppt_x+0.4"/>
                                          </p:val>
                                        </p:tav>
                                        <p:tav tm="100000">
                                          <p:val>
                                            <p:strVal val="#ppt_x-0.05"/>
                                          </p:val>
                                        </p:tav>
                                      </p:tavLst>
                                    </p:anim>
                                    <p:anim calcmode="lin" valueType="num">
                                      <p:cBhvr>
                                        <p:cTn id="10" dur="800" decel="100000" fill="hold"/>
                                        <p:tgtEl>
                                          <p:spTgt spid="747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47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475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a:xfrm>
            <a:off x="6300788" y="2205038"/>
            <a:ext cx="2592387" cy="3927475"/>
          </a:xfrm>
        </p:spPr>
        <p:txBody>
          <a:bodyPr/>
          <a:lstStyle/>
          <a:p>
            <a:pPr marL="0" indent="0" eaLnBrk="1" hangingPunct="1">
              <a:lnSpc>
                <a:spcPct val="80000"/>
              </a:lnSpc>
              <a:buFont typeface="Wingdings" panose="05000000000000000000" pitchFamily="2" charset="2"/>
              <a:buNone/>
            </a:pPr>
            <a:endParaRPr lang="ru-RU" altLang="ru-RU" sz="2000" b="1" i="1" smtClean="0">
              <a:solidFill>
                <a:schemeClr val="tx2"/>
              </a:solidFill>
            </a:endParaRPr>
          </a:p>
          <a:p>
            <a:pPr marL="0" indent="0" eaLnBrk="1" hangingPunct="1">
              <a:lnSpc>
                <a:spcPct val="80000"/>
              </a:lnSpc>
            </a:pPr>
            <a:endParaRPr lang="ru-RU" altLang="ru-RU" sz="2000" b="1" i="1" smtClean="0">
              <a:solidFill>
                <a:schemeClr val="tx2"/>
              </a:solidFill>
            </a:endParaRPr>
          </a:p>
        </p:txBody>
      </p:sp>
      <p:sp>
        <p:nvSpPr>
          <p:cNvPr id="32771" name="Text Box 3"/>
          <p:cNvSpPr txBox="1">
            <a:spLocks noChangeArrowheads="1"/>
          </p:cNvSpPr>
          <p:nvPr/>
        </p:nvSpPr>
        <p:spPr bwMode="auto">
          <a:xfrm>
            <a:off x="1187450" y="620713"/>
            <a:ext cx="80756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200" b="1" i="1">
                <a:solidFill>
                  <a:schemeClr val="tx2"/>
                </a:solidFill>
              </a:rPr>
              <a:t>Хит-парад ретро-трамваев.</a:t>
            </a:r>
          </a:p>
          <a:p>
            <a:r>
              <a:rPr lang="ru-RU" altLang="ru-RU" sz="2000" b="1" i="1">
                <a:solidFill>
                  <a:schemeClr val="tx2"/>
                </a:solidFill>
              </a:rPr>
              <a:t>Экспонаты из нижегородского Музея электротранспорта.</a:t>
            </a:r>
            <a:r>
              <a:rPr lang="ru-RU" altLang="ru-RU" sz="3200" b="1" i="1">
                <a:solidFill>
                  <a:schemeClr val="tx2"/>
                </a:solidFill>
              </a:rPr>
              <a:t> </a:t>
            </a:r>
          </a:p>
        </p:txBody>
      </p:sp>
      <p:sp>
        <p:nvSpPr>
          <p:cNvPr id="32772" name="Text Box 6"/>
          <p:cNvSpPr txBox="1">
            <a:spLocks noChangeArrowheads="1"/>
          </p:cNvSpPr>
          <p:nvPr/>
        </p:nvSpPr>
        <p:spPr bwMode="auto">
          <a:xfrm>
            <a:off x="376238" y="5373688"/>
            <a:ext cx="4483100"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КМ</a:t>
            </a:r>
            <a:r>
              <a:rPr lang="ru-RU" altLang="ru-RU" sz="1200" b="1"/>
              <a:t/>
            </a:r>
            <a:br>
              <a:rPr lang="ru-RU" altLang="ru-RU" sz="1200" b="1"/>
            </a:br>
            <a:r>
              <a:rPr lang="ru-RU" altLang="ru-RU" sz="1200" b="1"/>
              <a:t>Страна: СССР</a:t>
            </a:r>
            <a:br>
              <a:rPr lang="ru-RU" altLang="ru-RU" sz="1200" b="1"/>
            </a:br>
            <a:r>
              <a:rPr lang="ru-RU" altLang="ru-RU" sz="1200" b="1"/>
              <a:t>Год: 1929</a:t>
            </a:r>
            <a:br>
              <a:rPr lang="ru-RU" altLang="ru-RU" sz="1200" b="1"/>
            </a:br>
            <a:r>
              <a:rPr lang="ru-RU" altLang="ru-RU" sz="1200" b="1"/>
              <a:t>Производитель: Коломенский машиностроительный завод, впоследствии, также, завод "Красное Сормово"</a:t>
            </a:r>
            <a:br>
              <a:rPr lang="ru-RU" altLang="ru-RU" sz="1200" b="1"/>
            </a:br>
            <a:r>
              <a:rPr lang="ru-RU" altLang="ru-RU" sz="1200" b="1"/>
              <a:t>Эксплуатировался до 1972 года.</a:t>
            </a:r>
          </a:p>
        </p:txBody>
      </p:sp>
      <p:sp>
        <p:nvSpPr>
          <p:cNvPr id="32773" name="Text Box 7"/>
          <p:cNvSpPr txBox="1">
            <a:spLocks noChangeArrowheads="1"/>
          </p:cNvSpPr>
          <p:nvPr/>
        </p:nvSpPr>
        <p:spPr bwMode="auto">
          <a:xfrm>
            <a:off x="4984750" y="1844675"/>
            <a:ext cx="3908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МТВ-82</a:t>
            </a:r>
            <a:r>
              <a:rPr lang="ru-RU" altLang="ru-RU" sz="1200" b="1"/>
              <a:t/>
            </a:r>
            <a:br>
              <a:rPr lang="ru-RU" altLang="ru-RU" sz="1200" b="1"/>
            </a:br>
            <a:r>
              <a:rPr lang="ru-RU" altLang="ru-RU" sz="1200" b="1"/>
              <a:t>Страна: СССР</a:t>
            </a:r>
            <a:br>
              <a:rPr lang="ru-RU" altLang="ru-RU" sz="1200" b="1"/>
            </a:br>
            <a:r>
              <a:rPr lang="ru-RU" altLang="ru-RU" sz="1200" b="1"/>
              <a:t>Год: 1947</a:t>
            </a:r>
            <a:br>
              <a:rPr lang="ru-RU" altLang="ru-RU" sz="1200" b="1"/>
            </a:br>
            <a:r>
              <a:rPr lang="ru-RU" altLang="ru-RU" sz="1200" b="1"/>
              <a:t>Эксплуатировался до 1976 года.</a:t>
            </a:r>
          </a:p>
        </p:txBody>
      </p:sp>
      <p:pic>
        <p:nvPicPr>
          <p:cNvPr id="32774" name="Picture 8" descr="3 view_icon_phot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750" y="2205038"/>
            <a:ext cx="4176713"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9" descr="4 ico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5600" y="2708275"/>
            <a:ext cx="2970213"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34146">
                                            <p:txEl>
                                              <p:pRg st="0" end="0"/>
                                            </p:txEl>
                                          </p:spTgt>
                                        </p:tgtEl>
                                        <p:attrNameLst>
                                          <p:attrName>style.visibility</p:attrName>
                                        </p:attrNameLst>
                                      </p:cBhvr>
                                      <p:to>
                                        <p:strVal val="visible"/>
                                      </p:to>
                                    </p:set>
                                    <p:animEffect transition="in" filter="fade">
                                      <p:cBhvr>
                                        <p:cTn id="7" dur="1000">
                                          <p:stCondLst>
                                            <p:cond delay="0"/>
                                          </p:stCondLst>
                                        </p:cTn>
                                        <p:tgtEl>
                                          <p:spTgt spid="1341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0" name="Rectangle 2"/>
          <p:cNvSpPr>
            <a:spLocks noGrp="1" noChangeArrowheads="1"/>
          </p:cNvSpPr>
          <p:nvPr>
            <p:ph type="body" idx="1"/>
          </p:nvPr>
        </p:nvSpPr>
        <p:spPr>
          <a:xfrm>
            <a:off x="6300788" y="2205038"/>
            <a:ext cx="2592387" cy="3927475"/>
          </a:xfrm>
        </p:spPr>
        <p:txBody>
          <a:bodyPr/>
          <a:lstStyle/>
          <a:p>
            <a:pPr marL="0" indent="0" eaLnBrk="1" hangingPunct="1">
              <a:lnSpc>
                <a:spcPct val="80000"/>
              </a:lnSpc>
              <a:buFont typeface="Wingdings" panose="05000000000000000000" pitchFamily="2" charset="2"/>
              <a:buNone/>
            </a:pPr>
            <a:endParaRPr lang="ru-RU" altLang="ru-RU" sz="2000" b="1" i="1" smtClean="0">
              <a:solidFill>
                <a:schemeClr val="tx2"/>
              </a:solidFill>
            </a:endParaRPr>
          </a:p>
          <a:p>
            <a:pPr marL="0" indent="0" eaLnBrk="1" hangingPunct="1">
              <a:lnSpc>
                <a:spcPct val="80000"/>
              </a:lnSpc>
            </a:pPr>
            <a:endParaRPr lang="ru-RU" altLang="ru-RU" sz="2000" b="1" i="1" smtClean="0">
              <a:solidFill>
                <a:schemeClr val="tx2"/>
              </a:solidFill>
            </a:endParaRPr>
          </a:p>
        </p:txBody>
      </p:sp>
      <p:sp>
        <p:nvSpPr>
          <p:cNvPr id="33795" name="Text Box 3"/>
          <p:cNvSpPr txBox="1">
            <a:spLocks noChangeArrowheads="1"/>
          </p:cNvSpPr>
          <p:nvPr/>
        </p:nvSpPr>
        <p:spPr bwMode="auto">
          <a:xfrm>
            <a:off x="1187450" y="620713"/>
            <a:ext cx="80756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200" b="1" i="1">
                <a:solidFill>
                  <a:schemeClr val="tx2"/>
                </a:solidFill>
              </a:rPr>
              <a:t>Хит-парад ретро-трамваев.</a:t>
            </a:r>
          </a:p>
          <a:p>
            <a:r>
              <a:rPr lang="ru-RU" altLang="ru-RU" sz="2000" b="1" i="1">
                <a:solidFill>
                  <a:schemeClr val="tx2"/>
                </a:solidFill>
              </a:rPr>
              <a:t>Экспонаты из нижегородского Музея электротранспорта.</a:t>
            </a:r>
            <a:r>
              <a:rPr lang="ru-RU" altLang="ru-RU" sz="3200" b="1" i="1">
                <a:solidFill>
                  <a:schemeClr val="tx2"/>
                </a:solidFill>
              </a:rPr>
              <a:t> </a:t>
            </a:r>
          </a:p>
        </p:txBody>
      </p:sp>
      <p:sp>
        <p:nvSpPr>
          <p:cNvPr id="33796" name="Text Box 6"/>
          <p:cNvSpPr txBox="1">
            <a:spLocks noChangeArrowheads="1"/>
          </p:cNvSpPr>
          <p:nvPr/>
        </p:nvSpPr>
        <p:spPr bwMode="auto">
          <a:xfrm>
            <a:off x="376238" y="5465763"/>
            <a:ext cx="3908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ЛМ-49</a:t>
            </a:r>
            <a:br>
              <a:rPr lang="ru-RU" altLang="ru-RU" sz="1200" b="1">
                <a:solidFill>
                  <a:srgbClr val="CC3300"/>
                </a:solidFill>
              </a:rPr>
            </a:br>
            <a:r>
              <a:rPr lang="ru-RU" altLang="ru-RU" sz="1200" b="1"/>
              <a:t>Страна: СССР</a:t>
            </a:r>
            <a:br>
              <a:rPr lang="ru-RU" altLang="ru-RU" sz="1200" b="1"/>
            </a:br>
            <a:r>
              <a:rPr lang="ru-RU" altLang="ru-RU" sz="1200" b="1"/>
              <a:t>Год: 1949</a:t>
            </a:r>
            <a:br>
              <a:rPr lang="ru-RU" altLang="ru-RU" sz="1200" b="1"/>
            </a:br>
            <a:r>
              <a:rPr lang="ru-RU" altLang="ru-RU" sz="1200" b="1"/>
              <a:t>Эксплуатировался до 1980 года.</a:t>
            </a:r>
          </a:p>
        </p:txBody>
      </p:sp>
      <p:sp>
        <p:nvSpPr>
          <p:cNvPr id="33797" name="Text Box 7"/>
          <p:cNvSpPr txBox="1">
            <a:spLocks noChangeArrowheads="1"/>
          </p:cNvSpPr>
          <p:nvPr/>
        </p:nvSpPr>
        <p:spPr bwMode="auto">
          <a:xfrm>
            <a:off x="4984750" y="2081213"/>
            <a:ext cx="3908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ЛМ-57</a:t>
            </a:r>
            <a:r>
              <a:rPr lang="ru-RU" altLang="ru-RU" sz="1200" b="1"/>
              <a:t/>
            </a:r>
            <a:br>
              <a:rPr lang="ru-RU" altLang="ru-RU" sz="1200" b="1"/>
            </a:br>
            <a:r>
              <a:rPr lang="ru-RU" altLang="ru-RU" sz="1200" b="1"/>
              <a:t>Страна: СССР</a:t>
            </a:r>
            <a:br>
              <a:rPr lang="ru-RU" altLang="ru-RU" sz="1200" b="1"/>
            </a:br>
            <a:r>
              <a:rPr lang="ru-RU" altLang="ru-RU" sz="1200" b="1"/>
              <a:t>Год: 1957</a:t>
            </a:r>
            <a:br>
              <a:rPr lang="ru-RU" altLang="ru-RU" sz="1200" b="1"/>
            </a:br>
            <a:r>
              <a:rPr lang="ru-RU" altLang="ru-RU" sz="1200" b="1"/>
              <a:t>Эксплуатировался до 1983 года</a:t>
            </a:r>
            <a:r>
              <a:rPr lang="ru-RU" altLang="ru-RU" sz="1200"/>
              <a:t> </a:t>
            </a:r>
          </a:p>
        </p:txBody>
      </p:sp>
      <p:pic>
        <p:nvPicPr>
          <p:cNvPr id="33798" name="Picture 8" descr="5 view_icon_phot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2205038"/>
            <a:ext cx="4114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9" descr="6 ico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463" y="3284538"/>
            <a:ext cx="4197350" cy="314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35170">
                                            <p:txEl>
                                              <p:pRg st="0" end="0"/>
                                            </p:txEl>
                                          </p:spTgt>
                                        </p:tgtEl>
                                        <p:attrNameLst>
                                          <p:attrName>style.visibility</p:attrName>
                                        </p:attrNameLst>
                                      </p:cBhvr>
                                      <p:to>
                                        <p:strVal val="visible"/>
                                      </p:to>
                                    </p:set>
                                    <p:animEffect transition="in" filter="fade">
                                      <p:cBhvr>
                                        <p:cTn id="7" dur="1000">
                                          <p:stCondLst>
                                            <p:cond delay="0"/>
                                          </p:stCondLst>
                                        </p:cTn>
                                        <p:tgtEl>
                                          <p:spTgt spid="1351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6300788" y="2205038"/>
            <a:ext cx="2592387" cy="3927475"/>
          </a:xfrm>
        </p:spPr>
        <p:txBody>
          <a:bodyPr/>
          <a:lstStyle/>
          <a:p>
            <a:pPr marL="0" indent="0" eaLnBrk="1" hangingPunct="1">
              <a:lnSpc>
                <a:spcPct val="80000"/>
              </a:lnSpc>
              <a:buFont typeface="Wingdings" panose="05000000000000000000" pitchFamily="2" charset="2"/>
              <a:buNone/>
            </a:pPr>
            <a:endParaRPr lang="ru-RU" altLang="ru-RU" sz="2000" b="1" i="1" smtClean="0">
              <a:solidFill>
                <a:schemeClr val="tx2"/>
              </a:solidFill>
            </a:endParaRPr>
          </a:p>
          <a:p>
            <a:pPr marL="0" indent="0" eaLnBrk="1" hangingPunct="1">
              <a:lnSpc>
                <a:spcPct val="80000"/>
              </a:lnSpc>
            </a:pPr>
            <a:endParaRPr lang="ru-RU" altLang="ru-RU" sz="2000" b="1" i="1" smtClean="0">
              <a:solidFill>
                <a:schemeClr val="tx2"/>
              </a:solidFill>
            </a:endParaRPr>
          </a:p>
        </p:txBody>
      </p:sp>
      <p:sp>
        <p:nvSpPr>
          <p:cNvPr id="34819" name="Text Box 3"/>
          <p:cNvSpPr txBox="1">
            <a:spLocks noChangeArrowheads="1"/>
          </p:cNvSpPr>
          <p:nvPr/>
        </p:nvSpPr>
        <p:spPr bwMode="auto">
          <a:xfrm>
            <a:off x="1187450" y="620713"/>
            <a:ext cx="80756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200" b="1" i="1">
                <a:solidFill>
                  <a:schemeClr val="tx2"/>
                </a:solidFill>
              </a:rPr>
              <a:t>Хит-парад ретро-трамваев.</a:t>
            </a:r>
          </a:p>
          <a:p>
            <a:r>
              <a:rPr lang="ru-RU" altLang="ru-RU" sz="2000" b="1" i="1">
                <a:solidFill>
                  <a:schemeClr val="tx2"/>
                </a:solidFill>
              </a:rPr>
              <a:t>Экспонаты из нижегородского Музея электротранспорта.</a:t>
            </a:r>
            <a:r>
              <a:rPr lang="ru-RU" altLang="ru-RU" sz="3200" b="1" i="1">
                <a:solidFill>
                  <a:schemeClr val="tx2"/>
                </a:solidFill>
              </a:rPr>
              <a:t> </a:t>
            </a:r>
          </a:p>
        </p:txBody>
      </p:sp>
      <p:sp>
        <p:nvSpPr>
          <p:cNvPr id="34820" name="Text Box 4"/>
          <p:cNvSpPr txBox="1">
            <a:spLocks noChangeArrowheads="1"/>
          </p:cNvSpPr>
          <p:nvPr/>
        </p:nvSpPr>
        <p:spPr bwMode="auto">
          <a:xfrm>
            <a:off x="376238" y="5373688"/>
            <a:ext cx="44831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РВЗ-6</a:t>
            </a:r>
            <a:br>
              <a:rPr lang="ru-RU" altLang="ru-RU" sz="1200" b="1">
                <a:solidFill>
                  <a:srgbClr val="CC3300"/>
                </a:solidFill>
              </a:rPr>
            </a:br>
            <a:r>
              <a:rPr lang="ru-RU" altLang="ru-RU" sz="1200" b="1"/>
              <a:t>Страна: СССР</a:t>
            </a:r>
            <a:br>
              <a:rPr lang="ru-RU" altLang="ru-RU" sz="1200" b="1"/>
            </a:br>
            <a:r>
              <a:rPr lang="ru-RU" altLang="ru-RU" sz="1200" b="1"/>
              <a:t>Год: 1961</a:t>
            </a:r>
            <a:br>
              <a:rPr lang="ru-RU" altLang="ru-RU" sz="1200" b="1"/>
            </a:br>
            <a:r>
              <a:rPr lang="ru-RU" altLang="ru-RU" sz="1200" b="1"/>
              <a:t>Эксплуатируется местами по сей день.</a:t>
            </a:r>
          </a:p>
        </p:txBody>
      </p:sp>
      <p:sp>
        <p:nvSpPr>
          <p:cNvPr id="34821" name="Text Box 5"/>
          <p:cNvSpPr txBox="1">
            <a:spLocks noChangeArrowheads="1"/>
          </p:cNvSpPr>
          <p:nvPr/>
        </p:nvSpPr>
        <p:spPr bwMode="auto">
          <a:xfrm>
            <a:off x="4932363" y="2060575"/>
            <a:ext cx="3908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200" b="1">
                <a:solidFill>
                  <a:srgbClr val="CC3300"/>
                </a:solidFill>
              </a:rPr>
              <a:t>Трамвайный вагон РВЗ-7</a:t>
            </a:r>
            <a:br>
              <a:rPr lang="ru-RU" altLang="ru-RU" sz="1200" b="1">
                <a:solidFill>
                  <a:srgbClr val="CC3300"/>
                </a:solidFill>
              </a:rPr>
            </a:br>
            <a:r>
              <a:rPr lang="ru-RU" altLang="ru-RU" sz="1200" b="1"/>
              <a:t>Страна: СССР</a:t>
            </a:r>
            <a:br>
              <a:rPr lang="ru-RU" altLang="ru-RU" sz="1200" b="1"/>
            </a:br>
            <a:r>
              <a:rPr lang="ru-RU" altLang="ru-RU" sz="1200" b="1"/>
              <a:t>Год: 1974</a:t>
            </a:r>
            <a:br>
              <a:rPr lang="ru-RU" altLang="ru-RU" sz="1200" b="1"/>
            </a:br>
            <a:r>
              <a:rPr lang="ru-RU" altLang="ru-RU" sz="1200" b="1"/>
              <a:t>Эксплуатировался до 1982 года.</a:t>
            </a:r>
            <a:r>
              <a:rPr lang="ru-RU" altLang="ru-RU"/>
              <a:t> </a:t>
            </a:r>
          </a:p>
        </p:txBody>
      </p:sp>
      <p:pic>
        <p:nvPicPr>
          <p:cNvPr id="34822" name="Picture 8" descr="7 view_icon_phot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2060575"/>
            <a:ext cx="4181475"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9" descr="8 view_icon_phot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463" y="3141663"/>
            <a:ext cx="4257675"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36194">
                                            <p:txEl>
                                              <p:pRg st="0" end="0"/>
                                            </p:txEl>
                                          </p:spTgt>
                                        </p:tgtEl>
                                        <p:attrNameLst>
                                          <p:attrName>style.visibility</p:attrName>
                                        </p:attrNameLst>
                                      </p:cBhvr>
                                      <p:to>
                                        <p:strVal val="visible"/>
                                      </p:to>
                                    </p:set>
                                    <p:animEffect transition="in" filter="fade">
                                      <p:cBhvr>
                                        <p:cTn id="7" dur="1000">
                                          <p:stCondLst>
                                            <p:cond delay="0"/>
                                          </p:stCondLst>
                                        </p:cTn>
                                        <p:tgtEl>
                                          <p:spTgt spid="1361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Рисунок 1" descr="IMG_7390-300x20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79388" y="0"/>
            <a:ext cx="460375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Рисунок 2" descr="фото-28-300x200.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492500" y="3068638"/>
            <a:ext cx="5472113"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Рисунок 3" descr="8YlumNDVETA.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25113" y="3541713"/>
            <a:ext cx="195262"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Box 4"/>
          <p:cNvSpPr txBox="1">
            <a:spLocks noChangeArrowheads="1"/>
          </p:cNvSpPr>
          <p:nvPr/>
        </p:nvSpPr>
        <p:spPr bwMode="auto">
          <a:xfrm>
            <a:off x="5219700" y="476250"/>
            <a:ext cx="36004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b="1">
                <a:solidFill>
                  <a:srgbClr val="CC3300"/>
                </a:solidFill>
              </a:rPr>
              <a:t>Экскурсионный трамвай</a:t>
            </a:r>
          </a:p>
        </p:txBody>
      </p:sp>
    </p:spTree>
  </p:cSld>
  <p:clrMapOvr>
    <a:masterClrMapping/>
  </p:clrMapOvr>
  <p:transition advTm="40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body" idx="1"/>
          </p:nvPr>
        </p:nvSpPr>
        <p:spPr>
          <a:xfrm>
            <a:off x="323850" y="2276475"/>
            <a:ext cx="2592388" cy="3927475"/>
          </a:xfrm>
        </p:spPr>
        <p:txBody>
          <a:bodyPr/>
          <a:lstStyle/>
          <a:p>
            <a:pPr marL="0" indent="0" eaLnBrk="1" hangingPunct="1">
              <a:lnSpc>
                <a:spcPct val="80000"/>
              </a:lnSpc>
              <a:buFont typeface="Wingdings" panose="05000000000000000000" pitchFamily="2" charset="2"/>
              <a:buNone/>
            </a:pPr>
            <a:r>
              <a:rPr lang="ru-RU" altLang="ru-RU" sz="2000" b="1" i="1" smtClean="0">
                <a:solidFill>
                  <a:schemeClr val="tx2"/>
                </a:solidFill>
              </a:rPr>
              <a:t>и будет ли оно вообще, сегодня можно только гадать. Но, думаю, и в следующем столетии нижегородцы будут с гордостью вспоминать, что первый российский трамвай появился именно в их городе.</a:t>
            </a:r>
          </a:p>
          <a:p>
            <a:pPr marL="0" indent="0" eaLnBrk="1" hangingPunct="1">
              <a:lnSpc>
                <a:spcPct val="80000"/>
              </a:lnSpc>
            </a:pPr>
            <a:endParaRPr lang="ru-RU" altLang="ru-RU" sz="2000" b="1" i="1" smtClean="0">
              <a:solidFill>
                <a:schemeClr val="tx2"/>
              </a:solidFill>
            </a:endParaRPr>
          </a:p>
        </p:txBody>
      </p:sp>
      <p:pic>
        <p:nvPicPr>
          <p:cNvPr id="36867" name="Picture 3" descr="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87675" y="2133600"/>
            <a:ext cx="5905500" cy="394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Text Box 4"/>
          <p:cNvSpPr txBox="1">
            <a:spLocks noChangeArrowheads="1"/>
          </p:cNvSpPr>
          <p:nvPr/>
        </p:nvSpPr>
        <p:spPr bwMode="auto">
          <a:xfrm>
            <a:off x="1187450" y="620713"/>
            <a:ext cx="69278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200" b="1" i="1">
                <a:solidFill>
                  <a:schemeClr val="tx2"/>
                </a:solidFill>
              </a:rPr>
              <a:t>Каким будет будущее </a:t>
            </a:r>
          </a:p>
          <a:p>
            <a:r>
              <a:rPr lang="ru-RU" altLang="ru-RU" sz="3200" b="1" i="1">
                <a:solidFill>
                  <a:schemeClr val="tx2"/>
                </a:solidFill>
              </a:rPr>
              <a:t>первого российского трамвая…</a:t>
            </a:r>
          </a:p>
        </p:txBody>
      </p:sp>
      <p:sp>
        <p:nvSpPr>
          <p:cNvPr id="7" name="TextBox 6"/>
          <p:cNvSpPr txBox="1"/>
          <p:nvPr/>
        </p:nvSpPr>
        <p:spPr>
          <a:xfrm>
            <a:off x="0" y="0"/>
            <a:ext cx="2268538" cy="70802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ru-RU" sz="4000" b="1" dirty="0">
                <a:solidFill>
                  <a:srgbClr val="FF0000"/>
                </a:solidFill>
              </a:rPr>
              <a:t> вывод</a:t>
            </a:r>
          </a:p>
        </p:txBody>
      </p:sp>
    </p:spTree>
  </p:cSld>
  <p:clrMapOvr>
    <a:masterClrMapping/>
  </p:clrMapOvr>
  <p:transition advTm="40000">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130050">
                                            <p:txEl>
                                              <p:pRg st="0" end="0"/>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Рисунок 1" descr="slide-1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755650" y="549275"/>
            <a:ext cx="7793038" cy="1008063"/>
          </a:xfrm>
        </p:spPr>
        <p:txBody>
          <a:bodyPr/>
          <a:lstStyle/>
          <a:p>
            <a:pPr eaLnBrk="1" hangingPunct="1"/>
            <a:r>
              <a:rPr lang="ru-RU" altLang="ru-RU" sz="2800" b="1" smtClean="0"/>
              <a:t>	Так выглядел трамвайный вагон </a:t>
            </a:r>
            <a:br>
              <a:rPr lang="ru-RU" altLang="ru-RU" sz="2800" b="1" smtClean="0"/>
            </a:br>
            <a:r>
              <a:rPr lang="ru-RU" altLang="ru-RU" sz="2800" b="1" smtClean="0"/>
              <a:t>		120 лет назад </a:t>
            </a:r>
            <a:endParaRPr lang="en-US" altLang="ru-RU" sz="2800" b="1" smtClean="0"/>
          </a:p>
        </p:txBody>
      </p:sp>
      <p:pic>
        <p:nvPicPr>
          <p:cNvPr id="6147" name="Picture 10" descr="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3713" y="2060575"/>
            <a:ext cx="5715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fade">
                                      <p:cBhvr>
                                        <p:cTn id="7" dur="1000"/>
                                        <p:tgtEl>
                                          <p:spTgt spid="73730"/>
                                        </p:tgtEl>
                                      </p:cBhvr>
                                    </p:animEffect>
                                    <p:anim calcmode="lin" valueType="num">
                                      <p:cBhvr>
                                        <p:cTn id="8" dur="1000" fill="hold"/>
                                        <p:tgtEl>
                                          <p:spTgt spid="73730"/>
                                        </p:tgtEl>
                                        <p:attrNameLst>
                                          <p:attrName>ppt_x</p:attrName>
                                        </p:attrNameLst>
                                      </p:cBhvr>
                                      <p:tavLst>
                                        <p:tav tm="0">
                                          <p:val>
                                            <p:strVal val="#ppt_x"/>
                                          </p:val>
                                        </p:tav>
                                        <p:tav tm="100000">
                                          <p:val>
                                            <p:strVal val="#ppt_x"/>
                                          </p:val>
                                        </p:tav>
                                      </p:tavLst>
                                    </p:anim>
                                    <p:anim calcmode="lin" valueType="num">
                                      <p:cBhvr>
                                        <p:cTn id="9" dur="898" decel="100000" fill="hold"/>
                                        <p:tgtEl>
                                          <p:spTgt spid="73730"/>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373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268538" y="0"/>
            <a:ext cx="7793037" cy="1462088"/>
          </a:xfrm>
        </p:spPr>
        <p:txBody>
          <a:bodyPr/>
          <a:lstStyle/>
          <a:p>
            <a:pPr eaLnBrk="1" hangingPunct="1"/>
            <a:r>
              <a:rPr lang="ru-RU" altLang="ru-RU" sz="2800" b="1" smtClean="0"/>
              <a:t>Так он выглядит сегодня</a:t>
            </a:r>
            <a:r>
              <a:rPr lang="ru-RU" altLang="ru-RU" smtClean="0"/>
              <a:t> </a:t>
            </a:r>
            <a:endParaRPr lang="en-US" altLang="ru-RU" smtClean="0"/>
          </a:p>
        </p:txBody>
      </p:sp>
      <p:pic>
        <p:nvPicPr>
          <p:cNvPr id="7171" name="Picture 8" descr="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1763713" y="2276475"/>
            <a:ext cx="5710237" cy="3810000"/>
          </a:xfrm>
        </p:spPr>
      </p:pic>
      <p:pic>
        <p:nvPicPr>
          <p:cNvPr id="7172" name="Picture 8" descr="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3713" y="2276475"/>
            <a:ext cx="5710237"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fade">
                                      <p:cBhvr>
                                        <p:cTn id="7" dur="1000"/>
                                        <p:tgtEl>
                                          <p:spTgt spid="70658"/>
                                        </p:tgtEl>
                                      </p:cBhvr>
                                    </p:animEffect>
                                    <p:anim calcmode="lin" valueType="num">
                                      <p:cBhvr>
                                        <p:cTn id="8" dur="1000" fill="hold"/>
                                        <p:tgtEl>
                                          <p:spTgt spid="70658"/>
                                        </p:tgtEl>
                                        <p:attrNameLst>
                                          <p:attrName>ppt_x</p:attrName>
                                        </p:attrNameLst>
                                      </p:cBhvr>
                                      <p:tavLst>
                                        <p:tav tm="0">
                                          <p:val>
                                            <p:strVal val="#ppt_x"/>
                                          </p:val>
                                        </p:tav>
                                        <p:tav tm="100000">
                                          <p:val>
                                            <p:strVal val="#ppt_x"/>
                                          </p:val>
                                        </p:tav>
                                      </p:tavLst>
                                    </p:anim>
                                    <p:anim calcmode="lin" valueType="num">
                                      <p:cBhvr>
                                        <p:cTn id="9" dur="898" decel="100000" fill="hold"/>
                                        <p:tgtEl>
                                          <p:spTgt spid="70658"/>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065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50938" y="0"/>
            <a:ext cx="7793037" cy="981075"/>
          </a:xfrm>
        </p:spPr>
        <p:txBody>
          <a:bodyPr/>
          <a:lstStyle/>
          <a:p>
            <a:pPr eaLnBrk="1" hangingPunct="1"/>
            <a:r>
              <a:rPr lang="ru-RU" altLang="ru-RU" b="1" smtClean="0">
                <a:solidFill>
                  <a:srgbClr val="FF0000"/>
                </a:solidFill>
              </a:rPr>
              <a:t>ЦЕЛИ ИССЛЕДОВАНИЯ</a:t>
            </a:r>
            <a:endParaRPr lang="en-US" altLang="ru-RU" b="1" smtClean="0">
              <a:solidFill>
                <a:srgbClr val="FF0000"/>
              </a:solidFill>
            </a:endParaRPr>
          </a:p>
        </p:txBody>
      </p:sp>
      <p:sp>
        <p:nvSpPr>
          <p:cNvPr id="89091" name="Text Box 3"/>
          <p:cNvSpPr txBox="1">
            <a:spLocks noChangeArrowheads="1"/>
          </p:cNvSpPr>
          <p:nvPr/>
        </p:nvSpPr>
        <p:spPr bwMode="auto">
          <a:xfrm>
            <a:off x="1258888" y="1341438"/>
            <a:ext cx="7345362"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600" b="1">
                <a:solidFill>
                  <a:schemeClr val="tx2"/>
                </a:solidFill>
                <a:latin typeface="Tahoma" panose="020B0604030504040204" pitchFamily="34" charset="0"/>
              </a:rPr>
              <a:t>1</a:t>
            </a:r>
            <a:r>
              <a:rPr lang="ru-RU" altLang="ru-RU" sz="2600">
                <a:solidFill>
                  <a:schemeClr val="tx2"/>
                </a:solidFill>
                <a:latin typeface="Tahoma" panose="020B0604030504040204" pitchFamily="34" charset="0"/>
              </a:rPr>
              <a:t>. </a:t>
            </a:r>
            <a:r>
              <a:rPr lang="ru-RU" altLang="ru-RU" sz="2600" u="sng">
                <a:solidFill>
                  <a:schemeClr val="tx2"/>
                </a:solidFill>
                <a:latin typeface="Tahoma" panose="020B0604030504040204" pitchFamily="34" charset="0"/>
              </a:rPr>
              <a:t>Доказать</a:t>
            </a:r>
            <a:r>
              <a:rPr lang="ru-RU" altLang="ru-RU" sz="2600">
                <a:solidFill>
                  <a:schemeClr val="tx2"/>
                </a:solidFill>
                <a:latin typeface="Tahoma" panose="020B0604030504040204" pitchFamily="34" charset="0"/>
              </a:rPr>
              <a:t>, что только Нижний Новгород может именоваться родиной первого российского трамвая. </a:t>
            </a:r>
          </a:p>
        </p:txBody>
      </p:sp>
      <p:sp>
        <p:nvSpPr>
          <p:cNvPr id="89092" name="Text Box 4"/>
          <p:cNvSpPr txBox="1">
            <a:spLocks noChangeArrowheads="1"/>
          </p:cNvSpPr>
          <p:nvPr/>
        </p:nvSpPr>
        <p:spPr bwMode="auto">
          <a:xfrm>
            <a:off x="539750" y="2708275"/>
            <a:ext cx="7653338"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600" b="1">
                <a:solidFill>
                  <a:schemeClr val="tx2"/>
                </a:solidFill>
                <a:latin typeface="Tahoma" panose="020B0604030504040204" pitchFamily="34" charset="0"/>
              </a:rPr>
              <a:t>2</a:t>
            </a:r>
            <a:r>
              <a:rPr lang="ru-RU" altLang="ru-RU" sz="2600">
                <a:solidFill>
                  <a:schemeClr val="tx2"/>
                </a:solidFill>
                <a:latin typeface="Tahoma" panose="020B0604030504040204" pitchFamily="34" charset="0"/>
              </a:rPr>
              <a:t>. </a:t>
            </a:r>
            <a:r>
              <a:rPr lang="ru-RU" altLang="ru-RU" sz="2600" u="sng">
                <a:solidFill>
                  <a:schemeClr val="tx2"/>
                </a:solidFill>
                <a:latin typeface="Tahoma" panose="020B0604030504040204" pitchFamily="34" charset="0"/>
              </a:rPr>
              <a:t>Исследовать</a:t>
            </a:r>
            <a:r>
              <a:rPr lang="ru-RU" altLang="ru-RU" sz="2600">
                <a:solidFill>
                  <a:schemeClr val="tx2"/>
                </a:solidFill>
                <a:latin typeface="Tahoma" panose="020B0604030504040204" pitchFamily="34" charset="0"/>
              </a:rPr>
              <a:t> историю рождения нижегородского трамвая, понять, какое значение его появление имело для города и его жителей. </a:t>
            </a:r>
          </a:p>
          <a:p>
            <a:pPr eaLnBrk="1" hangingPunct="1"/>
            <a:endParaRPr lang="ru-RU" altLang="ru-RU" sz="2600">
              <a:solidFill>
                <a:schemeClr val="tx2"/>
              </a:solidFill>
              <a:latin typeface="Tahoma" panose="020B0604030504040204" pitchFamily="34" charset="0"/>
            </a:endParaRPr>
          </a:p>
        </p:txBody>
      </p:sp>
      <p:sp>
        <p:nvSpPr>
          <p:cNvPr id="89093" name="Text Box 5"/>
          <p:cNvSpPr txBox="1">
            <a:spLocks noChangeArrowheads="1"/>
          </p:cNvSpPr>
          <p:nvPr/>
        </p:nvSpPr>
        <p:spPr bwMode="auto">
          <a:xfrm>
            <a:off x="539750" y="4292600"/>
            <a:ext cx="7704138"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600" b="1">
                <a:solidFill>
                  <a:schemeClr val="tx2"/>
                </a:solidFill>
                <a:latin typeface="Tahoma" panose="020B0604030504040204" pitchFamily="34" charset="0"/>
              </a:rPr>
              <a:t>3</a:t>
            </a:r>
            <a:r>
              <a:rPr lang="ru-RU" altLang="ru-RU" sz="2600">
                <a:solidFill>
                  <a:schemeClr val="tx2"/>
                </a:solidFill>
                <a:latin typeface="Tahoma" panose="020B0604030504040204" pitchFamily="34" charset="0"/>
              </a:rPr>
              <a:t>. </a:t>
            </a:r>
            <a:r>
              <a:rPr lang="ru-RU" altLang="ru-RU" sz="2600" u="sng">
                <a:solidFill>
                  <a:schemeClr val="tx2"/>
                </a:solidFill>
                <a:latin typeface="Tahoma" panose="020B0604030504040204" pitchFamily="34" charset="0"/>
              </a:rPr>
              <a:t>Изучить</a:t>
            </a:r>
            <a:r>
              <a:rPr lang="ru-RU" altLang="ru-RU" sz="2600">
                <a:solidFill>
                  <a:schemeClr val="tx2"/>
                </a:solidFill>
                <a:latin typeface="Tahoma" panose="020B0604030504040204" pitchFamily="34" charset="0"/>
              </a:rPr>
              <a:t> общественное мнение ( Нужен ли трамвай современным нижегородцам</a:t>
            </a:r>
            <a:r>
              <a:rPr lang="ru-RU" altLang="ru-RU" sz="2400">
                <a:solidFill>
                  <a:schemeClr val="tx2"/>
                </a:solidFill>
                <a:latin typeface="Tahoma" panose="020B0604030504040204" pitchFamily="34" charset="0"/>
              </a:rPr>
              <a:t>?  Есть ли у него будущее?)</a:t>
            </a:r>
          </a:p>
          <a:p>
            <a:pPr eaLnBrk="1" hangingPunct="1"/>
            <a:endParaRPr lang="ru-RU" altLang="ru-RU">
              <a:solidFill>
                <a:schemeClr val="tx2"/>
              </a:solidFill>
              <a:latin typeface="Tahoma" panose="020B0604030504040204" pitchFamily="34" charset="0"/>
            </a:endParaRPr>
          </a:p>
        </p:txBody>
      </p:sp>
      <p:sp>
        <p:nvSpPr>
          <p:cNvPr id="8198" name="TextBox 5"/>
          <p:cNvSpPr txBox="1">
            <a:spLocks noChangeArrowheads="1"/>
          </p:cNvSpPr>
          <p:nvPr/>
        </p:nvSpPr>
        <p:spPr bwMode="auto">
          <a:xfrm>
            <a:off x="1619250" y="5661025"/>
            <a:ext cx="7129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600">
                <a:solidFill>
                  <a:srgbClr val="FF0000"/>
                </a:solidFill>
              </a:rPr>
              <a:t>практическое значение</a:t>
            </a:r>
          </a:p>
        </p:txBody>
      </p:sp>
    </p:spTree>
  </p:cSld>
  <p:clrMapOvr>
    <a:masterClrMapping/>
  </p:clrMapOvr>
  <p:transition spd="med" advTm="4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9091"/>
                                        </p:tgtEl>
                                        <p:attrNameLst>
                                          <p:attrName>style.visibility</p:attrName>
                                        </p:attrNameLst>
                                      </p:cBhvr>
                                      <p:to>
                                        <p:strVal val="visible"/>
                                      </p:to>
                                    </p:set>
                                    <p:anim calcmode="lin" valueType="num">
                                      <p:cBhvr additive="base">
                                        <p:cTn id="7" dur="1000" fill="hold"/>
                                        <p:tgtEl>
                                          <p:spTgt spid="89091"/>
                                        </p:tgtEl>
                                        <p:attrNameLst>
                                          <p:attrName>ppt_x</p:attrName>
                                        </p:attrNameLst>
                                      </p:cBhvr>
                                      <p:tavLst>
                                        <p:tav tm="0">
                                          <p:val>
                                            <p:strVal val="1+#ppt_w/2"/>
                                          </p:val>
                                        </p:tav>
                                        <p:tav tm="100000">
                                          <p:val>
                                            <p:strVal val="#ppt_x"/>
                                          </p:val>
                                        </p:tav>
                                      </p:tavLst>
                                    </p:anim>
                                    <p:anim calcmode="lin" valueType="num">
                                      <p:cBhvr additive="base">
                                        <p:cTn id="8" dur="1000" fill="hold"/>
                                        <p:tgtEl>
                                          <p:spTgt spid="8909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89092"/>
                                        </p:tgtEl>
                                        <p:attrNameLst>
                                          <p:attrName>style.visibility</p:attrName>
                                        </p:attrNameLst>
                                      </p:cBhvr>
                                      <p:to>
                                        <p:strVal val="visible"/>
                                      </p:to>
                                    </p:set>
                                    <p:anim calcmode="lin" valueType="num">
                                      <p:cBhvr additive="base">
                                        <p:cTn id="12" dur="1000" fill="hold"/>
                                        <p:tgtEl>
                                          <p:spTgt spid="89092"/>
                                        </p:tgtEl>
                                        <p:attrNameLst>
                                          <p:attrName>ppt_x</p:attrName>
                                        </p:attrNameLst>
                                      </p:cBhvr>
                                      <p:tavLst>
                                        <p:tav tm="0">
                                          <p:val>
                                            <p:strVal val="1+#ppt_w/2"/>
                                          </p:val>
                                        </p:tav>
                                        <p:tav tm="100000">
                                          <p:val>
                                            <p:strVal val="#ppt_x"/>
                                          </p:val>
                                        </p:tav>
                                      </p:tavLst>
                                    </p:anim>
                                    <p:anim calcmode="lin" valueType="num">
                                      <p:cBhvr additive="base">
                                        <p:cTn id="13" dur="1000" fill="hold"/>
                                        <p:tgtEl>
                                          <p:spTgt spid="8909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89093"/>
                                        </p:tgtEl>
                                        <p:attrNameLst>
                                          <p:attrName>style.visibility</p:attrName>
                                        </p:attrNameLst>
                                      </p:cBhvr>
                                      <p:to>
                                        <p:strVal val="visible"/>
                                      </p:to>
                                    </p:set>
                                    <p:anim calcmode="lin" valueType="num">
                                      <p:cBhvr additive="base">
                                        <p:cTn id="17" dur="1000" fill="hold"/>
                                        <p:tgtEl>
                                          <p:spTgt spid="89093"/>
                                        </p:tgtEl>
                                        <p:attrNameLst>
                                          <p:attrName>ppt_x</p:attrName>
                                        </p:attrNameLst>
                                      </p:cBhvr>
                                      <p:tavLst>
                                        <p:tav tm="0">
                                          <p:val>
                                            <p:strVal val="1+#ppt_w/2"/>
                                          </p:val>
                                        </p:tav>
                                        <p:tav tm="100000">
                                          <p:val>
                                            <p:strVal val="#ppt_x"/>
                                          </p:val>
                                        </p:tav>
                                      </p:tavLst>
                                    </p:anim>
                                    <p:anim calcmode="lin" valueType="num">
                                      <p:cBhvr additive="base">
                                        <p:cTn id="18" dur="1000" fill="hold"/>
                                        <p:tgtEl>
                                          <p:spTgt spid="890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p:bldP spid="89092" grpId="0"/>
      <p:bldP spid="890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0" y="-171450"/>
            <a:ext cx="8893175" cy="3940175"/>
          </a:xfrm>
          <a:prstGeom prst="rect">
            <a:avLst/>
          </a:prstGeom>
          <a:noFill/>
          <a:ln w="9525">
            <a:noFill/>
            <a:miter lim="800000"/>
            <a:headEnd/>
            <a:tailEnd/>
          </a:ln>
        </p:spPr>
        <p:txBody>
          <a:bodyPr>
            <a:spAutoFit/>
          </a:bodyPr>
          <a:lstStyle/>
          <a:p>
            <a:pPr>
              <a:defRPr/>
            </a:pPr>
            <a:r>
              <a:rPr lang="ru-RU" sz="20000" b="1" dirty="0">
                <a:solidFill>
                  <a:srgbClr val="C00000"/>
                </a:solidFill>
                <a:latin typeface="Arial" charset="0"/>
                <a:cs typeface="Arial" charset="0"/>
              </a:rPr>
              <a:t> </a:t>
            </a:r>
            <a:r>
              <a:rPr lang="ru-RU" sz="25000" b="1" dirty="0">
                <a:solidFill>
                  <a:srgbClr val="FF0000"/>
                </a:solidFill>
                <a:effectLst>
                  <a:outerShdw blurRad="38100" dist="38100" dir="2700000" algn="tl">
                    <a:srgbClr val="000000">
                      <a:alpha val="43137"/>
                    </a:srgbClr>
                  </a:outerShdw>
                </a:effectLst>
                <a:latin typeface="Arial" charset="0"/>
                <a:cs typeface="Arial" charset="0"/>
              </a:rPr>
              <a:t>?</a:t>
            </a:r>
          </a:p>
        </p:txBody>
      </p:sp>
      <p:sp>
        <p:nvSpPr>
          <p:cNvPr id="9219" name="Стрелка вправо 3"/>
          <p:cNvSpPr>
            <a:spLocks noChangeArrowheads="1"/>
          </p:cNvSpPr>
          <p:nvPr/>
        </p:nvSpPr>
        <p:spPr bwMode="auto">
          <a:xfrm rot="-870792">
            <a:off x="2781300" y="1066800"/>
            <a:ext cx="1296988" cy="288925"/>
          </a:xfrm>
          <a:prstGeom prst="rightArrow">
            <a:avLst>
              <a:gd name="adj1" fmla="val 50000"/>
              <a:gd name="adj2" fmla="val 49878"/>
            </a:avLst>
          </a:prstGeom>
          <a:solidFill>
            <a:schemeClr val="accent1"/>
          </a:solidFill>
          <a:ln w="9525" algn="ctr">
            <a:solidFill>
              <a:schemeClr val="tx1"/>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p>
        </p:txBody>
      </p:sp>
      <p:sp>
        <p:nvSpPr>
          <p:cNvPr id="9220" name="Стрелка вправо 4"/>
          <p:cNvSpPr>
            <a:spLocks noChangeArrowheads="1"/>
          </p:cNvSpPr>
          <p:nvPr/>
        </p:nvSpPr>
        <p:spPr bwMode="auto">
          <a:xfrm>
            <a:off x="2700338" y="1628775"/>
            <a:ext cx="1366837" cy="287338"/>
          </a:xfrm>
          <a:prstGeom prst="rightArrow">
            <a:avLst>
              <a:gd name="adj1" fmla="val 50000"/>
              <a:gd name="adj2" fmla="val 50080"/>
            </a:avLst>
          </a:prstGeom>
          <a:solidFill>
            <a:schemeClr val="accent1"/>
          </a:solidFill>
          <a:ln w="9525" algn="ctr">
            <a:solidFill>
              <a:schemeClr val="tx1"/>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p>
        </p:txBody>
      </p:sp>
      <p:sp>
        <p:nvSpPr>
          <p:cNvPr id="9221" name="Стрелка вправо 5"/>
          <p:cNvSpPr>
            <a:spLocks noChangeArrowheads="1"/>
          </p:cNvSpPr>
          <p:nvPr/>
        </p:nvSpPr>
        <p:spPr bwMode="auto">
          <a:xfrm>
            <a:off x="2771775" y="2060575"/>
            <a:ext cx="1295400" cy="288925"/>
          </a:xfrm>
          <a:prstGeom prst="rightArrow">
            <a:avLst>
              <a:gd name="adj1" fmla="val 50000"/>
              <a:gd name="adj2" fmla="val 49817"/>
            </a:avLst>
          </a:prstGeom>
          <a:solidFill>
            <a:schemeClr val="accent1"/>
          </a:solidFill>
          <a:ln w="9525" algn="ctr">
            <a:solidFill>
              <a:schemeClr val="tx1"/>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p>
        </p:txBody>
      </p:sp>
      <p:sp>
        <p:nvSpPr>
          <p:cNvPr id="9222" name="Стрелка вправо 6"/>
          <p:cNvSpPr>
            <a:spLocks noChangeArrowheads="1"/>
          </p:cNvSpPr>
          <p:nvPr/>
        </p:nvSpPr>
        <p:spPr bwMode="auto">
          <a:xfrm rot="898523">
            <a:off x="2843213" y="2565400"/>
            <a:ext cx="1296987" cy="358775"/>
          </a:xfrm>
          <a:prstGeom prst="rightArrow">
            <a:avLst>
              <a:gd name="adj1" fmla="val 50000"/>
              <a:gd name="adj2" fmla="val 50209"/>
            </a:avLst>
          </a:prstGeom>
          <a:solidFill>
            <a:schemeClr val="accent1"/>
          </a:solidFill>
          <a:ln w="9525" algn="ctr">
            <a:solidFill>
              <a:schemeClr val="tx1"/>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p>
        </p:txBody>
      </p:sp>
      <p:sp>
        <p:nvSpPr>
          <p:cNvPr id="9223" name="TextBox 7"/>
          <p:cNvSpPr txBox="1">
            <a:spLocks noChangeArrowheads="1"/>
          </p:cNvSpPr>
          <p:nvPr/>
        </p:nvSpPr>
        <p:spPr bwMode="auto">
          <a:xfrm>
            <a:off x="3995738" y="620713"/>
            <a:ext cx="5148262"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4000" b="1">
                <a:solidFill>
                  <a:srgbClr val="FF0000"/>
                </a:solidFill>
              </a:rPr>
              <a:t>Киев    </a:t>
            </a:r>
            <a:r>
              <a:rPr lang="ru-RU" altLang="ru-RU" sz="4000" b="1">
                <a:solidFill>
                  <a:srgbClr val="7030A0"/>
                </a:solidFill>
              </a:rPr>
              <a:t>        (1892)</a:t>
            </a:r>
          </a:p>
          <a:p>
            <a:r>
              <a:rPr lang="ru-RU" altLang="ru-RU" sz="4000" b="1" i="1">
                <a:solidFill>
                  <a:srgbClr val="FF0000"/>
                </a:solidFill>
              </a:rPr>
              <a:t>Петербург</a:t>
            </a:r>
            <a:endParaRPr lang="ru-RU" altLang="ru-RU" sz="4000" b="1" i="1">
              <a:solidFill>
                <a:srgbClr val="7030A0"/>
              </a:solidFill>
            </a:endParaRPr>
          </a:p>
          <a:p>
            <a:r>
              <a:rPr lang="ru-RU" altLang="ru-RU" sz="4000" b="1" i="1">
                <a:solidFill>
                  <a:srgbClr val="FF0000"/>
                </a:solidFill>
              </a:rPr>
              <a:t>Калининград</a:t>
            </a:r>
            <a:r>
              <a:rPr lang="ru-RU" altLang="ru-RU" sz="4000" b="1" i="1">
                <a:solidFill>
                  <a:srgbClr val="7030A0"/>
                </a:solidFill>
              </a:rPr>
              <a:t> </a:t>
            </a:r>
          </a:p>
          <a:p>
            <a:r>
              <a:rPr lang="ru-RU" altLang="ru-RU" sz="4000" b="1">
                <a:solidFill>
                  <a:srgbClr val="FF0000"/>
                </a:solidFill>
              </a:rPr>
              <a:t>Львов  </a:t>
            </a:r>
            <a:r>
              <a:rPr lang="ru-RU" altLang="ru-RU" sz="4000" b="1">
                <a:solidFill>
                  <a:srgbClr val="7030A0"/>
                </a:solidFill>
              </a:rPr>
              <a:t>         (1894)</a:t>
            </a:r>
          </a:p>
        </p:txBody>
      </p:sp>
      <p:cxnSp>
        <p:nvCxnSpPr>
          <p:cNvPr id="9224" name="Соединительная линия уступом 9"/>
          <p:cNvCxnSpPr>
            <a:cxnSpLocks noChangeShapeType="1"/>
          </p:cNvCxnSpPr>
          <p:nvPr/>
        </p:nvCxnSpPr>
        <p:spPr bwMode="auto">
          <a:xfrm rot="10800000" flipV="1">
            <a:off x="-900113" y="2997200"/>
            <a:ext cx="358775" cy="144463"/>
          </a:xfrm>
          <a:prstGeom prst="bentConnector3">
            <a:avLst>
              <a:gd name="adj1" fmla="val 50000"/>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9225" name="Стрелка вниз 14"/>
          <p:cNvSpPr>
            <a:spLocks noChangeArrowheads="1"/>
          </p:cNvSpPr>
          <p:nvPr/>
        </p:nvSpPr>
        <p:spPr bwMode="auto">
          <a:xfrm>
            <a:off x="1547813" y="3644900"/>
            <a:ext cx="1079500" cy="1008063"/>
          </a:xfrm>
          <a:prstGeom prst="downArrow">
            <a:avLst>
              <a:gd name="adj1" fmla="val 50000"/>
              <a:gd name="adj2" fmla="val 55843"/>
            </a:avLst>
          </a:prstGeom>
          <a:solidFill>
            <a:srgbClr val="FFC000"/>
          </a:solidFill>
          <a:ln w="9525" algn="ctr">
            <a:solidFill>
              <a:schemeClr val="tx1"/>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solidFill>
                <a:srgbClr val="FFC000"/>
              </a:solidFill>
            </a:endParaRPr>
          </a:p>
        </p:txBody>
      </p:sp>
      <p:sp>
        <p:nvSpPr>
          <p:cNvPr id="9226" name="TextBox 15"/>
          <p:cNvSpPr txBox="1">
            <a:spLocks noChangeArrowheads="1"/>
          </p:cNvSpPr>
          <p:nvPr/>
        </p:nvSpPr>
        <p:spPr bwMode="auto">
          <a:xfrm>
            <a:off x="323850" y="4437063"/>
            <a:ext cx="82804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3600" b="1">
                <a:solidFill>
                  <a:srgbClr val="7030A0"/>
                </a:solidFill>
              </a:rPr>
              <a:t>пассажирский </a:t>
            </a:r>
          </a:p>
          <a:p>
            <a:r>
              <a:rPr lang="ru-RU" altLang="ru-RU" sz="3600" b="1">
                <a:solidFill>
                  <a:srgbClr val="7030A0"/>
                </a:solidFill>
              </a:rPr>
              <a:t>городской</a:t>
            </a:r>
          </a:p>
          <a:p>
            <a:r>
              <a:rPr lang="ru-RU" altLang="ru-RU" sz="3600" b="1">
                <a:solidFill>
                  <a:srgbClr val="7030A0"/>
                </a:solidFill>
              </a:rPr>
              <a:t>постоянный</a:t>
            </a:r>
          </a:p>
        </p:txBody>
      </p:sp>
      <p:sp>
        <p:nvSpPr>
          <p:cNvPr id="17" name="Правая фигурная скобка 16"/>
          <p:cNvSpPr/>
          <p:nvPr/>
        </p:nvSpPr>
        <p:spPr bwMode="auto">
          <a:xfrm>
            <a:off x="10836275" y="1438275"/>
            <a:ext cx="73025" cy="46038"/>
          </a:xfrm>
          <a:prstGeom prst="rightBrace">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a:lstStyle/>
          <a:p>
            <a:pPr>
              <a:defRPr/>
            </a:pPr>
            <a:endParaRPr lang="ru-RU" b="1" dirty="0">
              <a:latin typeface="Arial" charset="0"/>
              <a:cs typeface="Arial" charset="0"/>
            </a:endParaRPr>
          </a:p>
        </p:txBody>
      </p:sp>
      <p:sp>
        <p:nvSpPr>
          <p:cNvPr id="9228" name="TextBox 17"/>
          <p:cNvSpPr txBox="1">
            <a:spLocks noChangeArrowheads="1"/>
          </p:cNvSpPr>
          <p:nvPr/>
        </p:nvSpPr>
        <p:spPr bwMode="auto">
          <a:xfrm>
            <a:off x="10260013" y="692150"/>
            <a:ext cx="460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p>
        </p:txBody>
      </p:sp>
      <p:sp>
        <p:nvSpPr>
          <p:cNvPr id="19" name="TextBox 18"/>
          <p:cNvSpPr txBox="1"/>
          <p:nvPr/>
        </p:nvSpPr>
        <p:spPr>
          <a:xfrm>
            <a:off x="7451725" y="1557338"/>
            <a:ext cx="1692275" cy="646112"/>
          </a:xfrm>
          <a:prstGeom prst="rect">
            <a:avLst/>
          </a:prstGeom>
          <a:noFill/>
        </p:spPr>
        <p:txBody>
          <a:bodyPr>
            <a:spAutoFit/>
          </a:bodyPr>
          <a:lstStyle/>
          <a:p>
            <a:pPr>
              <a:defRPr/>
            </a:pPr>
            <a:r>
              <a:rPr lang="ru-RU" sz="3600" b="1" dirty="0">
                <a:solidFill>
                  <a:schemeClr val="tx2">
                    <a:lumMod val="60000"/>
                    <a:lumOff val="40000"/>
                  </a:schemeClr>
                </a:solidFill>
                <a:latin typeface="Arial" charset="0"/>
                <a:cs typeface="Arial" charset="0"/>
              </a:rPr>
              <a:t>(1895)</a:t>
            </a:r>
          </a:p>
        </p:txBody>
      </p:sp>
      <p:sp>
        <p:nvSpPr>
          <p:cNvPr id="9230" name="Правая фигурная скобка 19"/>
          <p:cNvSpPr>
            <a:spLocks/>
          </p:cNvSpPr>
          <p:nvPr/>
        </p:nvSpPr>
        <p:spPr bwMode="auto">
          <a:xfrm flipH="1" flipV="1">
            <a:off x="10260013" y="1844675"/>
            <a:ext cx="46037" cy="144463"/>
          </a:xfrm>
          <a:prstGeom prst="rightBrace">
            <a:avLst>
              <a:gd name="adj1" fmla="val 8295"/>
              <a:gd name="adj2" fmla="val 50000"/>
            </a:avLst>
          </a:prstGeom>
          <a:solidFill>
            <a:schemeClr val="bg1"/>
          </a:solidFill>
          <a:ln w="9525" algn="ctr">
            <a:solidFill>
              <a:schemeClr val="tx1"/>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ru-RU" altLang="ru-RU"/>
          </a:p>
        </p:txBody>
      </p:sp>
      <p:sp>
        <p:nvSpPr>
          <p:cNvPr id="9231" name="Правая фигурная скобка 20"/>
          <p:cNvSpPr>
            <a:spLocks/>
          </p:cNvSpPr>
          <p:nvPr/>
        </p:nvSpPr>
        <p:spPr bwMode="auto">
          <a:xfrm>
            <a:off x="3779838" y="4149725"/>
            <a:ext cx="647700" cy="2708275"/>
          </a:xfrm>
          <a:prstGeom prst="rightBrace">
            <a:avLst>
              <a:gd name="adj1" fmla="val 8343"/>
              <a:gd name="adj2" fmla="val 53069"/>
            </a:avLst>
          </a:prstGeom>
          <a:solidFill>
            <a:schemeClr val="accent1"/>
          </a:solidFill>
          <a:ln w="9525" algn="ctr">
            <a:solidFill>
              <a:schemeClr val="tx1"/>
            </a:solidFill>
            <a:round/>
            <a:headEnd/>
            <a:tailEnd/>
          </a:ln>
        </p:spPr>
        <p:txBody>
          <a:bodyPr/>
          <a:lstStyle/>
          <a:p>
            <a:pPr>
              <a:defRPr/>
            </a:pPr>
            <a:endParaRPr lang="ru-RU">
              <a:effectLst>
                <a:outerShdw blurRad="38100" dist="38100" dir="2700000" algn="tl">
                  <a:srgbClr val="000000">
                    <a:alpha val="43137"/>
                  </a:srgbClr>
                </a:outerShdw>
              </a:effectLst>
              <a:latin typeface="Arial" charset="0"/>
              <a:cs typeface="Arial" charset="0"/>
            </a:endParaRPr>
          </a:p>
        </p:txBody>
      </p:sp>
      <p:sp>
        <p:nvSpPr>
          <p:cNvPr id="9232" name="TextBox 21"/>
          <p:cNvSpPr txBox="1">
            <a:spLocks noChangeArrowheads="1"/>
          </p:cNvSpPr>
          <p:nvPr/>
        </p:nvSpPr>
        <p:spPr bwMode="auto">
          <a:xfrm>
            <a:off x="4356100" y="4797425"/>
            <a:ext cx="47879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b="1" i="1">
                <a:solidFill>
                  <a:srgbClr val="C00000"/>
                </a:solidFill>
              </a:rPr>
              <a:t>Нижегородский трамвай </a:t>
            </a:r>
            <a:r>
              <a:rPr lang="ru-RU" altLang="ru-RU" sz="2800" b="1" i="1">
                <a:solidFill>
                  <a:srgbClr val="FF0000"/>
                </a:solidFill>
              </a:rPr>
              <a:t>– первый трамвай Российской Федерации</a:t>
            </a:r>
          </a:p>
        </p:txBody>
      </p:sp>
    </p:spTree>
  </p:cSld>
  <p:clrMapOvr>
    <a:masterClrMapping/>
  </p:clrMapOvr>
  <p:transition advTm="40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fade">
                                      <p:cBhvr>
                                        <p:cTn id="7" dur="2000"/>
                                        <p:tgtEl>
                                          <p:spTgt spid="92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ru-RU" altLang="ru-RU" sz="4000" b="1" smtClean="0"/>
              <a:t>Итак, с чего все начиналось?</a:t>
            </a:r>
            <a:endParaRPr lang="en-US" altLang="ru-RU" sz="4000" b="1" smtClean="0"/>
          </a:p>
        </p:txBody>
      </p:sp>
      <p:pic>
        <p:nvPicPr>
          <p:cNvPr id="10243" name="Picture 9" descr="3 старинная открытка"/>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2988" y="1781175"/>
            <a:ext cx="6770687" cy="50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fade">
                                      <p:cBhvr>
                                        <p:cTn id="7" dur="1000"/>
                                        <p:tgtEl>
                                          <p:spTgt spid="71682"/>
                                        </p:tgtEl>
                                      </p:cBhvr>
                                    </p:animEffect>
                                    <p:anim calcmode="lin" valueType="num">
                                      <p:cBhvr>
                                        <p:cTn id="8" dur="1000" fill="hold"/>
                                        <p:tgtEl>
                                          <p:spTgt spid="71682"/>
                                        </p:tgtEl>
                                        <p:attrNameLst>
                                          <p:attrName>ppt_x</p:attrName>
                                        </p:attrNameLst>
                                      </p:cBhvr>
                                      <p:tavLst>
                                        <p:tav tm="0">
                                          <p:val>
                                            <p:strVal val="#ppt_x"/>
                                          </p:val>
                                        </p:tav>
                                        <p:tav tm="100000">
                                          <p:val>
                                            <p:strVal val="#ppt_x"/>
                                          </p:val>
                                        </p:tav>
                                      </p:tavLst>
                                    </p:anim>
                                    <p:anim calcmode="lin" valueType="num">
                                      <p:cBhvr>
                                        <p:cTn id="9" dur="898" decel="100000" fill="hold"/>
                                        <p:tgtEl>
                                          <p:spTgt spid="7168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168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endParaRPr lang="ru-RU" altLang="ru-RU" smtClean="0"/>
          </a:p>
        </p:txBody>
      </p:sp>
      <p:pic>
        <p:nvPicPr>
          <p:cNvPr id="11267" name="Содержимое 3" descr="КОЛЬЦО ТРАМВАЯ.jpeg"/>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971550" y="0"/>
            <a:ext cx="8220075" cy="6858000"/>
          </a:xfr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1728</TotalTime>
  <Words>932</Words>
  <Application>Microsoft Office PowerPoint</Application>
  <PresentationFormat>Экран (4:3)</PresentationFormat>
  <Paragraphs>99</Paragraphs>
  <Slides>35</Slides>
  <Notes>0</Notes>
  <HiddenSlides>0</HiddenSlides>
  <MMClips>1</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35</vt:i4>
      </vt:variant>
    </vt:vector>
  </HeadingPairs>
  <TitlesOfParts>
    <vt:vector size="43" baseType="lpstr">
      <vt:lpstr>Arial</vt:lpstr>
      <vt:lpstr>Tahoma</vt:lpstr>
      <vt:lpstr>Wingdings</vt:lpstr>
      <vt:lpstr>Calibri</vt:lpstr>
      <vt:lpstr>Blackoak Std</vt:lpstr>
      <vt:lpstr>Times New Roman</vt:lpstr>
      <vt:lpstr>Franklin Gothic Heavy</vt:lpstr>
      <vt:lpstr>Blends</vt:lpstr>
      <vt:lpstr>  Для участия в   в конференции «Шаг в науку»(2017г.) </vt:lpstr>
      <vt:lpstr>ИССЛЕДОВАТЕЛЬСКУЮ  РАБОТУ </vt:lpstr>
      <vt:lpstr> АКТУАЛЬНОСТЬ ТЕМЫ  объясняется тем, что именно наш областной центр считается родиной первого в России пассажирского трамвая.  </vt:lpstr>
      <vt:lpstr> Так выглядел трамвайный вагон    120 лет назад </vt:lpstr>
      <vt:lpstr>Так он выглядит сегодня </vt:lpstr>
      <vt:lpstr>ЦЕЛИ ИССЛЕДОВАНИЯ</vt:lpstr>
      <vt:lpstr>Презентация PowerPoint</vt:lpstr>
      <vt:lpstr>Итак, с чего все начиналось?</vt:lpstr>
      <vt:lpstr>Презентация PowerPoint</vt:lpstr>
      <vt:lpstr>ТРАМВАЙНЫЙ МАРШРУТ ИНЖЕНЕРА ГАРТМАНА</vt:lpstr>
      <vt:lpstr>Презентация PowerPoint</vt:lpstr>
      <vt:lpstr>У НИЖЕГОРОДСКИХ ИЗВОЗЧИКОВ ПОЯВИЛСЯ СЕРЬЁЗНЫЙ КОНКУРЕНТ – ТРАМВАЙ.</vt:lpstr>
      <vt:lpstr>Так наши предки преодолевали переправу через реку.  Уже не на лошадях. И не на своих двоих.</vt:lpstr>
      <vt:lpstr>УЛИЦА РОЖДЕСТВЕНСКАЯ</vt:lpstr>
      <vt:lpstr>1908 год</vt:lpstr>
      <vt:lpstr>Презентация PowerPoint</vt:lpstr>
      <vt:lpstr>Презентация PowerPoint</vt:lpstr>
      <vt:lpstr>Презентация PowerPoint</vt:lpstr>
      <vt:lpstr> ПРОТИВ!</vt:lpstr>
      <vt:lpstr> ПРОТИВ!</vt:lpstr>
      <vt:lpstr> ПРОТИВ!</vt:lpstr>
      <vt:lpstr> ПРОТИВ!</vt:lpstr>
      <vt:lpstr> ЗА!</vt:lpstr>
      <vt:lpstr> ЗА!</vt:lpstr>
      <vt:lpstr> ЗА!</vt:lpstr>
      <vt:lpstr> ЗА!</vt:lpstr>
      <vt:lpstr> ЗА!</vt:lpstr>
      <vt:lpstr> ЗА!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HCData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ГЕОГРАФИЯ</dc:title>
  <dc:creator>User</dc:creator>
  <cp:lastModifiedBy>Сергей</cp:lastModifiedBy>
  <cp:revision>113</cp:revision>
  <dcterms:created xsi:type="dcterms:W3CDTF">2004-06-12T12:36:07Z</dcterms:created>
  <dcterms:modified xsi:type="dcterms:W3CDTF">2018-07-26T08:29:44Z</dcterms:modified>
</cp:coreProperties>
</file>