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80" r:id="rId4"/>
    <p:sldId id="266" r:id="rId5"/>
    <p:sldId id="278" r:id="rId6"/>
    <p:sldId id="269" r:id="rId7"/>
    <p:sldId id="268" r:id="rId8"/>
    <p:sldId id="276" r:id="rId9"/>
    <p:sldId id="275" r:id="rId10"/>
    <p:sldId id="272" r:id="rId11"/>
    <p:sldId id="273" r:id="rId12"/>
    <p:sldId id="274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FF33"/>
    <a:srgbClr val="FFFF99"/>
    <a:srgbClr val="CC6600"/>
    <a:srgbClr val="FF9900"/>
    <a:srgbClr val="FF9933"/>
    <a:srgbClr val="FFC000"/>
    <a:srgbClr val="66FF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1" autoAdjust="0"/>
    <p:restoredTop sz="96621" autoAdjust="0"/>
  </p:normalViewPr>
  <p:slideViewPr>
    <p:cSldViewPr>
      <p:cViewPr>
        <p:scale>
          <a:sx n="70" d="100"/>
          <a:sy n="70" d="100"/>
        </p:scale>
        <p:origin x="-1157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1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32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3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8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06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0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0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6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84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80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3E5C6-C326-4F5D-9CBD-6ECC19CB855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46B1-ECF1-4577-A270-4266C1EC61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4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123rf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hutterstock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92081" y="1412776"/>
            <a:ext cx="3851919" cy="25922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«К нам опять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пришла весна»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презентация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для детей старшего дошкольного возраста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5207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2900" y="4797152"/>
            <a:ext cx="3672408" cy="1357312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Автор:  Клименко Тамара Николаевна</a:t>
            </a:r>
          </a:p>
          <a:p>
            <a:pPr marL="809625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Музыкальный руководитель МБДОУ №13 </a:t>
            </a:r>
          </a:p>
          <a:p>
            <a:pPr marL="809625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Челябинская область,</a:t>
            </a:r>
          </a:p>
          <a:p>
            <a:pPr marL="809625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г. Миасс, 2018 год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" t="1992" r="1506" b="1751"/>
          <a:stretch/>
        </p:blipFill>
        <p:spPr>
          <a:xfrm>
            <a:off x="1" y="7937"/>
            <a:ext cx="5292080" cy="685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5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014" y="0"/>
            <a:ext cx="9193014" cy="6858000"/>
          </a:xfrm>
          <a:prstGeom prst="rect">
            <a:avLst/>
          </a:prstGeom>
        </p:spPr>
      </p:pic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7564" y="5877272"/>
            <a:ext cx="784887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и  про-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КЛЮ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-ну-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лись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лис-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ТОЧ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КИ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0867" y="1124744"/>
            <a:ext cx="7322266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на 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вет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ВЯХ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 на-бух-ли 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ПОЧ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КИ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094751" y="326362"/>
            <a:ext cx="6746600" cy="648010"/>
            <a:chOff x="1094751" y="420187"/>
            <a:chExt cx="6746600" cy="648010"/>
          </a:xfrm>
          <a:solidFill>
            <a:srgbClr val="92D050"/>
          </a:solidFill>
        </p:grpSpPr>
        <p:sp>
          <p:nvSpPr>
            <p:cNvPr id="17" name="Овал 16"/>
            <p:cNvSpPr/>
            <p:nvPr/>
          </p:nvSpPr>
          <p:spPr>
            <a:xfrm>
              <a:off x="1829807" y="507105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094751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6119656" y="420197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193351" y="420187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731256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198056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470679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682350" y="420197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922349" y="5225147"/>
            <a:ext cx="7096659" cy="652125"/>
            <a:chOff x="859645" y="1928551"/>
            <a:chExt cx="7096659" cy="652125"/>
          </a:xfrm>
          <a:solidFill>
            <a:srgbClr val="92D050"/>
          </a:solidFill>
        </p:grpSpPr>
        <p:sp>
          <p:nvSpPr>
            <p:cNvPr id="29" name="Овал 28"/>
            <p:cNvSpPr/>
            <p:nvPr/>
          </p:nvSpPr>
          <p:spPr>
            <a:xfrm>
              <a:off x="859645" y="2052615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1555551" y="2054220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2555776" y="1932676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683698" y="2026501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514472" y="2022376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5374112" y="2018948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6351914" y="1932676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7308304" y="1928551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4107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836769" y="6104228"/>
            <a:ext cx="71647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рас-</a:t>
            </a:r>
            <a:r>
              <a:rPr lang="ru-RU" sz="3600" b="1" dirty="0" err="1" smtClean="0"/>
              <a:t>пус</a:t>
            </a:r>
            <a:r>
              <a:rPr lang="ru-RU" sz="3600" b="1" dirty="0" smtClean="0"/>
              <a:t>-</a:t>
            </a:r>
            <a:r>
              <a:rPr lang="ru-RU" sz="4800" b="1" dirty="0" smtClean="0"/>
              <a:t>КА</a:t>
            </a:r>
            <a:r>
              <a:rPr lang="ru-RU" sz="3600" b="1" dirty="0" smtClean="0"/>
              <a:t>-ют-</a:t>
            </a:r>
            <a:r>
              <a:rPr lang="ru-RU" sz="3600" b="1" dirty="0" err="1" smtClean="0"/>
              <a:t>ся</a:t>
            </a:r>
            <a:r>
              <a:rPr lang="ru-RU" sz="3600" b="1" dirty="0" smtClean="0"/>
              <a:t>  </a:t>
            </a:r>
            <a:r>
              <a:rPr lang="ru-RU" sz="3600" b="1" dirty="0" err="1" smtClean="0"/>
              <a:t>бу</a:t>
            </a:r>
            <a:r>
              <a:rPr lang="ru-RU" sz="3600" b="1" dirty="0" smtClean="0"/>
              <a:t>-</a:t>
            </a:r>
            <a:r>
              <a:rPr lang="ru-RU" sz="4800" b="1" dirty="0" smtClean="0"/>
              <a:t>ТО-НЫ</a:t>
            </a:r>
            <a:r>
              <a:rPr lang="ru-RU" sz="3600" b="1" dirty="0" smtClean="0"/>
              <a:t>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843" y="865648"/>
            <a:ext cx="7322266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 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цве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де-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ревь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-ев  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КРО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НЫ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27867" y="217638"/>
            <a:ext cx="6746600" cy="648010"/>
            <a:chOff x="1094751" y="420187"/>
            <a:chExt cx="6746600" cy="648010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7" name="Овал 16"/>
            <p:cNvSpPr/>
            <p:nvPr/>
          </p:nvSpPr>
          <p:spPr>
            <a:xfrm>
              <a:off x="1829807" y="507105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094751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6119656" y="420197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193351" y="420187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731256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198056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4470679" y="514022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2682350" y="420197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463466" y="5514781"/>
            <a:ext cx="5822740" cy="661219"/>
            <a:chOff x="1592916" y="5268504"/>
            <a:chExt cx="5822740" cy="661219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29" name="Овал 28"/>
            <p:cNvSpPr/>
            <p:nvPr/>
          </p:nvSpPr>
          <p:spPr>
            <a:xfrm>
              <a:off x="1592916" y="5395996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300731" y="5395926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48165" y="5268504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956653" y="5397601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591286" y="5397601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5198056" y="5385041"/>
              <a:ext cx="460800" cy="46035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868144" y="5281723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767656" y="5268504"/>
              <a:ext cx="648000" cy="648000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6008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7564" y="6021288"/>
            <a:ext cx="784887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шмель  </a:t>
            </a:r>
            <a:r>
              <a:rPr lang="ru-RU" sz="3600" b="1" dirty="0" err="1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гу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ЛЯ-</a:t>
            </a:r>
            <a:r>
              <a:rPr lang="ru-RU" sz="3600" b="1" dirty="0" err="1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ет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на-лег-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КЕ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0867" y="1124744"/>
            <a:ext cx="7322266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в  по - </a:t>
            </a:r>
            <a:r>
              <a:rPr lang="ru-RU" sz="3600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ло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sz="4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СА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-том  </a:t>
            </a:r>
            <a:r>
              <a:rPr lang="ru-RU" sz="3600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сви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-тер- </a:t>
            </a:r>
            <a:r>
              <a:rPr lang="ru-RU" sz="48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КЕ</a:t>
            </a:r>
            <a:endParaRPr lang="ru-RU" sz="48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011195" y="514022"/>
            <a:ext cx="460800" cy="46035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331640" y="505532"/>
            <a:ext cx="460800" cy="46035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022754" y="372313"/>
            <a:ext cx="648000" cy="64800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758571" y="514022"/>
            <a:ext cx="460800" cy="46035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417061" y="514022"/>
            <a:ext cx="460800" cy="46035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485616" y="531274"/>
            <a:ext cx="460800" cy="46035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492077" y="360876"/>
            <a:ext cx="648000" cy="64800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209804" y="514022"/>
            <a:ext cx="460800" cy="460350"/>
          </a:xfrm>
          <a:prstGeom prst="ellipse">
            <a:avLst/>
          </a:prstGeom>
          <a:solidFill>
            <a:srgbClr val="CC66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2158342" y="5373288"/>
            <a:ext cx="5170942" cy="648000"/>
            <a:chOff x="2175812" y="5272613"/>
            <a:chExt cx="5170942" cy="648000"/>
          </a:xfrm>
        </p:grpSpPr>
        <p:sp>
          <p:nvSpPr>
            <p:cNvPr id="29" name="Овал 28"/>
            <p:cNvSpPr/>
            <p:nvPr/>
          </p:nvSpPr>
          <p:spPr>
            <a:xfrm>
              <a:off x="2175812" y="5410022"/>
              <a:ext cx="460800" cy="46035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19371" y="5410022"/>
              <a:ext cx="460800" cy="46035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852240" y="5272613"/>
              <a:ext cx="648000" cy="64800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690864" y="5410022"/>
              <a:ext cx="460800" cy="46035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5417061" y="5416922"/>
              <a:ext cx="460800" cy="46035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698754" y="5272613"/>
              <a:ext cx="648000" cy="64800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6084168" y="5410022"/>
              <a:ext cx="460800" cy="460350"/>
            </a:xfrm>
            <a:prstGeom prst="ellipse">
              <a:avLst/>
            </a:prstGeom>
            <a:solidFill>
              <a:srgbClr val="CC66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5983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5207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422114" y="465138"/>
            <a:ext cx="8299772" cy="3035870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использованных источников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Бурмистрова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Л.Л. Большая поэзия для маленьких детей.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«Времена года».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Издательство «Мозаика-синтез»,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2014.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0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Доровеева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А. Большая поэзия для маленьких детей. «Весенние стихи». – Издательство «Мозаика-синтез», 2015.</a:t>
            </a:r>
            <a:b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Брагин П.И. В лесу. – Издательство «Мелик-Пашаев», 2015.</a:t>
            </a:r>
            <a:b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ru.123rf.com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400" dirty="0" smtClean="0">
                <a:solidFill>
                  <a:srgbClr val="002060"/>
                </a:solidFill>
                <a:hlinkClick r:id="rId4"/>
              </a:rPr>
              <a:t>https</a:t>
            </a:r>
            <a:r>
              <a:rPr lang="en-US" sz="2400" dirty="0">
                <a:solidFill>
                  <a:srgbClr val="002060"/>
                </a:solidFill>
                <a:hlinkClick r:id="rId4"/>
              </a:rPr>
              <a:t>://</a:t>
            </a:r>
            <a:r>
              <a:rPr lang="en-US" sz="2400" dirty="0" smtClean="0">
                <a:solidFill>
                  <a:srgbClr val="002060"/>
                </a:solidFill>
                <a:hlinkClick r:id="rId4"/>
              </a:rPr>
              <a:t>www.shutterstock.com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47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0700" y="617538"/>
            <a:ext cx="8299772" cy="5475758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чувство ритма и музыкальную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память.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Развивать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ритмический слух.</a:t>
            </a:r>
            <a:b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Развивать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воспроизводить ритм с помощью </a:t>
            </a:r>
            <a:r>
              <a:rPr lang="ru-RU" sz="24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ритмослогов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звучащих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жестов, шумовых, </a:t>
            </a:r>
            <a:r>
              <a:rPr lang="ru-RU" sz="24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звуковысотных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инструментов.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Развивать познавательный интерес и эстетические чувства к миру природы.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Развивать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коммуникативные навыки и интерес к музыкальной игровой деятельности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5207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0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114" y="894569"/>
            <a:ext cx="8299772" cy="506886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 игры: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Прохлопать и произнести </a:t>
            </a:r>
            <a:r>
              <a:rPr lang="ru-RU" sz="24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ритмослогами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ритмические схемы.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Большие кружочки - длинные звуки «ТА», маленькие кружочки - короткие звуки «ТИ».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Щёлкнуть мышкой и проговорить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стихи со звучащими жестами.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Сыграть ритм на 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шумовых,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звуковысотных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инструментах.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https://img3.goodfon.ru/original/1152x864/d/f0/art-trava-fon-zelen-svet.jpg"/>
          <p:cNvSpPr>
            <a:spLocks noChangeAspect="1" noChangeArrowheads="1"/>
          </p:cNvSpPr>
          <p:nvPr/>
        </p:nvSpPr>
        <p:spPr bwMode="auto">
          <a:xfrm>
            <a:off x="5207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47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7559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300" y="160337"/>
            <a:ext cx="8668326" cy="576064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FFFF66"/>
                </a:solidFill>
              </a:rPr>
              <a:t>сол</a:t>
            </a:r>
            <a:r>
              <a:rPr lang="ru-RU" b="1" dirty="0" err="1" smtClean="0">
                <a:solidFill>
                  <a:srgbClr val="FFFF66"/>
                </a:solidFill>
              </a:rPr>
              <a:t>-нце</a:t>
            </a:r>
            <a:r>
              <a:rPr lang="ru-RU" b="1" dirty="0" smtClean="0">
                <a:solidFill>
                  <a:srgbClr val="FFFF66"/>
                </a:solidFill>
              </a:rPr>
              <a:t> </a:t>
            </a:r>
            <a:r>
              <a:rPr lang="ru-RU" sz="4800" b="1" dirty="0" smtClean="0">
                <a:solidFill>
                  <a:srgbClr val="FFFF66"/>
                </a:solidFill>
              </a:rPr>
              <a:t>ЗЕМ</a:t>
            </a:r>
            <a:r>
              <a:rPr lang="ru-RU" b="1" dirty="0" smtClean="0">
                <a:solidFill>
                  <a:srgbClr val="FFFF66"/>
                </a:solidFill>
              </a:rPr>
              <a:t>-</a:t>
            </a:r>
            <a:r>
              <a:rPr lang="ru-RU" sz="4800" b="1" dirty="0" smtClean="0">
                <a:solidFill>
                  <a:srgbClr val="FFFF66"/>
                </a:solidFill>
              </a:rPr>
              <a:t>ЛЮ</a:t>
            </a:r>
            <a:r>
              <a:rPr lang="ru-RU" b="1" dirty="0" smtClean="0">
                <a:solidFill>
                  <a:srgbClr val="FFFF66"/>
                </a:solidFill>
              </a:rPr>
              <a:t>   ос – </a:t>
            </a:r>
            <a:r>
              <a:rPr lang="ru-RU" b="1" dirty="0" err="1" smtClean="0">
                <a:solidFill>
                  <a:srgbClr val="FFFF66"/>
                </a:solidFill>
              </a:rPr>
              <a:t>ве</a:t>
            </a:r>
            <a:r>
              <a:rPr lang="ru-RU" b="1" dirty="0" smtClean="0">
                <a:solidFill>
                  <a:srgbClr val="FFFF66"/>
                </a:solidFill>
              </a:rPr>
              <a:t> -</a:t>
            </a:r>
            <a:r>
              <a:rPr lang="ru-RU" sz="4800" b="1" dirty="0" smtClean="0">
                <a:solidFill>
                  <a:srgbClr val="FFFF66"/>
                </a:solidFill>
              </a:rPr>
              <a:t>ТИ</a:t>
            </a:r>
            <a:r>
              <a:rPr lang="ru-RU" b="1" dirty="0" smtClean="0">
                <a:solidFill>
                  <a:srgbClr val="FFFF66"/>
                </a:solidFill>
              </a:rPr>
              <a:t>-</a:t>
            </a:r>
            <a:r>
              <a:rPr lang="ru-RU" sz="4800" b="1" dirty="0" smtClean="0">
                <a:solidFill>
                  <a:srgbClr val="FFFF66"/>
                </a:solidFill>
              </a:rPr>
              <a:t>ЛО</a:t>
            </a:r>
            <a:r>
              <a:rPr lang="ru-RU" b="1" dirty="0" smtClean="0">
                <a:solidFill>
                  <a:srgbClr val="FFFF66"/>
                </a:solidFill>
              </a:rPr>
              <a:t>, </a:t>
            </a:r>
            <a:endParaRPr lang="ru-RU" b="1" dirty="0">
              <a:solidFill>
                <a:srgbClr val="FFFF66"/>
              </a:solidFill>
            </a:endParaRPr>
          </a:p>
        </p:txBody>
      </p:sp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8526" y="1741849"/>
            <a:ext cx="903547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все  су –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ГРО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БЫ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рас – то -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ПИ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ЛО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83568" y="792919"/>
            <a:ext cx="8158800" cy="764779"/>
            <a:chOff x="683568" y="792919"/>
            <a:chExt cx="8158800" cy="764779"/>
          </a:xfrm>
        </p:grpSpPr>
        <p:sp>
          <p:nvSpPr>
            <p:cNvPr id="10" name="Овал 9"/>
            <p:cNvSpPr/>
            <p:nvPr/>
          </p:nvSpPr>
          <p:spPr>
            <a:xfrm>
              <a:off x="683568" y="974628"/>
              <a:ext cx="527627" cy="53413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1691680" y="965186"/>
              <a:ext cx="527627" cy="53413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7092280" y="792919"/>
              <a:ext cx="741976" cy="751855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8100392" y="792920"/>
              <a:ext cx="741976" cy="751855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5269538" y="965186"/>
              <a:ext cx="527627" cy="53413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6228184" y="965186"/>
              <a:ext cx="527627" cy="53413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43808" y="805843"/>
              <a:ext cx="741976" cy="751855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3995936" y="792920"/>
              <a:ext cx="741976" cy="751855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Овал 20"/>
          <p:cNvSpPr/>
          <p:nvPr/>
        </p:nvSpPr>
        <p:spPr>
          <a:xfrm>
            <a:off x="376954" y="2591715"/>
            <a:ext cx="527627" cy="53413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348345" y="2591717"/>
            <a:ext cx="527627" cy="53413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063613" y="2461929"/>
            <a:ext cx="741976" cy="75185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00392" y="2461928"/>
            <a:ext cx="741976" cy="75185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159151" y="2591717"/>
            <a:ext cx="527627" cy="53413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210523" y="2591715"/>
            <a:ext cx="527627" cy="53413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500474" y="2482855"/>
            <a:ext cx="741976" cy="75185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779912" y="2482854"/>
            <a:ext cx="741976" cy="75185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5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Весна\medium-71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9202"/>
            <a:ext cx="9169603" cy="687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827583" y="4915520"/>
            <a:ext cx="7681605" cy="873664"/>
            <a:chOff x="827583" y="4915520"/>
            <a:chExt cx="7681605" cy="873664"/>
          </a:xfrm>
        </p:grpSpPr>
        <p:sp>
          <p:nvSpPr>
            <p:cNvPr id="35" name="Овал 34"/>
            <p:cNvSpPr/>
            <p:nvPr/>
          </p:nvSpPr>
          <p:spPr>
            <a:xfrm>
              <a:off x="827583" y="5141184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1666918" y="5125104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6462145" y="4915520"/>
              <a:ext cx="864000" cy="864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7645188" y="4925184"/>
              <a:ext cx="864000" cy="864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579958" y="5125104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499627" y="5134768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4417627" y="5125104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5340586" y="5125104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27583" y="496129"/>
            <a:ext cx="7848777" cy="873664"/>
            <a:chOff x="827583" y="496129"/>
            <a:chExt cx="7848777" cy="873664"/>
          </a:xfrm>
        </p:grpSpPr>
        <p:sp>
          <p:nvSpPr>
            <p:cNvPr id="5" name="Овал 4"/>
            <p:cNvSpPr/>
            <p:nvPr/>
          </p:nvSpPr>
          <p:spPr>
            <a:xfrm>
              <a:off x="827583" y="706477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789188" y="705713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6629317" y="496129"/>
              <a:ext cx="864000" cy="864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7812360" y="505793"/>
              <a:ext cx="864000" cy="864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747130" y="705713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600114" y="715377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584799" y="705713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5507758" y="721793"/>
              <a:ext cx="648000" cy="64800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910" y="1484784"/>
            <a:ext cx="8524180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FFFF66"/>
                </a:solidFill>
              </a:rPr>
              <a:t>по - </a:t>
            </a:r>
            <a:r>
              <a:rPr lang="ru-RU" b="1" dirty="0" err="1" smtClean="0">
                <a:solidFill>
                  <a:srgbClr val="FFFF66"/>
                </a:solidFill>
              </a:rPr>
              <a:t>бе</a:t>
            </a:r>
            <a:r>
              <a:rPr lang="ru-RU" b="1" dirty="0" smtClean="0">
                <a:solidFill>
                  <a:srgbClr val="FFFF66"/>
                </a:solidFill>
              </a:rPr>
              <a:t>- </a:t>
            </a:r>
            <a:r>
              <a:rPr lang="ru-RU" b="1" dirty="0" err="1" smtClean="0">
                <a:solidFill>
                  <a:srgbClr val="FFFF66"/>
                </a:solidFill>
              </a:rPr>
              <a:t>жа</a:t>
            </a:r>
            <a:r>
              <a:rPr lang="ru-RU" b="1" dirty="0" smtClean="0">
                <a:solidFill>
                  <a:srgbClr val="FFFF66"/>
                </a:solidFill>
              </a:rPr>
              <a:t>- ли   по  до - </a:t>
            </a:r>
            <a:r>
              <a:rPr lang="ru-RU" sz="4800" b="1" dirty="0" smtClean="0">
                <a:solidFill>
                  <a:srgbClr val="FFFF66"/>
                </a:solidFill>
              </a:rPr>
              <a:t>РОЖ-КЕ</a:t>
            </a:r>
            <a:endParaRPr lang="ru-RU" sz="4800" b="1" dirty="0">
              <a:solidFill>
                <a:srgbClr val="FFFF66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67948" y="5805264"/>
            <a:ext cx="840810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2060"/>
                </a:solidFill>
              </a:rPr>
              <a:t>   </a:t>
            </a:r>
            <a:r>
              <a:rPr lang="ru-RU" sz="3600" b="1" dirty="0" err="1" smtClean="0">
                <a:solidFill>
                  <a:srgbClr val="002060"/>
                </a:solidFill>
              </a:rPr>
              <a:t>р</a:t>
            </a:r>
            <a:r>
              <a:rPr lang="ru-RU" b="1" dirty="0" err="1" smtClean="0">
                <a:solidFill>
                  <a:srgbClr val="002060"/>
                </a:solidFill>
              </a:rPr>
              <a:t>у</a:t>
            </a:r>
            <a:r>
              <a:rPr lang="ru-RU" b="1" dirty="0" smtClean="0">
                <a:solidFill>
                  <a:srgbClr val="002060"/>
                </a:solidFill>
              </a:rPr>
              <a:t>-чей-ков </a:t>
            </a:r>
            <a:r>
              <a:rPr lang="ru-RU" b="1" dirty="0" err="1" smtClean="0">
                <a:solidFill>
                  <a:srgbClr val="002060"/>
                </a:solidFill>
              </a:rPr>
              <a:t>ве</a:t>
            </a:r>
            <a:r>
              <a:rPr lang="ru-RU" b="1" dirty="0" smtClean="0">
                <a:solidFill>
                  <a:srgbClr val="002060"/>
                </a:solidFill>
              </a:rPr>
              <a:t>-сен-них </a:t>
            </a:r>
            <a:r>
              <a:rPr lang="ru-RU" sz="4800" b="1" dirty="0" smtClean="0">
                <a:solidFill>
                  <a:srgbClr val="002060"/>
                </a:solidFill>
              </a:rPr>
              <a:t>НОЖ-КИ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8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2183" y="867576"/>
            <a:ext cx="6579635" cy="576064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зай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-чик  шуб-ку 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по-ме-НЯЛ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856751" y="375839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15399" y="375839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486606" y="209150"/>
            <a:ext cx="648000" cy="64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596184" y="396901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341600" y="396901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056932" y="407686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56900" y="407226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91" y="2852936"/>
            <a:ext cx="5021219" cy="3765914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1282183" y="2024844"/>
            <a:ext cx="6579635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бе-лым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был,  а   се-рым СТАЛ.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626351" y="1700808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521535" y="1700808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437995" y="1700808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211960" y="1700808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932040" y="1720539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652120" y="1700808"/>
            <a:ext cx="460800" cy="4603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660232" y="1550714"/>
            <a:ext cx="648000" cy="648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96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62" y="0"/>
            <a:ext cx="916516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5597" y="810746"/>
            <a:ext cx="6972807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и мед-ведь  у - же  про-СНУЛ-СЯ,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79" y="2732836"/>
            <a:ext cx="8054243" cy="3830958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22394" y="297592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967863" y="312738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862768" y="312738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228184" y="137194"/>
            <a:ext cx="648000" cy="64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164288" y="137194"/>
            <a:ext cx="648000" cy="64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628746" y="312738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257081" y="312738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126892" y="1916832"/>
            <a:ext cx="6890217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сла-дко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сла-дко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 по-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тя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- НУЛ-СЯ.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368473" y="1563497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198263" y="1565207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261480" y="1565207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056010" y="1565207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844015" y="1563497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580112" y="1565207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375601" y="1377557"/>
            <a:ext cx="648000" cy="64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272321" y="1363251"/>
            <a:ext cx="648000" cy="648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383215" y="291959"/>
            <a:ext cx="460800" cy="46035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8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Рисунок 4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62" y="0"/>
            <a:ext cx="9165162" cy="6858000"/>
          </a:xfrm>
          <a:prstGeom prst="rect">
            <a:avLst/>
          </a:prstGeom>
        </p:spPr>
      </p:pic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641" y="1096441"/>
            <a:ext cx="8376718" cy="79208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 под-СНЕЖ-ни-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ки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на НОЖ-КАХ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50701" y="5801122"/>
            <a:ext cx="884259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кра-сят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к ПРАЗД-ни-ку  до-РОЖ-КИ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30126" y="2043201"/>
            <a:ext cx="8083749" cy="3041983"/>
            <a:chOff x="356976" y="2043201"/>
            <a:chExt cx="8426649" cy="3181692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976" y="2043201"/>
              <a:ext cx="2518738" cy="3155728"/>
            </a:xfrm>
            <a:prstGeom prst="rect">
              <a:avLst/>
            </a:prstGeom>
          </p:spPr>
        </p:pic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0576" y="2043201"/>
              <a:ext cx="2518738" cy="3155728"/>
            </a:xfrm>
            <a:prstGeom prst="rect">
              <a:avLst/>
            </a:prstGeom>
          </p:spPr>
        </p:pic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4887" y="2069165"/>
              <a:ext cx="2518738" cy="3155728"/>
            </a:xfrm>
            <a:prstGeom prst="rect">
              <a:avLst/>
            </a:prstGeom>
          </p:spPr>
        </p:pic>
      </p:grpSp>
      <p:sp>
        <p:nvSpPr>
          <p:cNvPr id="24" name="Овал 23"/>
          <p:cNvSpPr/>
          <p:nvPr/>
        </p:nvSpPr>
        <p:spPr>
          <a:xfrm>
            <a:off x="6462161" y="448441"/>
            <a:ext cx="648000" cy="64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858954" y="551127"/>
            <a:ext cx="460800" cy="4603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674491" y="551127"/>
            <a:ext cx="460800" cy="4603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525289" y="542266"/>
            <a:ext cx="460800" cy="4603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41507" y="558154"/>
            <a:ext cx="460800" cy="4603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403648" y="560048"/>
            <a:ext cx="460800" cy="46035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622371" y="466223"/>
            <a:ext cx="648000" cy="64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585722" y="448441"/>
            <a:ext cx="648000" cy="64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20700" y="5133717"/>
            <a:ext cx="8071134" cy="663649"/>
            <a:chOff x="520700" y="5277892"/>
            <a:chExt cx="8071134" cy="663649"/>
          </a:xfrm>
        </p:grpSpPr>
        <p:sp>
          <p:nvSpPr>
            <p:cNvPr id="19" name="Овал 18"/>
            <p:cNvSpPr/>
            <p:nvPr/>
          </p:nvSpPr>
          <p:spPr>
            <a:xfrm>
              <a:off x="6876256" y="5277892"/>
              <a:ext cx="648000" cy="648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4351532" y="5465542"/>
              <a:ext cx="460800" cy="4603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135291" y="5465542"/>
              <a:ext cx="460800" cy="4603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20700" y="5426699"/>
              <a:ext cx="460800" cy="4603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1487305" y="5426699"/>
              <a:ext cx="460800" cy="4603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5986089" y="5465542"/>
              <a:ext cx="460800" cy="4603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14487" y="5293541"/>
              <a:ext cx="648000" cy="648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943834" y="5277892"/>
              <a:ext cx="648000" cy="648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7329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0" t="5159" r="5208" b="12302"/>
          <a:stretch/>
        </p:blipFill>
        <p:spPr>
          <a:xfrm>
            <a:off x="1514843" y="1128013"/>
            <a:ext cx="6114314" cy="4694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6312359"/>
            <a:ext cx="5229119" cy="432048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ра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зу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чи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-ла вальс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цве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-ТОВ!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498052" y="37958"/>
            <a:ext cx="4987332" cy="648000"/>
            <a:chOff x="520700" y="120695"/>
            <a:chExt cx="4987332" cy="648000"/>
          </a:xfrm>
        </p:grpSpPr>
        <p:sp>
          <p:nvSpPr>
            <p:cNvPr id="5" name="Овал 4"/>
            <p:cNvSpPr/>
            <p:nvPr/>
          </p:nvSpPr>
          <p:spPr>
            <a:xfrm>
              <a:off x="520700" y="214520"/>
              <a:ext cx="460800" cy="4603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187624" y="214520"/>
              <a:ext cx="460800" cy="4603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860032" y="120695"/>
              <a:ext cx="648000" cy="64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836166" y="225608"/>
              <a:ext cx="460800" cy="4603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677118" y="225608"/>
              <a:ext cx="460800" cy="4603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75856" y="223989"/>
              <a:ext cx="460800" cy="4603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934218" y="225608"/>
              <a:ext cx="460800" cy="46035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199267" y="768695"/>
            <a:ext cx="5551636" cy="35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ста- я звон – ка -я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сквор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-ЦОВ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141970" y="5850309"/>
            <a:ext cx="460800" cy="4603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711225" y="5850309"/>
            <a:ext cx="460800" cy="4603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316416" y="5672336"/>
            <a:ext cx="648000" cy="648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315120" y="5859986"/>
            <a:ext cx="460800" cy="4603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940152" y="5861445"/>
            <a:ext cx="460800" cy="4603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732240" y="5850309"/>
            <a:ext cx="460800" cy="4603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588326" y="5845679"/>
            <a:ext cx="460800" cy="4603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11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1927</TotalTime>
  <Words>147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«К нам опять пришла весна» презентация для детей старшего дошкольного возраста</vt:lpstr>
      <vt:lpstr>Цель:  Развивать чувство ритма и музыкальную память.  Задачи: 1. Развивать ритмический слух. 2. Развивать умение воспроизводить ритм с помощью ритмослогов, звучащих жестов, шумовых, звуковысотных инструментов. 3. Развивать познавательный интерес и эстетические чувства к миру природы. 4. Развивать коммуникативные навыки и интерес к музыкальной игровой деятельности.  </vt:lpstr>
      <vt:lpstr>      Ход игры: 1. Прохлопать и произнести ритмослогами ритмические схемы. Большие кружочки - длинные звуки «ТА», маленькие кружочки - короткие звуки «ТИ». 2. Щёлкнуть мышкой и проговорить стихи со звучащими жестами. 3. Сыграть ритм на шумовых, звуковысотных инструментах.          </vt:lpstr>
      <vt:lpstr>сол-нце ЗЕМ-ЛЮ   ос – ве -ТИ-ЛО, </vt:lpstr>
      <vt:lpstr>   по - бе- жа- ли   по  до - РОЖ-КЕ</vt:lpstr>
      <vt:lpstr>зай-чик  шуб-ку  по-ме-НЯЛ:</vt:lpstr>
      <vt:lpstr>и мед-ведь  у - же  про-СНУЛ-СЯ,</vt:lpstr>
      <vt:lpstr>а под-СНЕЖ-ни-ки  на НОЖ-КАХ</vt:lpstr>
      <vt:lpstr>ра - зу- чи-ла вальс цве-ТОВ!</vt:lpstr>
      <vt:lpstr>на  вет-ВЯХ  на-бух-ли  ПОЧ-КИ,</vt:lpstr>
      <vt:lpstr>за  цве-ЛИ  де-ревь-ев  КРО-НЫ,</vt:lpstr>
      <vt:lpstr>в  по - ло- СА-том  сви-тер- КЕ</vt:lpstr>
      <vt:lpstr>    Список использованных источников.  1. Бурмистрова Л.Л. Большая поэзия для маленьких детей. «Времена года». – Издательство «Мозаика-синтез», 2014. 2. Доровеева А. Большая поэзия для маленьких детей. «Весенние стихи». – Издательство «Мозаика-синтез», 2015. 3. Брагин П.И. В лесу. – Издательство «Мелик-Пашаев», 2015. 4. https://ru.123rf.com 5. https://www.shutterstock.com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137</cp:revision>
  <dcterms:created xsi:type="dcterms:W3CDTF">2018-04-29T14:10:42Z</dcterms:created>
  <dcterms:modified xsi:type="dcterms:W3CDTF">2018-06-19T16:36:10Z</dcterms:modified>
</cp:coreProperties>
</file>