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56" autoAdjust="0"/>
    <p:restoredTop sz="94660"/>
  </p:normalViewPr>
  <p:slideViewPr>
    <p:cSldViewPr>
      <p:cViewPr varScale="1">
        <p:scale>
          <a:sx n="54" d="100"/>
          <a:sy n="54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7/26/2018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657600"/>
            <a:ext cx="8458200" cy="1623589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МАОУ лицей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Учитель биологии 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Веселовская С.А.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</a:rPr>
              <a:t>2018г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057400"/>
            <a:ext cx="8458200" cy="914400"/>
          </a:xfrm>
        </p:spPr>
        <p:txBody>
          <a:bodyPr>
            <a:noAutofit/>
          </a:bodyPr>
          <a:lstStyle/>
          <a:p>
            <a:endParaRPr lang="ru-RU" sz="6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6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6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6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6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6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6600" b="1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6600" b="1" i="1" dirty="0" smtClean="0">
                <a:solidFill>
                  <a:schemeClr val="accent4">
                    <a:lumMod val="50000"/>
                  </a:schemeClr>
                </a:solidFill>
              </a:rPr>
              <a:t>Биологические </a:t>
            </a:r>
            <a:r>
              <a:rPr lang="ru-RU" sz="6600" b="1" i="1" dirty="0" smtClean="0">
                <a:solidFill>
                  <a:schemeClr val="accent4">
                    <a:lumMod val="50000"/>
                  </a:schemeClr>
                </a:solidFill>
              </a:rPr>
              <a:t>катализаторы</a:t>
            </a:r>
          </a:p>
          <a:p>
            <a:endParaRPr lang="ru-RU" sz="20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</a:rPr>
              <a:t>Трансферазы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Это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ферменты, катализирующие перенос атомов или радикалов</a:t>
            </a:r>
          </a:p>
          <a:p>
            <a:endParaRPr lang="ru-RU" dirty="0"/>
          </a:p>
        </p:txBody>
      </p:sp>
      <p:pic>
        <p:nvPicPr>
          <p:cNvPr id="4" name="Picture 2" descr="http://www2.biochem.ualberta.ca/labs/fahlman/images/amino%20acid%20add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857496"/>
            <a:ext cx="6524625" cy="3829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Гидролазы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 Это ферменты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, разрывающие внутримолекулярные связи путем присоединения молекул воды, например фосфатаза: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         </a:t>
            </a:r>
            <a:r>
              <a:rPr lang="en-US" sz="2600" b="1" dirty="0" smtClean="0">
                <a:solidFill>
                  <a:schemeClr val="accent4">
                    <a:lumMod val="50000"/>
                  </a:schemeClr>
                </a:solidFill>
              </a:rPr>
              <a:t>   OH</a:t>
            </a:r>
            <a:endParaRPr lang="ru-RU" sz="2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600" b="1" dirty="0" smtClean="0">
                <a:solidFill>
                  <a:schemeClr val="accent4">
                    <a:lumMod val="50000"/>
                  </a:schemeClr>
                </a:solidFill>
              </a:rPr>
              <a:t>             /</a:t>
            </a:r>
            <a:endParaRPr lang="ru-RU" sz="2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600" b="1" dirty="0" smtClean="0">
                <a:solidFill>
                  <a:schemeClr val="accent4">
                    <a:lumMod val="50000"/>
                  </a:schemeClr>
                </a:solidFill>
              </a:rPr>
              <a:t>R - O - P = O + H2O --&gt; ROH + H3PO4</a:t>
            </a:r>
            <a:endParaRPr lang="ru-RU" sz="2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600" b="1" dirty="0" smtClean="0">
                <a:solidFill>
                  <a:schemeClr val="accent4">
                    <a:lumMod val="50000"/>
                  </a:schemeClr>
                </a:solidFill>
              </a:rPr>
              <a:t>            </a:t>
            </a: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</a:rPr>
              <a:t>\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</a:rPr>
              <a:t>          OH </a:t>
            </a:r>
          </a:p>
        </p:txBody>
      </p:sp>
      <p:pic>
        <p:nvPicPr>
          <p:cNvPr id="4" name="Picture 4" descr="http://www.firstendurance.com/wp-content/uploads/2011/02/enzyme_image-300x2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498596"/>
            <a:ext cx="3192964" cy="3054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Лиазы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Это ферменты, отщепляющие от субстрата ту или иную группу без присоединения воды,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негидролитическим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путем.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Например: отщепление карбоксильной группы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декарбоксилазой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  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             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</a:rPr>
              <a:t>O                                 </a:t>
            </a:r>
            <a:r>
              <a:rPr lang="en-US" sz="2200" b="1" dirty="0" err="1" smtClean="0">
                <a:solidFill>
                  <a:schemeClr val="accent4">
                    <a:lumMod val="50000"/>
                  </a:schemeClr>
                </a:solidFill>
              </a:rPr>
              <a:t>O</a:t>
            </a:r>
            <a:endParaRPr lang="ru-RU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</a:rPr>
              <a:t>                //                                /</a:t>
            </a:r>
            <a:endParaRPr lang="ru-RU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</a:rPr>
              <a:t>CH3 - C - C ----&gt;CO2 + CH3 - C </a:t>
            </a:r>
            <a:endParaRPr lang="ru-RU" sz="2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</a:rPr>
              <a:t>           </a:t>
            </a: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||    \                                \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</a:rPr>
              <a:t>          O  OH       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                      H</a:t>
            </a:r>
          </a:p>
          <a:p>
            <a:endParaRPr lang="ru-RU" dirty="0"/>
          </a:p>
        </p:txBody>
      </p:sp>
      <p:pic>
        <p:nvPicPr>
          <p:cNvPr id="4" name="Picture 2" descr="http://kodomo.fbb.msu.ru/~baduol/rea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2851" y="3505200"/>
            <a:ext cx="4186349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Изомеразы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Это ферменты, катализирующие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превращение одного изомера в другой: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глюкозо-6-фосфат --&gt; глюкозо-1-фосфат</a:t>
            </a:r>
          </a:p>
          <a:p>
            <a:endParaRPr lang="ru-RU" dirty="0"/>
          </a:p>
        </p:txBody>
      </p:sp>
      <p:pic>
        <p:nvPicPr>
          <p:cNvPr id="4" name="Рисунок 3" descr="image0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6118" y="3571876"/>
            <a:ext cx="8130454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</a:rPr>
              <a:t>Синтетазы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Это ферменты, катализирующие  реакции синтеза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http://www.xumuk.ru/encyklopedia/2/356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357562"/>
            <a:ext cx="3252775" cy="2586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http://www.compulenta.ru/upload/iblock/df3/C0097532-Protein_translation,_artwork-SP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353858"/>
            <a:ext cx="5286372" cy="4361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9600" i="1" dirty="0" smtClean="0">
                <a:latin typeface="Arial" pitchFamily="34" charset="0"/>
                <a:cs typeface="Arial" pitchFamily="34" charset="0"/>
              </a:rPr>
              <a:t>Спасибо </a:t>
            </a:r>
          </a:p>
          <a:p>
            <a:pPr algn="ctr">
              <a:buNone/>
            </a:pPr>
            <a:r>
              <a:rPr lang="ru-RU" sz="9600" i="1" dirty="0" smtClean="0">
                <a:latin typeface="Arial" pitchFamily="34" charset="0"/>
                <a:cs typeface="Arial" pitchFamily="34" charset="0"/>
              </a:rPr>
              <a:t>за </a:t>
            </a:r>
          </a:p>
          <a:p>
            <a:pPr algn="ctr">
              <a:buNone/>
            </a:pPr>
            <a:r>
              <a:rPr lang="ru-RU" sz="9600" i="1" dirty="0" smtClean="0">
                <a:latin typeface="Arial" pitchFamily="34" charset="0"/>
                <a:cs typeface="Arial" pitchFamily="34" charset="0"/>
              </a:rPr>
              <a:t>урок</a:t>
            </a:r>
            <a:endParaRPr lang="ru-RU" sz="96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84124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Биологические катализаторы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NADH-3D-vd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3688288">
            <a:off x="811743" y="988254"/>
            <a:ext cx="3253600" cy="363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enzym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3872891"/>
            <a:ext cx="2985109" cy="2985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220023099_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1905000"/>
            <a:ext cx="3205146" cy="3076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5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Катализом называется явление ускорения реакции без изменения  ее общего результата.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14600"/>
            <a:ext cx="8686800" cy="35655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Вещества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изменяющие скорость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химической реакции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, но не входящие в состав продуктов реакции называются катализаторами.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6858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302359"/>
            <a:ext cx="838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В основе всех жизненных процессов лежат тысячи химических реакций. Они идут в организме без применения высокой температуры и давления, т. е. в мягких условиях.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Вещества, которые окисляются в клетках человека и животных, сгорают быстро и эффективно, обогащая организм энергией и строительным материалом.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Но те же вещества могут годами храниться как в консервированном (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изолированом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от воздуха) виде, так и на воздухе в присутствие кислорода.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Возможность быстрого переваривания продуктов в живом организме осуществляется благодаря присутствию в клетках особых биологических катализаторов - ферментов.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Ферменты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Это специфические белки, входящие в состав всех клеток и тканей живых организмов играющие роль биологических катализаторов. </a:t>
            </a:r>
          </a:p>
          <a:p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Молекулы одних ферментов состоят только из белков, другие включают белок и небелковое соединение, или </a:t>
            </a:r>
            <a:r>
              <a:rPr lang="ru-RU" sz="4500" b="1" i="1" dirty="0" smtClean="0">
                <a:solidFill>
                  <a:schemeClr val="accent4">
                    <a:lumMod val="50000"/>
                  </a:schemeClr>
                </a:solidFill>
              </a:rPr>
              <a:t>кофермент. </a:t>
            </a:r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В качестве кофермента выступают различные органические вещества, витамины и неорганические – ионы различных металлов.</a:t>
            </a:r>
          </a:p>
          <a:p>
            <a:r>
              <a:rPr lang="ru-RU" sz="4500" b="1" dirty="0" smtClean="0">
                <a:solidFill>
                  <a:schemeClr val="accent4">
                    <a:lumMod val="50000"/>
                  </a:schemeClr>
                </a:solidFill>
              </a:rPr>
              <a:t>Ферменты участвуют в процессах как синтеза, так и распада. При этом ферменты действуют в строго определенной последовательности, они специфичны для каждого вещества и ускоряют только определенные реакции.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Свойства ферментов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Избирательность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действия ферментов на разные химические вещества связана с их строением. Молекулы ферментов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имеют</a:t>
            </a:r>
            <a:r>
              <a:rPr lang="ru-RU" i="1" dirty="0" err="1" smtClean="0">
                <a:solidFill>
                  <a:schemeClr val="accent4">
                    <a:lumMod val="50000"/>
                  </a:schemeClr>
                </a:solidFill>
              </a:rPr>
              <a:t>активный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 центр 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— небольшой участок, на котором идет данная реакция. Форма и химическое строение активного центра таковы, что с ним могут связываться только определенные молекулы в силу их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комплиментарности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друг другу. Обратите внимание на рис. 17,в учебнике, здесь представлена схема образования фермент-субстратного комплекса. 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enzym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0"/>
            <a:ext cx="1785918" cy="178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Классификация ферментов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 Международном биохимическом съезде было принято, что ферменты должны классифицироваться по типу реакции, катализируемой ими. В названии фермента обязательно присутствует название субстрата, т. е. того соединения, на которое воздействует данный фермент, и окончание -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аза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. (Аргиназа катализирует гидролиз аргинина и т.д.)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 этому принципу все ферменты были разделены на 6 признаков.</a:t>
            </a:r>
          </a:p>
          <a:p>
            <a:endParaRPr lang="ru-RU" dirty="0"/>
          </a:p>
        </p:txBody>
      </p:sp>
      <p:pic>
        <p:nvPicPr>
          <p:cNvPr id="4" name="Рисунок 3" descr="1220023099_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12" y="4800827"/>
            <a:ext cx="2142888" cy="2057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ферментов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381000" y="2286000"/>
            <a:ext cx="7843886" cy="926442"/>
            <a:chOff x="766714" y="859066"/>
            <a:chExt cx="6929486" cy="92644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66714" y="859066"/>
              <a:ext cx="6929486" cy="85024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470921" y="935266"/>
              <a:ext cx="5458564" cy="8502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 err="1" smtClean="0"/>
                <a:t>Трансферазы</a:t>
              </a:r>
              <a:endParaRPr lang="ru-RU" sz="3900" kern="1200" dirty="0"/>
            </a:p>
          </p:txBody>
        </p:sp>
      </p:grpSp>
      <p:sp>
        <p:nvSpPr>
          <p:cNvPr id="6" name="Скругленный прямоугольник 5"/>
          <p:cNvSpPr/>
          <p:nvPr/>
        </p:nvSpPr>
        <p:spPr>
          <a:xfrm>
            <a:off x="533400" y="2438400"/>
            <a:ext cx="1070425" cy="708891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" name="Группа 9"/>
          <p:cNvGrpSpPr/>
          <p:nvPr/>
        </p:nvGrpSpPr>
        <p:grpSpPr>
          <a:xfrm>
            <a:off x="381000" y="3124200"/>
            <a:ext cx="7924800" cy="926442"/>
            <a:chOff x="0" y="1718132"/>
            <a:chExt cx="6991046" cy="92644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718132"/>
              <a:ext cx="6929486" cy="85024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532482" y="1794332"/>
              <a:ext cx="5458564" cy="8502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 smtClean="0"/>
                <a:t>     Гидролазы</a:t>
              </a:r>
              <a:endParaRPr lang="ru-RU" sz="3900" kern="1200" dirty="0"/>
            </a:p>
          </p:txBody>
        </p:sp>
      </p:grpSp>
      <p:sp>
        <p:nvSpPr>
          <p:cNvPr id="3" name="Скругленный прямоугольник 2"/>
          <p:cNvSpPr/>
          <p:nvPr/>
        </p:nvSpPr>
        <p:spPr>
          <a:xfrm>
            <a:off x="533400" y="3352800"/>
            <a:ext cx="1070425" cy="708891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" name="Группа 13"/>
          <p:cNvGrpSpPr/>
          <p:nvPr/>
        </p:nvGrpSpPr>
        <p:grpSpPr>
          <a:xfrm>
            <a:off x="381000" y="4038600"/>
            <a:ext cx="7848600" cy="850242"/>
            <a:chOff x="0" y="2805799"/>
            <a:chExt cx="6929486" cy="850242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2805799"/>
              <a:ext cx="6929486" cy="85024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1470921" y="2805799"/>
              <a:ext cx="5458564" cy="8502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 smtClean="0"/>
                <a:t>     </a:t>
              </a:r>
              <a:r>
                <a:rPr lang="ru-RU" sz="3900" kern="1200" dirty="0" err="1" smtClean="0"/>
                <a:t>Лиазы</a:t>
              </a:r>
              <a:endParaRPr lang="ru-RU" sz="3900" kern="1200" dirty="0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457200" y="4267200"/>
            <a:ext cx="1070425" cy="708891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8" name="Группа 17"/>
          <p:cNvGrpSpPr/>
          <p:nvPr/>
        </p:nvGrpSpPr>
        <p:grpSpPr>
          <a:xfrm>
            <a:off x="381000" y="1371600"/>
            <a:ext cx="7848600" cy="850242"/>
            <a:chOff x="0" y="0"/>
            <a:chExt cx="6929486" cy="850242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0"/>
              <a:ext cx="6929486" cy="85024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1470921" y="0"/>
              <a:ext cx="5458564" cy="8502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 err="1" smtClean="0"/>
                <a:t>Оксидоредуктазы</a:t>
              </a:r>
              <a:endParaRPr lang="ru-RU" sz="3900" kern="1200" dirty="0"/>
            </a:p>
          </p:txBody>
        </p:sp>
      </p:grpSp>
      <p:sp>
        <p:nvSpPr>
          <p:cNvPr id="21" name="Скругленный прямоугольник 20"/>
          <p:cNvSpPr/>
          <p:nvPr/>
        </p:nvSpPr>
        <p:spPr>
          <a:xfrm>
            <a:off x="533400" y="2514600"/>
            <a:ext cx="1070425" cy="708891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Скругленный прямоугольник 24"/>
          <p:cNvSpPr/>
          <p:nvPr/>
        </p:nvSpPr>
        <p:spPr>
          <a:xfrm>
            <a:off x="457200" y="1447800"/>
            <a:ext cx="1070425" cy="708891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6" name="Группа 25"/>
          <p:cNvGrpSpPr/>
          <p:nvPr/>
        </p:nvGrpSpPr>
        <p:grpSpPr>
          <a:xfrm>
            <a:off x="381000" y="4953000"/>
            <a:ext cx="7848600" cy="850242"/>
            <a:chOff x="0" y="3759172"/>
            <a:chExt cx="6929486" cy="850242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0" y="3759172"/>
              <a:ext cx="6929486" cy="85024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Скругленный прямоугольник 4"/>
            <p:cNvSpPr/>
            <p:nvPr/>
          </p:nvSpPr>
          <p:spPr>
            <a:xfrm>
              <a:off x="1470921" y="3759172"/>
              <a:ext cx="5458564" cy="8502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 smtClean="0"/>
                <a:t>     </a:t>
              </a:r>
              <a:r>
                <a:rPr lang="ru-RU" sz="3900" kern="1200" dirty="0" err="1" smtClean="0"/>
                <a:t>Изомеразы</a:t>
              </a:r>
              <a:endParaRPr lang="ru-RU" sz="3900" kern="1200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81000" y="5791200"/>
            <a:ext cx="7848600" cy="850242"/>
            <a:chOff x="0" y="4713684"/>
            <a:chExt cx="6929486" cy="850242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0" y="4713684"/>
              <a:ext cx="6929486" cy="85024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1470921" y="4713684"/>
              <a:ext cx="5458564" cy="8502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8590" tIns="148590" rIns="148590" bIns="148590" numCol="1" spcCol="1270" anchor="ctr" anchorCtr="0">
              <a:noAutofit/>
            </a:bodyPr>
            <a:lstStyle/>
            <a:p>
              <a:pPr lvl="0" algn="l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900" kern="1200" dirty="0" smtClean="0"/>
                <a:t>     </a:t>
              </a:r>
              <a:r>
                <a:rPr lang="ru-RU" sz="3900" kern="1200" dirty="0" err="1" smtClean="0"/>
                <a:t>Синтетазы</a:t>
              </a:r>
              <a:endParaRPr lang="ru-RU" sz="3900" kern="1200" dirty="0"/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457200" y="5029200"/>
            <a:ext cx="1070425" cy="708891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Скругленный прямоугольник 32"/>
          <p:cNvSpPr/>
          <p:nvPr/>
        </p:nvSpPr>
        <p:spPr>
          <a:xfrm>
            <a:off x="533400" y="5791200"/>
            <a:ext cx="1070425" cy="708891"/>
          </a:xfrm>
          <a:prstGeom prst="roundRect">
            <a:avLst>
              <a:gd name="adj" fmla="val 10000"/>
            </a:avLst>
          </a:prstGeom>
          <a:blipFill rotWithShape="0">
            <a:blip r:embed="rId2" cstate="print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err="1" smtClean="0">
                <a:solidFill>
                  <a:schemeClr val="accent4">
                    <a:lumMod val="50000"/>
                  </a:schemeClr>
                </a:solidFill>
              </a:rPr>
              <a:t>Оксидоредуктазы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Это ферменты, катализирующие окислительно-восстановительные реакции, например каталаза: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2H2O2--&gt;O2+2H2O</a:t>
            </a:r>
          </a:p>
          <a:p>
            <a:endParaRPr lang="ru-RU" dirty="0"/>
          </a:p>
        </p:txBody>
      </p:sp>
      <p:pic>
        <p:nvPicPr>
          <p:cNvPr id="4" name="Picture 2" descr="http://chem.kcn.ru/science/Katz1/mediator2/fig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886200"/>
            <a:ext cx="5638800" cy="26598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398</Words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МАОУ лицей Учитель биологии  Веселовская С.А. 2018г.</vt:lpstr>
      <vt:lpstr>Биологические катализаторы</vt:lpstr>
      <vt:lpstr>Катализом называется явление ускорения реакции без изменения  ее общего результата.</vt:lpstr>
      <vt:lpstr>Слайд 4</vt:lpstr>
      <vt:lpstr>Ферменты </vt:lpstr>
      <vt:lpstr>Свойства ферментов</vt:lpstr>
      <vt:lpstr>Классификация ферментов</vt:lpstr>
      <vt:lpstr>Классификация ферментов</vt:lpstr>
      <vt:lpstr>Оксидоредуктазы</vt:lpstr>
      <vt:lpstr>Трансферазы</vt:lpstr>
      <vt:lpstr>Гидролазы</vt:lpstr>
      <vt:lpstr>Лиазы</vt:lpstr>
      <vt:lpstr>Изомеразы</vt:lpstr>
      <vt:lpstr>Синтетазы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Биологические катализаторы</dc:title>
  <dc:creator>Мой</dc:creator>
  <cp:lastModifiedBy>Мой</cp:lastModifiedBy>
  <cp:revision>6</cp:revision>
  <dcterms:created xsi:type="dcterms:W3CDTF">2018-07-26T16:52:45Z</dcterms:created>
  <dcterms:modified xsi:type="dcterms:W3CDTF">2018-07-26T17:48:10Z</dcterms:modified>
</cp:coreProperties>
</file>