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4"/>
  </p:notesMasterIdLst>
  <p:sldIdLst>
    <p:sldId id="256" r:id="rId2"/>
    <p:sldId id="283" r:id="rId3"/>
    <p:sldId id="284" r:id="rId4"/>
    <p:sldId id="279" r:id="rId5"/>
    <p:sldId id="257" r:id="rId6"/>
    <p:sldId id="258" r:id="rId7"/>
    <p:sldId id="286" r:id="rId8"/>
    <p:sldId id="281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69" r:id="rId37"/>
    <p:sldId id="299" r:id="rId38"/>
    <p:sldId id="300" r:id="rId39"/>
    <p:sldId id="301" r:id="rId40"/>
    <p:sldId id="304" r:id="rId41"/>
    <p:sldId id="302" r:id="rId42"/>
    <p:sldId id="303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33CC"/>
    <a:srgbClr val="FF0066"/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81" d="100"/>
          <a:sy n="81" d="100"/>
        </p:scale>
        <p:origin x="10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355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6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69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357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357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7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357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1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358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5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358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8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9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E8D093-EE1E-452E-8D76-D86182CB40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35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36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D6939-757C-46E4-AC78-6588972ECA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59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1C66-8319-4032-AF76-B7E184B19E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409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88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41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96515E-FCAD-40A7-90B7-55D4326190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507F9-2BE4-4D96-8283-39B599BB14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4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22665-5ABE-43E0-BC32-7764355754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0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4710F-D2FC-4212-91DD-0AB0E735E6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9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6D39F-EEA7-4779-BFE6-AC44DA97224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60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69F2F-6B68-4E74-8A6C-37DCB9BCA2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5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CF280-858D-4B56-A4D3-37163DD4D8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1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9C691-F6CB-4794-B1AB-AD31D02807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67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F20D9-F418-40C7-A1F3-12C429C311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22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2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4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254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547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5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25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55C577-85D5-489D-B7B2-840CFACCBDB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0" y="2564904"/>
            <a:ext cx="8108950" cy="2544763"/>
          </a:xfrm>
        </p:spPr>
        <p:txBody>
          <a:bodyPr/>
          <a:lstStyle/>
          <a:p>
            <a:r>
              <a:rPr lang="ru-RU" sz="5900" dirty="0" smtClean="0">
                <a:solidFill>
                  <a:srgbClr val="0033CC"/>
                </a:solidFill>
                <a:latin typeface="Georgia" pitchFamily="18" charset="0"/>
              </a:rPr>
              <a:t>Развитие творческих способностей в театрализованной деятельности </a:t>
            </a:r>
            <a:endParaRPr lang="ru-RU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888" y="5229200"/>
            <a:ext cx="5072112" cy="1008112"/>
          </a:xfrm>
        </p:spPr>
        <p:txBody>
          <a:bodyPr/>
          <a:lstStyle/>
          <a:p>
            <a:endParaRPr lang="ru-RU" sz="2800" dirty="0" smtClean="0">
              <a:solidFill>
                <a:srgbClr val="FF0066"/>
              </a:solidFill>
              <a:latin typeface="Georgia" pitchFamily="18" charset="0"/>
            </a:endParaRPr>
          </a:p>
          <a:p>
            <a:pPr algn="r"/>
            <a:r>
              <a:rPr lang="ru-RU" sz="2400" dirty="0" smtClean="0">
                <a:solidFill>
                  <a:srgbClr val="FF0066"/>
                </a:solidFill>
                <a:latin typeface="Georgia" pitchFamily="18" charset="0"/>
              </a:rPr>
              <a:t>Подготовила: Рахимова Г.А.</a:t>
            </a:r>
          </a:p>
          <a:p>
            <a:endParaRPr lang="ru-RU" sz="2800" dirty="0" smtClean="0">
              <a:solidFill>
                <a:srgbClr val="FF0066"/>
              </a:solidFill>
              <a:latin typeface="Georgia" pitchFamily="18" charset="0"/>
            </a:endParaRPr>
          </a:p>
          <a:p>
            <a:endParaRPr lang="ru-RU" sz="2800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229600" cy="65527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педагогических ситуаций, разрешаемых с помощью театральной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«Погружение в сказку»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 помощи «волшебных вещей» из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сказки. Создание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воображаемой ситуации. Например, посмотреть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вещи, стоящие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группе, используя «волшебный ритуал» (зажмурить глазки, вдохнуть, с выдохом открыть глазки и осмотреться) или «волшебные очки». Затем привлечь внимание детей к какой-либо вещи: скамейка («Не с нее ли упало яичко?»), миска («Может в этой миске испекли Колобок?») и т.д. Затем детей спрашивают, узнали ли они из какой сказки эти вещи.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4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19268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Чтение и совместный анализ сказок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проводится беседа, направленная на знакомство с эмоциями и чувствами, затем – выделение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героев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различными чертами характера и идентификация себя с одним из персонажей. Для этого во время драматизации дети могут смотреться в «специальное» зеркало, которое позволяет видеть себя в различные моменты театрализованной игры и с успехом используется при проигрывании перед ним различных эмоциональных состояний.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3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6408712"/>
          </a:xfrm>
        </p:spPr>
        <p:txBody>
          <a:bodyPr/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отрывков из сказки, передающих различные черты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характера,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параллельным объяснением или разъяснением воспитателем и детьми нравственных качеств и мотивов действий персонажей.</a:t>
            </a:r>
          </a:p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Режиссерская игра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 строительным и дидактическим материалом).</a:t>
            </a:r>
          </a:p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Рисование, раскрашивание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наиболее ярких и эмоциональных для детей событий из сказок с речевым комментированием и объяснением личностного смысла изображаемых событий.</a:t>
            </a:r>
          </a:p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Словесные, настольно-печатные и подвижные игры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, направленные на усвоение нравственных правил и постановку нравственных задач в свободной деятельности детей после занятия.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66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драматизации </a:t>
            </a:r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sz="2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индивидуальности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просто пересказ сказки, в ней нет строго очерченных ролей с заранее выученным текстом. Дети переживают за своего героя, действуют от его имени, привнося в персонаж свою личность. Именно поэтому герой, сыгранный одним ребенком, будет совсем не похож на героя, сыгранного другим ребенком. Да и один и тот же ребенок, играя во второй раз, может быть совсем другим.</a:t>
            </a:r>
          </a:p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</a:t>
            </a:r>
            <a:r>
              <a:rPr lang="ru-RU" sz="2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психогимнастических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упражнений на изображение эмоций, черт характера, обсуждение и ответы на вопросы взрослого являются необходимой подготовкой к драматизации, к «проживанию» за другого, но по-своему.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5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6048672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всеобщего участия.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драматизации участвуют все дети. Если не хватает ролей для изображения людей, зверей, то активными участниками спектакля могут стать деревья, кусты, ветер, избушка и т.д., которые могут помогать героям сказки, могут мешать, а могут передавать и усиливать настроение главных героев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Правило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свободы выбора. Каждая сказка проигрывается неоднократно. Она повторяется (но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каждый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другая сказка – см. правило индивидуальности) до тех пор, пока каждый ребенок не проиграет все роли, которые он хочет.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0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229600" cy="6669360"/>
          </a:xfrm>
        </p:spPr>
        <p:txBody>
          <a:bodyPr/>
          <a:lstStyle/>
          <a:p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помогающих вопросов.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облегчения проигрывания той или иной роли после знакомства со сказкой и перед ее проигрыванием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обсудить, «проговорить» каждую роль. В этом вам помогут вопросы: что ты хочешь делать? Что тебе мешает в этом? Что поможет сделать это? Что чувствует твой персонаж? Какой он? О чем мечтает? Что он хочет сказать?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обратной связи.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проигрывания сказки проходит ее обсуждение: Какие чувства ты испытывал во время спектакля? Чье поведение, чьи поступки тебе понравились? Почему? Кто тебе больше всего помог в игре? Кого ты хочешь теперь сыграть? Почему?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6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6336704"/>
          </a:xfrm>
        </p:spPr>
        <p:txBody>
          <a:bodyPr/>
          <a:lstStyle/>
          <a:p>
            <a:r>
              <a:rPr lang="ru-RU" sz="25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Атрибутика к драматизациям</a:t>
            </a:r>
            <a:r>
              <a:rPr lang="ru-RU" sz="2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Атрибутика (элементы костюмов, маски, декорации) помогает детям погрузиться в сказочный мир, лучше почувствовать своих героев, передать их характер. Она создает определенное настроение, подготавливает маленьких артистов к восприятию и передаче изменений, происходящих по ходу сюжета. Атрибутика не должна быть сложной, дети изготавливают ее сами. Каждый персонаж имеет несколько масок, ведь в процессе развертывания сюжета эмоциональное состояние героев неоднократно меняется (страх, веселье, удивление, злость и т.д.) При создании маски важным оказывается не портретное сходство ее с персонажем (насколько точно, например, нарисован пятачок), а передача настроения героя и нашего отношения к нему.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85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456113"/>
          </a:xfrm>
        </p:spPr>
        <p:txBody>
          <a:bodyPr/>
          <a:lstStyle/>
          <a:p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мудрого руководителя.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сопровождение педагогом всех перечисленных правил драматизации, индивидуальный подход к каждому ребенку.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7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Речь ребенка и различные виды 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787900" cy="56610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CC"/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Способствует развитию речи, внимания, памяти;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формирует пространственные представления;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развивает ловкость, точность, выразительность, координацию движений;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 повышает работоспособность, тонус коры головного мозга.</a:t>
            </a:r>
          </a:p>
        </p:txBody>
      </p:sp>
      <p:pic>
        <p:nvPicPr>
          <p:cNvPr id="25606" name="Picture 6" descr="1344778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7300" y="1628775"/>
            <a:ext cx="3681413" cy="4464050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548680"/>
            <a:ext cx="4392488" cy="604897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/>
              <a:t>  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Стимулирование кончиков пальцев, движение кистями рук, игра с пальцами ускоряют процесс речевого и умственного развития </a:t>
            </a:r>
          </a:p>
        </p:txBody>
      </p:sp>
      <p:pic>
        <p:nvPicPr>
          <p:cNvPr id="27666" name="Picture 18" descr="2f42a6478b6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8175" y="0"/>
            <a:ext cx="3425825" cy="3130550"/>
          </a:xfrm>
          <a:prstGeom prst="rect">
            <a:avLst/>
          </a:prstGeom>
          <a:ln w="57150">
            <a:solidFill>
              <a:srgbClr val="FF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69" name="Picture 21" descr="repka_finger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5450" y="3833813"/>
            <a:ext cx="3638550" cy="3024187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36504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Творческие способности</a:t>
            </a:r>
            <a:r>
              <a:rPr lang="ru-RU" b="1" dirty="0"/>
              <a:t> – это индивидуальные особенности качества человека, которые </a:t>
            </a:r>
            <a:r>
              <a:rPr lang="ru-RU" b="1" dirty="0" smtClean="0"/>
              <a:t>определяют</a:t>
            </a:r>
            <a:r>
              <a:rPr lang="ru-RU" dirty="0"/>
              <a:t> </a:t>
            </a:r>
            <a:r>
              <a:rPr lang="ru-RU" b="1" dirty="0" smtClean="0"/>
              <a:t>успешность </a:t>
            </a:r>
            <a:r>
              <a:rPr lang="ru-RU" b="1" dirty="0"/>
              <a:t>выполнения им творческой деятельности различного рода</a:t>
            </a:r>
            <a:r>
              <a:rPr lang="ru-RU" dirty="0"/>
              <a:t> 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1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картинок и фланелеграф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87900" cy="5805487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Развивают творческие способности;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Содействуют эстетическому воспитанию;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  <p:pic>
        <p:nvPicPr>
          <p:cNvPr id="32774" name="Picture 6" descr="dsc085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152" y="1700808"/>
            <a:ext cx="2948136" cy="3744541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333375"/>
            <a:ext cx="4100512" cy="61912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</a:t>
            </a:r>
            <a:r>
              <a:rPr lang="ru-RU" b="1">
                <a:solidFill>
                  <a:srgbClr val="000000"/>
                </a:solidFill>
                <a:latin typeface="Georgia" pitchFamily="18" charset="0"/>
              </a:rPr>
              <a:t>Действуя с различными картинками, у ребенка развивается мелкая моторика рук, что способствует более успешному и эффективному развитию речи.</a:t>
            </a:r>
          </a:p>
          <a:p>
            <a:endParaRPr lang="ru-RU" b="1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34823" name="Picture 7" descr="984124_44116nothumb50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040" y="2420888"/>
            <a:ext cx="3600450" cy="2592387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04862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Вязаный театр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4316412" cy="5689600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Развивает моторно-двигательную, зрительную, слуховую координацию;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Формирует творческие способности, артистизм;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Обогащает пассивный и активный словарь</a:t>
            </a:r>
          </a:p>
        </p:txBody>
      </p:sp>
      <p:pic>
        <p:nvPicPr>
          <p:cNvPr id="36874" name="Picture 10" descr="1274668310_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040" y="2564904"/>
            <a:ext cx="3671888" cy="2625725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/>
          <a:lstStyle/>
          <a:p>
            <a:r>
              <a:rPr lang="ru-RU" sz="4000" b="1">
                <a:solidFill>
                  <a:srgbClr val="0000CC"/>
                </a:solidFill>
                <a:latin typeface="Georgia" pitchFamily="18" charset="0"/>
              </a:rPr>
              <a:t>Конусный, настольный 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03800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Помогает учить детей координировать движения рук и глаз;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Сопровождать движения пальцев речью;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Побуждает выражать свои эмоции посредством мимики и речи.</a:t>
            </a:r>
          </a:p>
        </p:txBody>
      </p:sp>
      <p:pic>
        <p:nvPicPr>
          <p:cNvPr id="1027" name="Picture 3" descr="C:\Users\Алина\Desktop\любочка\фото театра\20151102_165551_resiz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1196752"/>
            <a:ext cx="4782299" cy="2690043"/>
          </a:xfrm>
          <a:prstGeom prst="rect">
            <a:avLst/>
          </a:prstGeom>
          <a:noFill/>
        </p:spPr>
      </p:pic>
      <p:pic>
        <p:nvPicPr>
          <p:cNvPr id="12" name="Picture 2" descr="D:\рабочий стол\театр\4f79c28c169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293096"/>
            <a:ext cx="2592288" cy="23505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Театр-топотушки</a:t>
            </a:r>
          </a:p>
        </p:txBody>
      </p:sp>
      <p:pic>
        <p:nvPicPr>
          <p:cNvPr id="41990" name="Picture 6" descr="avgust_2011_02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8225" y="3903663"/>
            <a:ext cx="3533775" cy="2620962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981075"/>
            <a:ext cx="4038600" cy="5075238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Помогает расширять словарный запас, подключая слуховое и тактильное восприятие;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Знакомит с народным творчеством;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Обучает навыкам общения, игры, счета.</a:t>
            </a:r>
          </a:p>
        </p:txBody>
      </p:sp>
      <p:pic>
        <p:nvPicPr>
          <p:cNvPr id="41992" name="Picture 8" descr="avgust_2011_02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052513"/>
            <a:ext cx="3589338" cy="2698750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949950"/>
          </a:xfrm>
        </p:spPr>
        <p:txBody>
          <a:bodyPr/>
          <a:lstStyle/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40768"/>
            <a:ext cx="4464496" cy="4824536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кукол Би-ба-бо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  </a:t>
            </a: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46086" name="Picture 6" descr="p10705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12776"/>
            <a:ext cx="3226974" cy="2420231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Алина\Desktop\20151001_163035_resize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4149080"/>
            <a:ext cx="435248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333375"/>
            <a:ext cx="8243887" cy="1366838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При игре в кукольный театр, используя куклы Би-ба-бо, невозможно играть молча!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50688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</a:t>
            </a:r>
            <a:r>
              <a:rPr lang="ru-RU" sz="3600" b="1">
                <a:solidFill>
                  <a:srgbClr val="000000"/>
                </a:solidFill>
                <a:latin typeface="Georgia" pitchFamily="18" charset="0"/>
              </a:rPr>
              <a:t>Поэтому именно эти куклы часто используют в своей работе логопеды, психологи и педагоги!</a:t>
            </a:r>
          </a:p>
        </p:txBody>
      </p:sp>
      <p:pic>
        <p:nvPicPr>
          <p:cNvPr id="3074" name="Picture 2" descr="C:\Users\Алина\Desktop\любочка\фото театра\20151001_163050_resiz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764191"/>
            <a:ext cx="3338116" cy="50938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2246312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Игра-драматизация</a:t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Самый «разговорный»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вид театрализованной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деятельности.</a:t>
            </a:r>
            <a:br>
              <a:rPr lang="ru-RU" sz="2800">
                <a:latin typeface="Georgia" pitchFamily="18" charset="0"/>
              </a:rPr>
            </a:br>
            <a:endParaRPr lang="ru-RU" sz="280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748712" cy="4868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Способствует самопознанию и самовыражению личности;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sz="2800" b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957387"/>
          </a:xfrm>
        </p:spPr>
        <p:txBody>
          <a:bodyPr/>
          <a:lstStyle/>
          <a:p>
            <a:r>
              <a:rPr lang="ru-RU" sz="2800" b="1">
                <a:solidFill>
                  <a:srgbClr val="FF0066"/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</a:p>
        </p:txBody>
      </p:sp>
      <p:pic>
        <p:nvPicPr>
          <p:cNvPr id="4098" name="Picture 2" descr="C:\Users\Алина\Desktop\любочка\фото театра\IMG_46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276872"/>
            <a:ext cx="4608511" cy="4323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192688"/>
          </a:xfrm>
        </p:spPr>
        <p:txBody>
          <a:bodyPr/>
          <a:lstStyle/>
          <a:p>
            <a:r>
              <a:rPr lang="ru-RU" sz="2800" dirty="0"/>
              <a:t>Творчество детей в </a:t>
            </a:r>
            <a:r>
              <a:rPr lang="ru-RU" sz="2800" b="1" i="1" dirty="0"/>
              <a:t>театрально-игровой деятельности</a:t>
            </a:r>
            <a:r>
              <a:rPr lang="ru-RU" sz="2800" b="1" dirty="0"/>
              <a:t> </a:t>
            </a:r>
            <a:r>
              <a:rPr lang="ru-RU" sz="2800" dirty="0"/>
              <a:t>проявляется в трех направлениях :</a:t>
            </a:r>
          </a:p>
          <a:p>
            <a:r>
              <a:rPr lang="ru-RU" sz="2800" dirty="0"/>
              <a:t>· как творчество продуктивное (сочинение собственных сюжетов или творческая интерпретация заданного сюжета);</a:t>
            </a:r>
          </a:p>
          <a:p>
            <a:r>
              <a:rPr lang="ru-RU" sz="2800" dirty="0"/>
              <a:t>· исполнительское (речевое, двигательное) – </a:t>
            </a:r>
            <a:r>
              <a:rPr lang="ru-RU" sz="2800" b="1" dirty="0"/>
              <a:t>актерские способности;</a:t>
            </a:r>
            <a:endParaRPr lang="ru-RU" sz="2800" dirty="0"/>
          </a:p>
          <a:p>
            <a:r>
              <a:rPr lang="ru-RU" sz="2800" dirty="0"/>
              <a:t>· оформительское (декорации, костюмы и т.д.).</a:t>
            </a:r>
          </a:p>
          <a:p>
            <a:r>
              <a:rPr lang="ru-RU" sz="2800" dirty="0"/>
              <a:t>Эти направления могут объединяться.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4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88565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КУКЛЫ НА ГАПИТЕ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САМЫЙ ПРОСТОЙ ГАПИТ – ПРОСТО ВСТАВЛЕННАЯ В ИГРУШКУ ПАЛОЧКА. </a:t>
            </a: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4" name="Picture 2" descr="D:\рабочий стол\театр\67145820_1290880310_Skaner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428976"/>
            <a:ext cx="4990264" cy="3429024"/>
          </a:xfrm>
          <a:prstGeom prst="rect">
            <a:avLst/>
          </a:prstGeom>
          <a:noFill/>
        </p:spPr>
      </p:pic>
      <p:pic>
        <p:nvPicPr>
          <p:cNvPr id="5" name="Picture 3" descr="D:\рабочий стол\театр\Тростева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484784"/>
            <a:ext cx="3254082" cy="4498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Теневой театр.</a:t>
            </a:r>
            <a:r>
              <a:rPr lang="ru-RU" b="1" i="1" dirty="0" smtClean="0">
                <a:solidFill>
                  <a:srgbClr val="00B050"/>
                </a:solidFill>
              </a:rPr>
              <a:t> </a:t>
            </a:r>
            <a:endParaRPr lang="ru-RU" dirty="0"/>
          </a:p>
        </p:txBody>
      </p:sp>
      <p:pic>
        <p:nvPicPr>
          <p:cNvPr id="4" name="Picture 3" descr="D:\рабочий стол\театр\dsc00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988840"/>
            <a:ext cx="4024306" cy="2786082"/>
          </a:xfrm>
          <a:prstGeom prst="rect">
            <a:avLst/>
          </a:prstGeom>
          <a:noFill/>
        </p:spPr>
      </p:pic>
      <p:pic>
        <p:nvPicPr>
          <p:cNvPr id="5" name="Picture 2" descr="D:\рабочий стол\театр\11022821770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968933"/>
            <a:ext cx="3857652" cy="2772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Театр оригами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D:\рабочий стол\театр\a8e99a0abb3596c8c10f44820bc60f6e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916832"/>
            <a:ext cx="3435276" cy="2574910"/>
          </a:xfrm>
          <a:prstGeom prst="rect">
            <a:avLst/>
          </a:prstGeom>
          <a:noFill/>
        </p:spPr>
      </p:pic>
      <p:pic>
        <p:nvPicPr>
          <p:cNvPr id="5" name="Picture 5" descr="D:\рабочий стол\театр\e0bde359d7a7a717cff45c118d413405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077072"/>
            <a:ext cx="2357422" cy="2327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3999" cy="324036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ru-RU" sz="2800" b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ТЕАТР МАРИОНЕТОК.</a:t>
            </a: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КУКЛОВОД УПРАВЛЯЕТ ИМИ НА ВИДУ У ЗРИТЕЛЕЙ.</a:t>
            </a:r>
            <a:r>
              <a:rPr lang="ru-RU" sz="2000" b="1" dirty="0" smtClean="0">
                <a:solidFill>
                  <a:srgbClr val="FF0000"/>
                </a:solidFill>
                <a:effectLst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cs typeface="Arial" pitchFamily="34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МАРИОНЕТКА НАХОДИТСЯ РЯДОМ С КУКЛОВОДОМ, НА ПОЛУ, И ПРИВОДИТСЯ В ДВИЖЕНИЕ С ПОМОЩЬЮ ВАГИ. ВАГА – ЭТО КРЕСТОВИНА, К КОТОРОЙ НА НИТЯХ КРЕПЯТСЯ КУКЛЫ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Рисунок 3" descr="http://mdou12-sevsk.narod.ru/images/p41_prezentaciyah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924944"/>
            <a:ext cx="4595838" cy="364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94954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</a:rPr>
              <a:t>Театр на прищепках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" descr="D:\рабочий стол\театр\markwal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4191029" cy="31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4149080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Театр на спичечных коробках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2" descr="D:\рабочий стол\театр\markwald1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428875"/>
            <a:ext cx="38100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499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0803496">
            <a:off x="253739" y="549087"/>
            <a:ext cx="3799131" cy="265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499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3717032"/>
            <a:ext cx="4392488" cy="272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XRL2Q5WkpB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01222">
            <a:off x="5149156" y="485432"/>
            <a:ext cx="3545930" cy="2291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AM_501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51520" y="3645024"/>
            <a:ext cx="4094185" cy="289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3188"/>
            <a:ext cx="8964612" cy="1314450"/>
          </a:xfrm>
        </p:spPr>
        <p:txBody>
          <a:bodyPr/>
          <a:lstStyle/>
          <a:p>
            <a:r>
              <a:rPr lang="ru-RU" sz="5400" b="1" dirty="0">
                <a:solidFill>
                  <a:srgbClr val="FF0066"/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686800" cy="5256212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>
                <a:solidFill>
                  <a:srgbClr val="0000CC"/>
                </a:solidFill>
                <a:latin typeface="Georgia" pitchFamily="18" charset="0"/>
              </a:rPr>
              <a:t>   …не просто игра!</a:t>
            </a:r>
          </a:p>
          <a:p>
            <a:pPr>
              <a:buFontTx/>
              <a:buNone/>
            </a:pPr>
            <a:r>
              <a:rPr lang="ru-RU" sz="4400" b="1">
                <a:solidFill>
                  <a:srgbClr val="0000CC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456113"/>
          </a:xfrm>
        </p:spPr>
        <p:txBody>
          <a:bodyPr/>
          <a:lstStyle/>
          <a:p>
            <a:r>
              <a:rPr lang="ru-RU" sz="2400" b="1" dirty="0"/>
              <a:t>Этюды и упражнения на выявление актерских умений</a:t>
            </a:r>
            <a:endParaRPr lang="ru-RU" sz="2400" dirty="0"/>
          </a:p>
          <a:p>
            <a:r>
              <a:rPr lang="ru-RU" sz="2400" b="1" dirty="0"/>
              <a:t>Актерские умения</a:t>
            </a:r>
            <a:r>
              <a:rPr lang="ru-RU" sz="2400" dirty="0"/>
              <a:t> - понимание эмоционального состояния персонажа, и в соответствии с этим выбор адекватных выразительных средств для передачи образа персонажа - голоса, мимики, пантомимики; характера выразительности моторики: в пантомимике - естественность, скованность, медлительность, порывистость движений; в мимике - богатство, бедность, вялость, живость проявлений; в речи - изменение интонации, тона, темпа речи; самостоятельность выполнения задания, отсутствие стереотипных действий.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62349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456113"/>
          </a:xfrm>
        </p:spPr>
        <p:txBody>
          <a:bodyPr/>
          <a:lstStyle/>
          <a:p>
            <a:r>
              <a:rPr lang="ru-RU" sz="2400" dirty="0"/>
              <a:t>1</a:t>
            </a:r>
            <a:r>
              <a:rPr lang="ru-RU" sz="2400" b="1" dirty="0"/>
              <a:t>. Ребенку предлагается передать содержание фразы, «считывая» интонацию, с которой звучит данный текст</a:t>
            </a:r>
            <a:r>
              <a:rPr lang="ru-RU" sz="2400" dirty="0"/>
              <a:t> :</a:t>
            </a:r>
          </a:p>
          <a:p>
            <a:r>
              <a:rPr lang="ru-RU" sz="2400" dirty="0"/>
              <a:t>¦ Чудо остров!</a:t>
            </a:r>
          </a:p>
          <a:p>
            <a:r>
              <a:rPr lang="ru-RU" sz="2400" dirty="0"/>
              <a:t>¦ Наша Таня громко плачет... ¦ Карабас-</a:t>
            </a:r>
            <a:r>
              <a:rPr lang="ru-RU" sz="2400" dirty="0" err="1"/>
              <a:t>Барабас</a:t>
            </a:r>
            <a:endParaRPr lang="ru-RU" sz="2400" dirty="0"/>
          </a:p>
          <a:p>
            <a:r>
              <a:rPr lang="ru-RU" sz="2400" b="1" dirty="0"/>
              <a:t>¦ </a:t>
            </a:r>
            <a:r>
              <a:rPr lang="ru-RU" sz="2400" dirty="0"/>
              <a:t>Первый снег! Ветер! Холодно!</a:t>
            </a:r>
          </a:p>
          <a:p>
            <a:r>
              <a:rPr lang="ru-RU" sz="2400" b="1" dirty="0"/>
              <a:t>2. Детям предлагается прочесть по тексту с разными интонациями (удивленно, радостно, вопросительно, сердито, ласково, спокойно,</a:t>
            </a:r>
            <a:r>
              <a:rPr lang="ru-RU" sz="2400" dirty="0"/>
              <a:t> </a:t>
            </a:r>
            <a:r>
              <a:rPr lang="ru-RU" sz="2400" b="1" dirty="0"/>
              <a:t>равнодушно)</a:t>
            </a:r>
            <a:r>
              <a:rPr lang="ru-RU" sz="2400" dirty="0"/>
              <a:t> : «Два щенка, щека к щеке, щиплют щетку в уголке».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30097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/>
              <a:t>3. Пантомимические этюды.</a:t>
            </a:r>
            <a:endParaRPr lang="ru-RU" sz="2400" dirty="0"/>
          </a:p>
          <a:p>
            <a:r>
              <a:rPr lang="ru-RU" sz="2400" dirty="0"/>
              <a:t>Котята: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сладко спят;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просыпаются, лапкой умываются;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зовут маму;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пытаются утащить сосиску;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боятся собаки;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охотятся.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521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2068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реализации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занятий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театрализованной деятельности решаются следующие задачи: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творческих способностей и творческой самостоятельности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воспитание интереса к различным видам творческой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овладение импровизационными умениями;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всех компонентов, функций и форм речевой деятельности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совершенствование познавательных процессов.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4. Этюды на изменения тембра голоса</a:t>
            </a:r>
            <a:r>
              <a:rPr lang="ru-RU" sz="2400" dirty="0"/>
              <a:t> .</a:t>
            </a:r>
          </a:p>
          <a:p>
            <a:r>
              <a:rPr lang="ru-RU" sz="2400" dirty="0"/>
              <a:t>Педагог. Киска, как тебя зовут?</a:t>
            </a:r>
          </a:p>
          <a:p>
            <a:r>
              <a:rPr lang="ru-RU" sz="2400" dirty="0"/>
              <a:t>Ребенок. Мяу! (Нежно)</a:t>
            </a:r>
          </a:p>
          <a:p>
            <a:r>
              <a:rPr lang="ru-RU" sz="2400" dirty="0"/>
              <a:t>Педагог. Стережешь ты мышку тут?</a:t>
            </a:r>
          </a:p>
          <a:p>
            <a:r>
              <a:rPr lang="ru-RU" sz="2400" dirty="0"/>
              <a:t>Ребенок. Мяу! (Утвердительно) Педагог. Киска, хочешь молока?</a:t>
            </a:r>
          </a:p>
          <a:p>
            <a:r>
              <a:rPr lang="ru-RU" sz="2400" dirty="0"/>
              <a:t>Ребенок. Мяу! (С удовлетворением)</a:t>
            </a:r>
          </a:p>
          <a:p>
            <a:r>
              <a:rPr lang="ru-RU" sz="2400" dirty="0"/>
              <a:t>Педагог. А в товарищи щенка?</a:t>
            </a:r>
          </a:p>
          <a:p>
            <a:r>
              <a:rPr lang="ru-RU" sz="2400" dirty="0"/>
              <a:t>Ребенок. Мяу! </a:t>
            </a:r>
            <a:r>
              <a:rPr lang="ru-RU" sz="2400" dirty="0" err="1"/>
              <a:t>Ффф-ррр</a:t>
            </a:r>
            <a:r>
              <a:rPr lang="ru-RU" sz="2400" dirty="0"/>
              <a:t>! (Изобразить: трусливо, пугливо...)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958803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Покажи: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/>
              <a:t>-как танцует добрая фея на балу у Золушки;</a:t>
            </a:r>
          </a:p>
          <a:p>
            <a:r>
              <a:rPr lang="ru-RU" sz="2400" dirty="0"/>
              <a:t>- как злится страшная ведьма на балу у Спящей Красавицы;</a:t>
            </a:r>
          </a:p>
          <a:p>
            <a:r>
              <a:rPr lang="ru-RU" sz="2400" dirty="0"/>
              <a:t>- как удивляется черепашка-ниндзя;</a:t>
            </a:r>
          </a:p>
          <a:p>
            <a:r>
              <a:rPr lang="ru-RU" sz="2400" dirty="0"/>
              <a:t>- как здоровается Снежная Королева;</a:t>
            </a:r>
          </a:p>
          <a:p>
            <a:r>
              <a:rPr lang="ru-RU" sz="2400" dirty="0"/>
              <a:t>- как обижается Винни-Пух;</a:t>
            </a:r>
          </a:p>
          <a:p>
            <a:r>
              <a:rPr lang="ru-RU" sz="2400" dirty="0"/>
              <a:t>- как радуется </a:t>
            </a:r>
            <a:r>
              <a:rPr lang="ru-RU" sz="2400" dirty="0" err="1"/>
              <a:t>Карлсон</a:t>
            </a:r>
            <a:r>
              <a:rPr lang="ru-RU" sz="2400" dirty="0"/>
              <a:t>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44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456113"/>
          </a:xfrm>
        </p:spPr>
        <p:txBody>
          <a:bodyPr/>
          <a:lstStyle/>
          <a:p>
            <a:r>
              <a:rPr lang="ru-RU" sz="2400" b="1" dirty="0"/>
              <a:t>5. Интонационное прочтение стихов-диалогов.</a:t>
            </a:r>
            <a:endParaRPr lang="ru-RU" sz="2400" dirty="0"/>
          </a:p>
          <a:p>
            <a:r>
              <a:rPr lang="ru-RU" sz="2400" dirty="0"/>
              <a:t>Л. Банниковой «Поезд», «Самолет», В. </a:t>
            </a:r>
            <a:r>
              <a:rPr lang="ru-RU" sz="2400" dirty="0" err="1"/>
              <a:t>Герчика</a:t>
            </a:r>
            <a:r>
              <a:rPr lang="ru-RU" sz="2400" dirty="0"/>
              <a:t> «Заводная лошадка».</a:t>
            </a:r>
            <a:r>
              <a:rPr lang="ru-RU" sz="2400" b="1" dirty="0"/>
              <a:t>  </a:t>
            </a:r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/>
              <a:t>6.Проговаривание скороговорок.</a:t>
            </a:r>
            <a:endParaRPr lang="ru-RU" sz="2400" dirty="0"/>
          </a:p>
          <a:p>
            <a:r>
              <a:rPr lang="ru-RU" sz="2400" dirty="0"/>
              <a:t>Сказочный, волшебный дом</a:t>
            </a:r>
          </a:p>
          <a:p>
            <a:r>
              <a:rPr lang="ru-RU" sz="2400" dirty="0"/>
              <a:t>Азбука - хозяйка в нем.</a:t>
            </a:r>
          </a:p>
          <a:p>
            <a:r>
              <a:rPr lang="ru-RU" sz="2400" dirty="0"/>
              <a:t>Дружно в доме том живет</a:t>
            </a:r>
          </a:p>
          <a:p>
            <a:r>
              <a:rPr lang="ru-RU" sz="2400" dirty="0"/>
              <a:t>Славный буквенный народ.</a:t>
            </a:r>
          </a:p>
          <a:p>
            <a:r>
              <a:rPr lang="ru-RU" sz="2400" b="1" dirty="0"/>
              <a:t>7. Ритмическое упражнение.</a:t>
            </a:r>
            <a:r>
              <a:rPr lang="ru-RU" sz="2400" dirty="0"/>
              <a:t> Простучать, прохлопать, протопать свое имя: «Та-</a:t>
            </a:r>
            <a:r>
              <a:rPr lang="ru-RU" sz="2400" dirty="0" err="1"/>
              <a:t>ня</a:t>
            </a:r>
            <a:r>
              <a:rPr lang="ru-RU" sz="2400" dirty="0"/>
              <a:t>, Та-не-</a:t>
            </a:r>
            <a:r>
              <a:rPr lang="ru-RU" sz="2400" dirty="0" err="1"/>
              <a:t>чка</a:t>
            </a:r>
            <a:r>
              <a:rPr lang="ru-RU" sz="2400" dirty="0"/>
              <a:t>, Та-ню-</a:t>
            </a:r>
            <a:r>
              <a:rPr lang="ru-RU" sz="2400" dirty="0" err="1"/>
              <a:t>ша</a:t>
            </a:r>
            <a:r>
              <a:rPr lang="ru-RU" sz="2400" dirty="0"/>
              <a:t>, Та-ню-</a:t>
            </a:r>
            <a:r>
              <a:rPr lang="ru-RU" sz="2400" dirty="0" err="1"/>
              <a:t>шень</a:t>
            </a:r>
            <a:r>
              <a:rPr lang="ru-RU" sz="2400" dirty="0"/>
              <a:t>-ка».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33220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476672"/>
            <a:ext cx="8713788" cy="54451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Огромную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в организации театрализованной деятельности играет воспитатель, умело направляющий данный процесс. Необходимо, чтобы воспитатель не только выразительно читал или рассказывал что-либо, умел смотреть и видеть, слушать и слышать, но и был готов к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любому "превращению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то есть владел основами актерского мастерства, а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основами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режиссерских умений. Именно это ведет к повышению его творческого потенциала и помогает совершенствовать театрализованную деятельность детей. </a:t>
            </a:r>
            <a:endParaRPr lang="ru-RU" sz="3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04664"/>
            <a:ext cx="8280400" cy="612068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Педагог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строго следить за тем, чтобы своей актерской активностью и раскованностью не подавить робкого ребенка, не превратить его только в зрителя. Нельзя допускать, чтобы дети боялись выйти "на сцену", боялись ошибиться. Недопустимо деление на "артистов" и "зрителей", то есть на постоянно выступающих и постоянно остающихся смотреть, как "играют" другие.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Содержание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по театрализованной деятельности включает в себя: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просмотр кукольных спектаклей и беседы по ним;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подготовку и разыгрывание разнообразных сказок и инсценировок;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—упражнения по формированию выразительности исполнения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отдельные упражнения по этике;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упражнения в целях социально-эмоционального развития детей;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игры-драматизации.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2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 - драматизации является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думающего и чувствующего, любящего и активного человека, готового к творческой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драматизации возможен, если ребенок: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имеет опыт восприятия литературных произведений, их переживания и осмысливания;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имеет опыт взаимодействия с театральным искусством (знает, что такое театр, что такое спектакль и как он рождается, имеет опыт восприятия и переживания театрализованного действия, владеет специфическим языком театрального искусства);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включается в игровую деятельность соответственно своим способностям и возможностям (ребенок –«режиссер», ребенок –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«актер», ребенок-«зритель», ребенок –«оформитель»-«декоратор» спектакля.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26469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Систему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развитию творческих способностей можно разделить на 3 этапа: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художественное восприятие литературных и фольклорных произведений;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освоение специальных умений для становления основных («актер», «режиссер») и дополнительных позиций («сценарист», «оформитель», «костюмер»);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самостоятельная творческая деятельность.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Театрализованные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дошкольном возрасте, так или иначе, основаны на разыгрывании сказок - способом познания мира ребенком. Русская народная сказка радует детей своим оптимизмом, добротой, любовью ко всему живому, мудрой ясностью в понимании жизни, сочувствием слабому, лукавством и юмором при этом формируется опыт социальных навыков поведения, а любимые герои становятся образцами 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58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589</TotalTime>
  <Words>934</Words>
  <Application>Microsoft Office PowerPoint</Application>
  <PresentationFormat>Экран (4:3)</PresentationFormat>
  <Paragraphs>140</Paragraphs>
  <Slides>42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Arial</vt:lpstr>
      <vt:lpstr>Calibri</vt:lpstr>
      <vt:lpstr>Comic Sans MS</vt:lpstr>
      <vt:lpstr>Georgia</vt:lpstr>
      <vt:lpstr>Times New Roman</vt:lpstr>
      <vt:lpstr>Verdana</vt:lpstr>
      <vt:lpstr>Шары</vt:lpstr>
      <vt:lpstr>Развитие творческих способностей в театрализованной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Речь ребенка и различные виды театра</vt:lpstr>
      <vt:lpstr>Презентация PowerPoint</vt:lpstr>
      <vt:lpstr>Театр картинок и фланелеграф</vt:lpstr>
      <vt:lpstr>Презентация PowerPoint</vt:lpstr>
      <vt:lpstr>Вязаный театр</vt:lpstr>
      <vt:lpstr>Конусный, настольный театр</vt:lpstr>
      <vt:lpstr>Театр-топотушки</vt:lpstr>
      <vt:lpstr>Театр на перчатке</vt:lpstr>
      <vt:lpstr>Театр кукол Би-ба-бо</vt:lpstr>
      <vt:lpstr>При игре в кукольный театр, используя куклы Би-ба-бо, невозможно играть молча!</vt:lpstr>
      <vt:lpstr>    Игра-драматизация Самый «разговорный» вид театрализованной деятельности. </vt:lpstr>
      <vt:lpstr>Ни один другой вид театрализованной деятельности  так не способствует развитию артистизма, выразительности движений и речи, как игра-драматизация</vt:lpstr>
      <vt:lpstr>КУКЛЫ НА ГАПИТЕ.  САМЫЙ ПРОСТОЙ ГАПИТ – ПРОСТО ВСТАВЛЕННАЯ В ИГРУШКУ ПАЛОЧКА.  </vt:lpstr>
      <vt:lpstr> Теневой театр. </vt:lpstr>
      <vt:lpstr>Театр оригами</vt:lpstr>
      <vt:lpstr>ТЕАТР МАРИОНЕТОК.   КУКЛОВОД УПРАВЛЯЕТ ИМИ НА ВИДУ У ЗРИТЕЛЕЙ. МАРИОНЕТКА НАХОДИТСЯ РЯДОМ С КУКЛОВОДОМ, НА ПОЛУ, И ПРИВОДИТСЯ В ДВИЖЕНИЕ С ПОМОЩЬЮ ВАГИ. ВАГА – ЭТО КРЕСТОВИНА, К КОТОРОЙ НА НИТЯХ КРЕПЯТСЯ КУКЛЫ. </vt:lpstr>
      <vt:lpstr>Театр на прищепках                          </vt:lpstr>
      <vt:lpstr>Презентация PowerPoint</vt:lpstr>
      <vt:lpstr>Театрализованная деятельность-это…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farida-RAY</cp:lastModifiedBy>
  <cp:revision>37</cp:revision>
  <dcterms:created xsi:type="dcterms:W3CDTF">2012-09-13T07:56:08Z</dcterms:created>
  <dcterms:modified xsi:type="dcterms:W3CDTF">2018-07-27T14:39:38Z</dcterms:modified>
</cp:coreProperties>
</file>