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0" r:id="rId8"/>
    <p:sldId id="261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>
      <p:cViewPr varScale="1">
        <p:scale>
          <a:sx n="69" d="100"/>
          <a:sy n="6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Гимнастика мозга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3501008"/>
            <a:ext cx="6542707" cy="1930227"/>
          </a:xfrm>
        </p:spPr>
        <p:txBody>
          <a:bodyPr>
            <a:normAutofit fontScale="92500" lnSpcReduction="20000"/>
          </a:bodyPr>
          <a:lstStyle/>
          <a:p>
            <a:pPr lvl="0" algn="r">
              <a:buClr>
                <a:srgbClr val="7A7A7A"/>
              </a:buClr>
            </a:pP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Презентация для родителей </a:t>
            </a:r>
            <a:r>
              <a:rPr lang="ru-RU" sz="2200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и детей.</a:t>
            </a:r>
            <a:endParaRPr lang="ru-RU" sz="22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lvl="0" algn="r">
              <a:buClr>
                <a:srgbClr val="7A7A7A"/>
              </a:buClr>
            </a:pPr>
            <a:endParaRPr lang="ru-RU" sz="22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lvl="0" algn="r">
              <a:buClr>
                <a:srgbClr val="7A7A7A"/>
              </a:buClr>
            </a:pPr>
            <a:endParaRPr lang="ru-RU" sz="2200" dirty="0">
              <a:solidFill>
                <a:srgbClr val="000000">
                  <a:lumMod val="75000"/>
                  <a:lumOff val="25000"/>
                </a:srgbClr>
              </a:solidFill>
            </a:endParaRPr>
          </a:p>
          <a:p>
            <a:pPr lvl="0" algn="r">
              <a:buClr>
                <a:srgbClr val="7A7A7A"/>
              </a:buClr>
            </a:pPr>
            <a:r>
              <a:rPr lang="ru-RU" sz="2000" i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Гусева И.И., учитель-логопед</a:t>
            </a:r>
          </a:p>
          <a:p>
            <a:pPr lvl="0" algn="r">
              <a:buClr>
                <a:srgbClr val="7A7A7A"/>
              </a:buClr>
            </a:pPr>
            <a:r>
              <a:rPr lang="ru-RU" sz="2000" i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Психологического центра г. Кронштадта</a:t>
            </a:r>
            <a:r>
              <a:rPr lang="ru-RU" sz="2000" i="1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,</a:t>
            </a:r>
          </a:p>
          <a:p>
            <a:pPr lvl="0" algn="r">
              <a:buClr>
                <a:srgbClr val="7A7A7A"/>
              </a:buClr>
            </a:pPr>
            <a:r>
              <a:rPr lang="ru-RU" sz="2000" i="1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 </a:t>
            </a:r>
            <a:r>
              <a:rPr lang="ru-RU" sz="2000" i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2018 год</a:t>
            </a:r>
          </a:p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73468"/>
            <a:ext cx="2283827" cy="2257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9347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Энергетический зевок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132856"/>
            <a:ext cx="3429000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ru-RU" sz="1600" dirty="0" smtClean="0">
                <a:latin typeface="Comic Sans MS"/>
                <a:ea typeface="Times New Roman"/>
              </a:rPr>
              <a:t>Это </a:t>
            </a:r>
            <a:r>
              <a:rPr lang="ru-RU" sz="1600" dirty="0">
                <a:latin typeface="Comic Sans MS"/>
                <a:ea typeface="Times New Roman"/>
              </a:rPr>
              <a:t>упражнение улучшает навыки устного чтения, творческого письма, выразительной речи, помогает при </a:t>
            </a:r>
            <a:r>
              <a:rPr lang="ru-RU" sz="1600" dirty="0" smtClean="0">
                <a:latin typeface="Comic Sans MS"/>
                <a:ea typeface="Times New Roman"/>
              </a:rPr>
              <a:t>выступлениях. За </a:t>
            </a:r>
            <a:r>
              <a:rPr lang="ru-RU" sz="1600" dirty="0">
                <a:latin typeface="Comic Sans MS"/>
                <a:ea typeface="Times New Roman"/>
              </a:rPr>
              <a:t>счет ослабления напряжения мышц лица упражнение способствует улучшению зрительного внимания и восприятия, помогает в общении, стимулирует творческие процессы, развивает способность отбирать нужную информацию. Рекомендуем энергетически зевать в те моменты, когда вы начинаете сердиться и сжимать зубы. После упражнения вы найдете нужные слова, чтобы донести свою мысль до </a:t>
            </a:r>
            <a:r>
              <a:rPr lang="ru-RU" sz="1600" dirty="0" smtClean="0">
                <a:latin typeface="Comic Sans MS"/>
                <a:ea typeface="Times New Roman"/>
              </a:rPr>
              <a:t>собеседника.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4740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ru-RU" sz="2000" dirty="0">
                <a:latin typeface="Comic Sans MS"/>
                <a:ea typeface="Times New Roman"/>
              </a:rPr>
              <a:t>Упражнение объединяет все каналы восприятия: аудиальный, визуальный, кинестетический. Оно также стимулирует внутреннюю речь и творческое мышление. Как следствие, улучшаются навыки чтения, слушания, письма, речи, повышается внимание, улучшается память. Выполняя движения, важно добиться, чтобы работало все тело.</a:t>
            </a:r>
            <a:endParaRPr lang="ru-RU" sz="18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852936"/>
            <a:ext cx="3230289" cy="3230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9826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060848"/>
            <a:ext cx="8229600" cy="9906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7335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67544" y="1124744"/>
            <a:ext cx="8229600" cy="5256584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Гимнастика мозга </a:t>
            </a:r>
            <a:r>
              <a:rPr lang="ru-RU" dirty="0">
                <a:latin typeface="Times New Roman"/>
                <a:ea typeface="Times New Roman"/>
              </a:rPr>
              <a:t>(авторы – американские педагоги П. и Г. </a:t>
            </a:r>
            <a:r>
              <a:rPr lang="ru-RU" dirty="0" err="1">
                <a:latin typeface="Times New Roman"/>
                <a:ea typeface="Times New Roman"/>
              </a:rPr>
              <a:t>Деннисон</a:t>
            </a:r>
            <a:r>
              <a:rPr lang="ru-RU" dirty="0">
                <a:latin typeface="Times New Roman"/>
                <a:ea typeface="Times New Roman"/>
              </a:rPr>
              <a:t>) </a:t>
            </a:r>
            <a:r>
              <a:rPr lang="ru-RU" b="1" dirty="0">
                <a:latin typeface="Times New Roman"/>
                <a:ea typeface="Times New Roman"/>
              </a:rPr>
              <a:t>– </a:t>
            </a:r>
            <a:r>
              <a:rPr lang="ru-RU" dirty="0">
                <a:latin typeface="Times New Roman"/>
                <a:ea typeface="Times New Roman"/>
              </a:rPr>
              <a:t>основная часть образовательной кинезиологии. </a:t>
            </a:r>
            <a:endParaRPr lang="ru-RU" dirty="0" smtClean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Образовательная </a:t>
            </a:r>
            <a:r>
              <a:rPr lang="ru-RU" b="1" dirty="0" err="1">
                <a:latin typeface="Times New Roman"/>
                <a:ea typeface="Times New Roman"/>
              </a:rPr>
              <a:t>кинезиология</a:t>
            </a:r>
            <a:r>
              <a:rPr lang="ru-RU" dirty="0">
                <a:latin typeface="Times New Roman"/>
                <a:ea typeface="Times New Roman"/>
              </a:rPr>
              <a:t> – это учение о развитие ребенка и взрослого человека через его естественные движения</a:t>
            </a:r>
            <a:r>
              <a:rPr lang="ru-RU" dirty="0" smtClean="0">
                <a:latin typeface="Times New Roman"/>
                <a:ea typeface="Times New Roman"/>
              </a:rPr>
              <a:t>.</a:t>
            </a:r>
          </a:p>
          <a:p>
            <a:pPr marL="0" indent="0">
              <a:spcAft>
                <a:spcPts val="0"/>
              </a:spcAft>
              <a:buNone/>
            </a:pP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</a:rPr>
              <a:t>Гимнастика </a:t>
            </a:r>
            <a:r>
              <a:rPr lang="ru-RU" b="1" dirty="0">
                <a:latin typeface="Times New Roman"/>
                <a:ea typeface="Times New Roman"/>
              </a:rPr>
              <a:t>мозга</a:t>
            </a:r>
            <a:r>
              <a:rPr lang="ru-RU" dirty="0">
                <a:latin typeface="Times New Roman"/>
                <a:ea typeface="Times New Roman"/>
              </a:rPr>
              <a:t> – это эффективная система специальных двигательных упражнений, направленных на:</a:t>
            </a:r>
            <a:endParaRPr lang="ru-RU" sz="20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/>
                <a:ea typeface="Times New Roman"/>
              </a:rPr>
              <a:t>повышение мотивации к учению,</a:t>
            </a:r>
            <a:endParaRPr lang="ru-RU" sz="20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/>
                <a:ea typeface="Times New Roman"/>
              </a:rPr>
              <a:t>увеличение энергии организма,</a:t>
            </a:r>
            <a:endParaRPr lang="ru-RU" sz="20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/>
                <a:ea typeface="Times New Roman"/>
              </a:rPr>
              <a:t>раскрытие способностей,</a:t>
            </a:r>
            <a:endParaRPr lang="ru-RU" sz="20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/>
                <a:ea typeface="Times New Roman"/>
              </a:rPr>
              <a:t>улучшение адаптации к новым условиям,</a:t>
            </a:r>
            <a:endParaRPr lang="ru-RU" sz="20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/>
                <a:ea typeface="Times New Roman"/>
              </a:rPr>
              <a:t>снижение речевых трудностей</a:t>
            </a:r>
            <a:r>
              <a:rPr lang="ru-RU" dirty="0" smtClean="0">
                <a:latin typeface="Times New Roman"/>
                <a:ea typeface="Times New Roman"/>
              </a:rPr>
              <a:t>…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endParaRPr lang="ru-RU" sz="2000" dirty="0">
              <a:latin typeface="Times New Roman"/>
              <a:ea typeface="Times New Roman"/>
            </a:endParaRPr>
          </a:p>
          <a:p>
            <a:pPr algn="r"/>
            <a:r>
              <a:rPr lang="ru-RU" sz="1500" i="1" dirty="0" smtClean="0"/>
              <a:t>По материалам адаптированного варианта </a:t>
            </a:r>
            <a:r>
              <a:rPr lang="ru-RU" sz="1500" i="1" dirty="0"/>
              <a:t>работы докторов Пола </a:t>
            </a:r>
            <a:r>
              <a:rPr lang="ru-RU" sz="1500" i="1" dirty="0" err="1"/>
              <a:t>И.Деннисона</a:t>
            </a:r>
            <a:r>
              <a:rPr lang="ru-RU" sz="1500" i="1" dirty="0"/>
              <a:t> и Гейл </a:t>
            </a:r>
            <a:r>
              <a:rPr lang="ru-RU" sz="1500" i="1" dirty="0" err="1"/>
              <a:t>Деннисон</a:t>
            </a:r>
            <a:r>
              <a:rPr lang="ru-RU" sz="1500" i="1" dirty="0"/>
              <a:t> “Гимнастика мозга”.</a:t>
            </a:r>
            <a:endParaRPr lang="ru-RU" sz="1500" i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0483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28800"/>
            <a:ext cx="6984776" cy="437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" y="508887"/>
            <a:ext cx="8229600" cy="990600"/>
          </a:xfrm>
        </p:spPr>
        <p:txBody>
          <a:bodyPr/>
          <a:lstStyle/>
          <a:p>
            <a:r>
              <a:rPr lang="ru-RU" dirty="0" smtClean="0"/>
              <a:t>Головной мозг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7616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79376"/>
          </a:xfrm>
        </p:spPr>
        <p:txBody>
          <a:bodyPr/>
          <a:lstStyle/>
          <a:p>
            <a:r>
              <a:rPr lang="ru-RU" dirty="0" smtClean="0"/>
              <a:t>Перекрестные шаги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106" y="3212976"/>
            <a:ext cx="5616624" cy="3352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8780" y="1412776"/>
            <a:ext cx="8229600" cy="4876800"/>
          </a:xfrm>
        </p:spPr>
        <p:txBody>
          <a:bodyPr/>
          <a:lstStyle/>
          <a:p>
            <a:r>
              <a:rPr lang="ru-RU" sz="1600" dirty="0">
                <a:latin typeface="Comic Sans MS"/>
                <a:ea typeface="Times New Roman"/>
              </a:rPr>
              <a:t>«Перекрестные шаги» способствуют развитию координации и ориентации в пространстве, делают более успешными приобретение навыков чтения, письма, слушания, усвоения новой информации. </a:t>
            </a:r>
            <a:r>
              <a:rPr lang="ru-RU" sz="1600" dirty="0" smtClean="0">
                <a:latin typeface="Comic Sans MS"/>
                <a:ea typeface="Times New Roman"/>
              </a:rPr>
              <a:t>Снимают </a:t>
            </a:r>
            <a:r>
              <a:rPr lang="ru-RU" sz="1600" dirty="0">
                <a:latin typeface="Comic Sans MS"/>
                <a:ea typeface="Times New Roman"/>
              </a:rPr>
              <a:t>боль в пояснице и подтягивают мышцы живота. «Перекрестные шаги» желательно делать в медленном темпе и чувствовать, как работают мышцы живота. Если этого ощущения нет, проследите, не низко ли опускается локоть, не слишком ли высоко поднимается колено, нет ли излишнего наклона в пояснице.</a:t>
            </a:r>
            <a:endParaRPr lang="ru-RU" sz="14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9663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/>
              <a:t>Думательный</a:t>
            </a:r>
            <a:r>
              <a:rPr lang="ru-RU" sz="3200" dirty="0" smtClean="0"/>
              <a:t> колпак и Позитивные точки</a:t>
            </a:r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045" y="2576173"/>
            <a:ext cx="3168352" cy="3147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ru-RU" sz="1600" dirty="0">
                <a:latin typeface="Comic Sans MS"/>
                <a:ea typeface="Times New Roman"/>
              </a:rPr>
              <a:t>Эти движения обостряют слух, помогают работе кратковременной памяти, повышают умственные и физические способности. </a:t>
            </a:r>
            <a:r>
              <a:rPr lang="ru-RU" sz="1600" dirty="0" smtClean="0">
                <a:latin typeface="Comic Sans MS"/>
                <a:ea typeface="Times New Roman"/>
              </a:rPr>
              <a:t>«</a:t>
            </a:r>
            <a:r>
              <a:rPr lang="ru-RU" sz="1600" dirty="0">
                <a:latin typeface="Comic Sans MS"/>
                <a:ea typeface="Times New Roman"/>
              </a:rPr>
              <a:t>Думающий колпак» будет полезен перед началом уроков, </a:t>
            </a:r>
            <a:r>
              <a:rPr lang="ru-RU" sz="1600" dirty="0" smtClean="0">
                <a:latin typeface="Comic Sans MS"/>
                <a:ea typeface="Times New Roman"/>
              </a:rPr>
              <a:t>публичными </a:t>
            </a:r>
            <a:r>
              <a:rPr lang="ru-RU" sz="1600" dirty="0">
                <a:latin typeface="Comic Sans MS"/>
                <a:ea typeface="Times New Roman"/>
              </a:rPr>
              <a:t>выступлениями и для сосредоточения при работе с компьютером. </a:t>
            </a:r>
            <a:endParaRPr lang="ru-RU" sz="1400" dirty="0">
              <a:latin typeface="Times New Roman"/>
              <a:ea typeface="Times New Roman"/>
            </a:endParaRPr>
          </a:p>
          <a:p>
            <a:r>
              <a:rPr lang="ru-RU" sz="1600" dirty="0">
                <a:latin typeface="Comic Sans MS"/>
                <a:ea typeface="Times New Roman"/>
              </a:rPr>
              <a:t>Упражнение «позитивные точки» помогает избежать ситуации «Учил, знаю ответ, но никак не могу вспомнить». </a:t>
            </a:r>
            <a:r>
              <a:rPr lang="ru-RU" sz="1600" dirty="0" smtClean="0">
                <a:latin typeface="Comic Sans MS"/>
                <a:ea typeface="Times New Roman"/>
              </a:rPr>
              <a:t>Кроме </a:t>
            </a:r>
            <a:r>
              <a:rPr lang="ru-RU" sz="1600" dirty="0">
                <a:latin typeface="Comic Sans MS"/>
                <a:ea typeface="Times New Roman"/>
              </a:rPr>
              <a:t>того, оно помогает справиться со стрессом, быстрее найти выход из проблемной ситуации, ослабить эмоциональный </a:t>
            </a:r>
            <a:r>
              <a:rPr lang="ru-RU" sz="1600" dirty="0" smtClean="0">
                <a:latin typeface="Comic Sans MS"/>
                <a:ea typeface="Times New Roman"/>
              </a:rPr>
              <a:t>накал</a:t>
            </a:r>
            <a:r>
              <a:rPr lang="ru-RU" sz="1600" dirty="0">
                <a:latin typeface="Comic Sans MS"/>
                <a:ea typeface="Times New Roman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1160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36912"/>
            <a:ext cx="324036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ru-RU" sz="2000" dirty="0">
                <a:latin typeface="Comic Sans MS"/>
                <a:ea typeface="Times New Roman"/>
              </a:rPr>
              <a:t>Благодаря «уханью» снимаются челюстные зажимы, что делает речь более связной. Это упражнение особенно полезно после длительного письма, работы с компьютером, вождения машины (для взрослых).</a:t>
            </a:r>
            <a:endParaRPr lang="ru-RU" sz="18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4355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Икроножная помпа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428999"/>
            <a:ext cx="6337300" cy="316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Aft>
                <a:spcPts val="0"/>
              </a:spcAft>
            </a:pPr>
            <a:r>
              <a:rPr lang="ru-RU" sz="1800" dirty="0">
                <a:latin typeface="Comic Sans MS"/>
                <a:ea typeface="Times New Roman"/>
              </a:rPr>
              <a:t>«Икроножная помпа» способствует усилению различных учебных навыков – понимающего слушания, чтения, творческого письма, выражению мыслей c помощью речи. А также она позволяет освободиться от напряжения, чуть меньше сутулиться и быть более пластичным. Предлагаемые движения также улучшают социальное поведение, помогают довести до конца дело, увеличивают время сосредоточения и внимания, активизируют языковые способности.</a:t>
            </a:r>
            <a:endParaRPr lang="ru-RU" sz="16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7050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Ленивая восьмерка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663" y="3933056"/>
            <a:ext cx="3700613" cy="1976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>
                <a:latin typeface="Comic Sans MS" panose="030F0702030302020204" pitchFamily="66" charset="0"/>
                <a:ea typeface="Times New Roman"/>
              </a:rPr>
              <a:t>Упражнение эффективно усиливает наружные глазные мышцы, способствуя развитию и </a:t>
            </a:r>
            <a:r>
              <a:rPr lang="ru-RU" sz="1800" dirty="0" err="1" smtClean="0">
                <a:latin typeface="Comic Sans MS" panose="030F0702030302020204" pitchFamily="66" charset="0"/>
                <a:ea typeface="Times New Roman"/>
              </a:rPr>
              <a:t>миелинизации</a:t>
            </a:r>
            <a:r>
              <a:rPr lang="ru-RU" sz="1800" dirty="0" smtClean="0">
                <a:latin typeface="Comic Sans MS" panose="030F0702030302020204" pitchFamily="66" charset="0"/>
                <a:ea typeface="Times New Roman"/>
              </a:rPr>
              <a:t> </a:t>
            </a:r>
            <a:r>
              <a:rPr lang="ru-RU" sz="1800" dirty="0">
                <a:latin typeface="Comic Sans MS" panose="030F0702030302020204" pitchFamily="66" charset="0"/>
                <a:ea typeface="Times New Roman"/>
              </a:rPr>
              <a:t>нервных сетей, идущих от зоны, ответственной за центральное зрительное и точное моторное слежение. Оно также </a:t>
            </a:r>
            <a:r>
              <a:rPr lang="ru-RU" sz="1800" dirty="0" smtClean="0">
                <a:latin typeface="Comic Sans MS" panose="030F0702030302020204" pitchFamily="66" charset="0"/>
                <a:ea typeface="Times New Roman"/>
              </a:rPr>
              <a:t>развивает и координирует связь «глаза </a:t>
            </a:r>
            <a:r>
              <a:rPr lang="ru-RU" sz="1800" dirty="0">
                <a:latin typeface="Comic Sans MS" panose="030F0702030302020204" pitchFamily="66" charset="0"/>
                <a:ea typeface="Times New Roman"/>
              </a:rPr>
              <a:t>-руки» и «руки-глаза</a:t>
            </a:r>
            <a:r>
              <a:rPr lang="ru-RU" sz="1800" dirty="0" smtClean="0">
                <a:latin typeface="Comic Sans MS" panose="030F0702030302020204" pitchFamily="66" charset="0"/>
                <a:ea typeface="Times New Roman"/>
              </a:rPr>
              <a:t>». «</a:t>
            </a:r>
            <a:r>
              <a:rPr lang="ru-RU" sz="1800" dirty="0">
                <a:latin typeface="Comic Sans MS" panose="030F0702030302020204" pitchFamily="66" charset="0"/>
                <a:ea typeface="Times New Roman"/>
              </a:rPr>
              <a:t>Ленивые восьмерки» - важное коррекционное упражнение после работы на компьютере. Оно снимает усталость глаз, напряжение в мышцах шеи и боль в спине. </a:t>
            </a:r>
            <a:endParaRPr lang="ru-RU" sz="1800" dirty="0" smtClean="0">
              <a:latin typeface="Comic Sans MS" panose="030F0702030302020204" pitchFamily="66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268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Кнопки мозга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844824"/>
            <a:ext cx="2748331" cy="365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>
              <a:spcAft>
                <a:spcPts val="0"/>
              </a:spcAft>
            </a:pPr>
            <a:r>
              <a:rPr lang="ru-RU" sz="2000" dirty="0">
                <a:latin typeface="Comic Sans MS"/>
                <a:ea typeface="Times New Roman"/>
              </a:rPr>
              <a:t>Такие движения обеспечивают приток обогащенной кислородом крови к клеткам головного мозга. Вследствие этого лучше воспринимается новая информация, снижается визуальное напряжение, становится больше энергии, быстрее находятся пути решения сложных вопросов. Параллельно улучшается одновременная работа глаз, что важно для быстрого и грамотного чтения и письма.</a:t>
            </a:r>
            <a:endParaRPr lang="ru-RU" sz="18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10031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228</TotalTime>
  <Words>625</Words>
  <Application>Microsoft Office PowerPoint</Application>
  <PresentationFormat>Экран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Ясность</vt:lpstr>
      <vt:lpstr>Гимнастика мозга</vt:lpstr>
      <vt:lpstr>Презентация PowerPoint</vt:lpstr>
      <vt:lpstr>Головной мозг</vt:lpstr>
      <vt:lpstr>Перекрестные шаги</vt:lpstr>
      <vt:lpstr>Думательный колпак и Позитивные точки</vt:lpstr>
      <vt:lpstr>Сова</vt:lpstr>
      <vt:lpstr>Икроножная помпа</vt:lpstr>
      <vt:lpstr>Ленивая восьмерка</vt:lpstr>
      <vt:lpstr>Кнопки мозга</vt:lpstr>
      <vt:lpstr>Энергетический зевок</vt:lpstr>
      <vt:lpstr>Слон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Гимнастика мозга</dc:title>
  <dc:creator>pb</dc:creator>
  <cp:lastModifiedBy>pb</cp:lastModifiedBy>
  <cp:revision>15</cp:revision>
  <dcterms:created xsi:type="dcterms:W3CDTF">2018-07-20T13:38:49Z</dcterms:created>
  <dcterms:modified xsi:type="dcterms:W3CDTF">2018-07-26T11:25:21Z</dcterms:modified>
</cp:coreProperties>
</file>