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0" r:id="rId7"/>
    <p:sldId id="261" r:id="rId8"/>
    <p:sldId id="263" r:id="rId9"/>
    <p:sldId id="266"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EBB1F5-4E91-489A-9F5F-C32D8CD0E551}" type="datetimeFigureOut">
              <a:rPr lang="ru-RU" smtClean="0"/>
              <a:pPr/>
              <a:t>26.07.2018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31D103-6C83-4263-8A1F-AEF6D8797D7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EBB1F5-4E91-489A-9F5F-C32D8CD0E551}" type="datetimeFigureOut">
              <a:rPr lang="ru-RU" smtClean="0"/>
              <a:pPr/>
              <a:t>26.07.2018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31D103-6C83-4263-8A1F-AEF6D8797D7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2.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30.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2.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2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propowerpoint.ru/wp-content/uploads/2013/02/NezhnyMini.jpg"/>
          <p:cNvPicPr>
            <a:picLocks noChangeAspect="1" noChangeArrowheads="1"/>
          </p:cNvPicPr>
          <p:nvPr/>
        </p:nvPicPr>
        <p:blipFill>
          <a:blip r:embed="rId2" cstate="print"/>
          <a:srcRect/>
          <a:stretch>
            <a:fillRect/>
          </a:stretch>
        </p:blipFill>
        <p:spPr bwMode="auto">
          <a:xfrm>
            <a:off x="0" y="-10161"/>
            <a:ext cx="9144000" cy="6868162"/>
          </a:xfrm>
          <a:prstGeom prst="rect">
            <a:avLst/>
          </a:prstGeom>
          <a:noFill/>
        </p:spPr>
      </p:pic>
      <p:sp>
        <p:nvSpPr>
          <p:cNvPr id="2" name="Заголовок 1"/>
          <p:cNvSpPr>
            <a:spLocks noGrp="1"/>
          </p:cNvSpPr>
          <p:nvPr>
            <p:ph type="ctrTitle"/>
          </p:nvPr>
        </p:nvSpPr>
        <p:spPr/>
        <p:txBody>
          <a:bodyPr>
            <a:normAutofit fontScale="90000"/>
          </a:bodyPr>
          <a:lstStyle/>
          <a:p>
            <a:r>
              <a:rPr lang="ru-RU" b="1" dirty="0"/>
              <a:t>Проект по экологии в подготовительной группе "Зеленый мир детского сада"</a:t>
            </a:r>
            <a:r>
              <a:rPr lang="ru-RU" dirty="0"/>
              <a:t/>
            </a:r>
            <a:br>
              <a:rPr lang="ru-RU" dirty="0"/>
            </a:br>
            <a:endParaRPr lang="ru-RU" dirty="0"/>
          </a:p>
        </p:txBody>
      </p:sp>
      <p:sp>
        <p:nvSpPr>
          <p:cNvPr id="3" name="Подзаголовок 2"/>
          <p:cNvSpPr>
            <a:spLocks noGrp="1"/>
          </p:cNvSpPr>
          <p:nvPr>
            <p:ph type="subTitle" idx="1"/>
          </p:nvPr>
        </p:nvSpPr>
        <p:spPr>
          <a:xfrm>
            <a:off x="5940152" y="4653136"/>
            <a:ext cx="2880320" cy="1752600"/>
          </a:xfrm>
        </p:spPr>
        <p:txBody>
          <a:bodyPr>
            <a:normAutofit fontScale="77500" lnSpcReduction="20000"/>
          </a:bodyPr>
          <a:lstStyle/>
          <a:p>
            <a:r>
              <a:rPr lang="ru-RU" b="1" dirty="0" smtClean="0">
                <a:solidFill>
                  <a:schemeClr val="tx1"/>
                </a:solidFill>
              </a:rPr>
              <a:t>Разработала : Безрукова А.Ю</a:t>
            </a:r>
          </a:p>
          <a:p>
            <a:r>
              <a:rPr lang="ru-RU" b="1" dirty="0" smtClean="0">
                <a:solidFill>
                  <a:schemeClr val="tx1"/>
                </a:solidFill>
              </a:rPr>
              <a:t>Воспитатель ЧДОУ №265 ОАО РЖД</a:t>
            </a:r>
          </a:p>
          <a:p>
            <a:endParaRPr lang="ru-RU" dirty="0"/>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Подготовительный этап</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latin typeface="Times New Roman"/>
                <a:ea typeface="Calibri"/>
                <a:cs typeface="Times New Roman"/>
              </a:rPr>
              <a:t>Цель: заинтересовать проблемой, выяснить представления детей о деревьях.</a:t>
            </a:r>
            <a:br>
              <a:rPr lang="ru-RU" dirty="0" smtClean="0">
                <a:latin typeface="Times New Roman"/>
                <a:ea typeface="Calibri"/>
                <a:cs typeface="Times New Roman"/>
              </a:rPr>
            </a:br>
            <a:r>
              <a:rPr lang="ru-RU" dirty="0" smtClean="0">
                <a:latin typeface="Times New Roman"/>
                <a:ea typeface="Calibri"/>
                <a:cs typeface="Times New Roman"/>
              </a:rPr>
              <a:t>Мероприятия:</a:t>
            </a:r>
            <a:br>
              <a:rPr lang="ru-RU" dirty="0" smtClean="0">
                <a:latin typeface="Times New Roman"/>
                <a:ea typeface="Calibri"/>
                <a:cs typeface="Times New Roman"/>
              </a:rPr>
            </a:br>
            <a:r>
              <a:rPr lang="ru-RU" dirty="0" smtClean="0">
                <a:latin typeface="Times New Roman"/>
                <a:ea typeface="Calibri"/>
                <a:cs typeface="Times New Roman"/>
              </a:rPr>
              <a:t>1. Целевые экскурсии к деревьям на территории детского сада.</a:t>
            </a:r>
            <a:br>
              <a:rPr lang="ru-RU" dirty="0" smtClean="0">
                <a:latin typeface="Times New Roman"/>
                <a:ea typeface="Calibri"/>
                <a:cs typeface="Times New Roman"/>
              </a:rPr>
            </a:br>
            <a:r>
              <a:rPr lang="ru-RU" dirty="0" smtClean="0">
                <a:latin typeface="Times New Roman"/>
                <a:ea typeface="Calibri"/>
                <a:cs typeface="Times New Roman"/>
              </a:rPr>
              <a:t>2. Просмотр слайдов фотоматериалов о родном городе "Город, вид с неба" , "Пейзажи".</a:t>
            </a:r>
            <a:br>
              <a:rPr lang="ru-RU" dirty="0" smtClean="0">
                <a:latin typeface="Times New Roman"/>
                <a:ea typeface="Calibri"/>
                <a:cs typeface="Times New Roman"/>
              </a:rPr>
            </a:br>
            <a:r>
              <a:rPr lang="ru-RU" dirty="0" smtClean="0">
                <a:latin typeface="Times New Roman"/>
                <a:ea typeface="Calibri"/>
                <a:cs typeface="Times New Roman"/>
              </a:rPr>
              <a:t>3. Наблюдение за погодными явлениями: ветром, дождем и их влияние на состояние деревьев.</a:t>
            </a:r>
            <a:br>
              <a:rPr lang="ru-RU" dirty="0" smtClean="0">
                <a:latin typeface="Times New Roman"/>
                <a:ea typeface="Calibri"/>
                <a:cs typeface="Times New Roman"/>
              </a:rPr>
            </a:br>
            <a:r>
              <a:rPr lang="ru-RU" dirty="0" smtClean="0">
                <a:latin typeface="Times New Roman"/>
                <a:ea typeface="Calibri"/>
                <a:cs typeface="Times New Roman"/>
              </a:rPr>
              <a:t>4. Беседы с родителями «Деревья вокруг нас» . </a:t>
            </a:r>
            <a:br>
              <a:rPr lang="ru-RU" dirty="0" smtClean="0">
                <a:latin typeface="Times New Roman"/>
                <a:ea typeface="Calibri"/>
                <a:cs typeface="Times New Roman"/>
              </a:rPr>
            </a:br>
            <a:r>
              <a:rPr lang="ru-RU" dirty="0" smtClean="0">
                <a:latin typeface="Times New Roman"/>
                <a:ea typeface="Calibri"/>
                <a:cs typeface="Times New Roman"/>
              </a:rPr>
              <a:t>Беседы с детьми:</a:t>
            </a:r>
            <a:br>
              <a:rPr lang="ru-RU" dirty="0" smtClean="0">
                <a:latin typeface="Times New Roman"/>
                <a:ea typeface="Calibri"/>
                <a:cs typeface="Times New Roman"/>
              </a:rPr>
            </a:br>
            <a:r>
              <a:rPr lang="ru-RU" dirty="0" smtClean="0">
                <a:latin typeface="Times New Roman"/>
                <a:ea typeface="Calibri"/>
                <a:cs typeface="Times New Roman"/>
              </a:rPr>
              <a:t>1. В чем отличие деревьев от других растений? </a:t>
            </a:r>
            <a:br>
              <a:rPr lang="ru-RU" dirty="0" smtClean="0">
                <a:latin typeface="Times New Roman"/>
                <a:ea typeface="Calibri"/>
                <a:cs typeface="Times New Roman"/>
              </a:rPr>
            </a:br>
            <a:r>
              <a:rPr lang="ru-RU" dirty="0" smtClean="0">
                <a:latin typeface="Times New Roman"/>
                <a:ea typeface="Calibri"/>
                <a:cs typeface="Times New Roman"/>
              </a:rPr>
              <a:t>2. Какие деревья растут на территории детского сада? </a:t>
            </a:r>
            <a:br>
              <a:rPr lang="ru-RU" dirty="0" smtClean="0">
                <a:latin typeface="Times New Roman"/>
                <a:ea typeface="Calibri"/>
                <a:cs typeface="Times New Roman"/>
              </a:rPr>
            </a:br>
            <a:r>
              <a:rPr lang="ru-RU" dirty="0" smtClean="0">
                <a:latin typeface="Times New Roman"/>
                <a:ea typeface="Calibri"/>
                <a:cs typeface="Times New Roman"/>
              </a:rPr>
              <a:t>3. Как на территории детского сада появились деревья?</a:t>
            </a:r>
            <a:br>
              <a:rPr lang="ru-RU" dirty="0" smtClean="0">
                <a:latin typeface="Times New Roman"/>
                <a:ea typeface="Calibri"/>
                <a:cs typeface="Times New Roman"/>
              </a:rPr>
            </a:br>
            <a:r>
              <a:rPr lang="ru-RU" dirty="0" smtClean="0">
                <a:latin typeface="Times New Roman"/>
                <a:ea typeface="Calibri"/>
                <a:cs typeface="Times New Roman"/>
              </a:rPr>
              <a:t>4. Кто сажает деревья в лесу? </a:t>
            </a:r>
            <a:br>
              <a:rPr lang="ru-RU" dirty="0" smtClean="0">
                <a:latin typeface="Times New Roman"/>
                <a:ea typeface="Calibri"/>
                <a:cs typeface="Times New Roman"/>
              </a:rPr>
            </a:br>
            <a:r>
              <a:rPr lang="ru-RU" dirty="0" smtClean="0">
                <a:latin typeface="Times New Roman"/>
                <a:ea typeface="Calibri"/>
                <a:cs typeface="Times New Roman"/>
              </a:rPr>
              <a:t>5. Какую пользу приносят деревья? </a:t>
            </a:r>
            <a:br>
              <a:rPr lang="ru-RU" dirty="0" smtClean="0">
                <a:latin typeface="Times New Roman"/>
                <a:ea typeface="Calibri"/>
                <a:cs typeface="Times New Roman"/>
              </a:rPr>
            </a:br>
            <a:r>
              <a:rPr lang="ru-RU" dirty="0" smtClean="0">
                <a:latin typeface="Times New Roman"/>
                <a:ea typeface="Calibri"/>
                <a:cs typeface="Times New Roman"/>
              </a:rPr>
              <a:t>6. Как люди заботятся о деревьях? </a:t>
            </a:r>
            <a:br>
              <a:rPr lang="ru-RU" dirty="0" smtClean="0">
                <a:latin typeface="Times New Roman"/>
                <a:ea typeface="Calibri"/>
                <a:cs typeface="Times New Roman"/>
              </a:rPr>
            </a:br>
            <a:r>
              <a:rPr lang="ru-RU" dirty="0" smtClean="0">
                <a:latin typeface="Times New Roman"/>
                <a:ea typeface="Calibri"/>
                <a:cs typeface="Times New Roman"/>
              </a:rPr>
              <a:t>7. Давайте представим, что деревья вдруг исчезли. Что произойдет на всей Земле? В нашем городе? Возле детского сада? У вашего дома? Изменится ли что-нибудь в нашей жизни? А почему деревья могут исчезнуть? </a:t>
            </a:r>
            <a:br>
              <a:rPr lang="ru-RU" dirty="0" smtClean="0">
                <a:latin typeface="Times New Roman"/>
                <a:ea typeface="Calibri"/>
                <a:cs typeface="Times New Roman"/>
              </a:rPr>
            </a:br>
            <a:r>
              <a:rPr lang="ru-RU" dirty="0" smtClean="0">
                <a:latin typeface="Times New Roman"/>
                <a:ea typeface="Calibri"/>
                <a:cs typeface="Times New Roman"/>
              </a:rPr>
              <a:t>9. Чтение детской художественной и познавательной литературы по теме исследования.</a:t>
            </a:r>
            <a:endParaRPr lang="ru-RU" dirty="0" smtClean="0">
              <a:ea typeface="Calibri"/>
              <a:cs typeface="Times New Roman"/>
            </a:endParaRP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Аналитический</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a:xfrm>
            <a:off x="395536" y="1052736"/>
            <a:ext cx="8229600" cy="4525963"/>
          </a:xfrm>
        </p:spPr>
        <p:txBody>
          <a:bodyPr/>
          <a:lstStyle/>
          <a:p>
            <a:r>
              <a:rPr lang="ru-RU" dirty="0" smtClean="0">
                <a:latin typeface="Times New Roman"/>
                <a:ea typeface="Calibri"/>
                <a:cs typeface="Times New Roman"/>
              </a:rPr>
              <a:t>1.Составить план мероприятий по реализации проекта. </a:t>
            </a:r>
            <a:br>
              <a:rPr lang="ru-RU" dirty="0" smtClean="0">
                <a:latin typeface="Times New Roman"/>
                <a:ea typeface="Calibri"/>
                <a:cs typeface="Times New Roman"/>
              </a:rPr>
            </a:br>
            <a:r>
              <a:rPr lang="ru-RU" dirty="0" smtClean="0">
                <a:latin typeface="Times New Roman"/>
                <a:ea typeface="Calibri"/>
                <a:cs typeface="Times New Roman"/>
              </a:rPr>
              <a:t>2.Подготовка материала: подборка изображений деревьев, растущих на территории; детской литературы о деревьях, художественного слова, </a:t>
            </a:r>
            <a:r>
              <a:rPr lang="ru-RU" dirty="0" err="1" smtClean="0">
                <a:latin typeface="Times New Roman"/>
                <a:ea typeface="Calibri"/>
                <a:cs typeface="Times New Roman"/>
              </a:rPr>
              <a:t>физминуток</a:t>
            </a:r>
            <a:r>
              <a:rPr lang="ru-RU" dirty="0" smtClean="0">
                <a:latin typeface="Times New Roman"/>
                <a:ea typeface="Calibri"/>
                <a:cs typeface="Times New Roman"/>
              </a:rPr>
              <a:t> и т.д.</a:t>
            </a:r>
            <a:endParaRPr lang="ru-RU" dirty="0" smtClean="0">
              <a:ea typeface="Calibri"/>
              <a:cs typeface="Times New Roman"/>
            </a:endParaRP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Практический</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a:xfrm>
            <a:off x="467544" y="764704"/>
            <a:ext cx="8229600" cy="4525963"/>
          </a:xfrm>
        </p:spPr>
        <p:txBody>
          <a:bodyPr>
            <a:normAutofit fontScale="62500" lnSpcReduction="20000"/>
          </a:bodyPr>
          <a:lstStyle/>
          <a:p>
            <a:pPr>
              <a:lnSpc>
                <a:spcPct val="115000"/>
              </a:lnSpc>
              <a:spcAft>
                <a:spcPts val="1000"/>
              </a:spcAft>
            </a:pPr>
            <a:r>
              <a:rPr lang="ru-RU" dirty="0" smtClean="0">
                <a:latin typeface="Times New Roman"/>
                <a:ea typeface="Calibri"/>
                <a:cs typeface="Times New Roman"/>
              </a:rPr>
              <a:t>1.Целевые экскурсии по территории детского сада.</a:t>
            </a:r>
            <a:br>
              <a:rPr lang="ru-RU" dirty="0" smtClean="0">
                <a:latin typeface="Times New Roman"/>
                <a:ea typeface="Calibri"/>
                <a:cs typeface="Times New Roman"/>
              </a:rPr>
            </a:br>
            <a:r>
              <a:rPr lang="ru-RU" dirty="0" smtClean="0">
                <a:latin typeface="Times New Roman"/>
                <a:ea typeface="Calibri"/>
                <a:cs typeface="Times New Roman"/>
              </a:rPr>
              <a:t>2. Беседа: «Для чего нужны деревья».</a:t>
            </a:r>
            <a:br>
              <a:rPr lang="ru-RU" dirty="0" smtClean="0">
                <a:latin typeface="Times New Roman"/>
                <a:ea typeface="Calibri"/>
                <a:cs typeface="Times New Roman"/>
              </a:rPr>
            </a:br>
            <a:r>
              <a:rPr lang="ru-RU" dirty="0" smtClean="0">
                <a:latin typeface="Times New Roman"/>
                <a:ea typeface="Calibri"/>
                <a:cs typeface="Times New Roman"/>
              </a:rPr>
              <a:t>3. Составление гербария «Листочки наших деревьев».</a:t>
            </a:r>
            <a:br>
              <a:rPr lang="ru-RU" dirty="0" smtClean="0">
                <a:latin typeface="Times New Roman"/>
                <a:ea typeface="Calibri"/>
                <a:cs typeface="Times New Roman"/>
              </a:rPr>
            </a:br>
            <a:r>
              <a:rPr lang="ru-RU" dirty="0" smtClean="0">
                <a:latin typeface="Times New Roman"/>
                <a:ea typeface="Calibri"/>
                <a:cs typeface="Times New Roman"/>
              </a:rPr>
              <a:t>4. Составление «Круга полезности».</a:t>
            </a:r>
            <a:endParaRPr lang="ru-RU" dirty="0" smtClean="0">
              <a:ea typeface="Calibri"/>
              <a:cs typeface="Times New Roman"/>
            </a:endParaRPr>
          </a:p>
          <a:p>
            <a:pPr>
              <a:lnSpc>
                <a:spcPct val="115000"/>
              </a:lnSpc>
              <a:spcAft>
                <a:spcPts val="1000"/>
              </a:spcAft>
            </a:pPr>
            <a:r>
              <a:rPr lang="ru-RU" dirty="0" smtClean="0">
                <a:latin typeface="Times New Roman"/>
                <a:ea typeface="Calibri"/>
                <a:cs typeface="Times New Roman"/>
              </a:rPr>
              <a:t>5.Изготовление </a:t>
            </a:r>
            <a:r>
              <a:rPr lang="ru-RU" dirty="0" err="1" smtClean="0">
                <a:latin typeface="Times New Roman"/>
                <a:ea typeface="Calibri"/>
                <a:cs typeface="Times New Roman"/>
              </a:rPr>
              <a:t>лепбука</a:t>
            </a:r>
            <a:r>
              <a:rPr lang="ru-RU" dirty="0" smtClean="0">
                <a:latin typeface="Times New Roman"/>
                <a:ea typeface="Calibri"/>
                <a:cs typeface="Times New Roman"/>
              </a:rPr>
              <a:t> «Деревья»</a:t>
            </a:r>
            <a:endParaRPr lang="ru-RU" dirty="0" smtClean="0">
              <a:ea typeface="Calibri"/>
              <a:cs typeface="Times New Roman"/>
            </a:endParaRPr>
          </a:p>
          <a:p>
            <a:pPr>
              <a:lnSpc>
                <a:spcPct val="115000"/>
              </a:lnSpc>
              <a:spcAft>
                <a:spcPts val="1000"/>
              </a:spcAft>
            </a:pPr>
            <a:r>
              <a:rPr lang="ru-RU" dirty="0" smtClean="0">
                <a:latin typeface="Times New Roman"/>
                <a:ea typeface="Calibri"/>
                <a:cs typeface="Times New Roman"/>
              </a:rPr>
              <a:t>6. Картотека дидактических и подвижных игр по экологии «Деревья и растения»</a:t>
            </a:r>
            <a:endParaRPr lang="ru-RU" dirty="0" smtClean="0">
              <a:ea typeface="Calibri"/>
              <a:cs typeface="Times New Roman"/>
            </a:endParaRPr>
          </a:p>
          <a:p>
            <a:pPr>
              <a:lnSpc>
                <a:spcPct val="115000"/>
              </a:lnSpc>
              <a:spcAft>
                <a:spcPts val="1000"/>
              </a:spcAft>
            </a:pPr>
            <a:r>
              <a:rPr lang="ru-RU" dirty="0" smtClean="0">
                <a:latin typeface="Times New Roman"/>
                <a:ea typeface="Calibri"/>
                <a:cs typeface="Times New Roman"/>
              </a:rPr>
              <a:t>7.Оформление лексической темы «Деревья и кустарники»</a:t>
            </a:r>
            <a:endParaRPr lang="ru-RU" dirty="0" smtClean="0">
              <a:ea typeface="Calibri"/>
              <a:cs typeface="Times New Roman"/>
            </a:endParaRPr>
          </a:p>
          <a:p>
            <a:pPr>
              <a:lnSpc>
                <a:spcPct val="115000"/>
              </a:lnSpc>
              <a:spcAft>
                <a:spcPts val="1000"/>
              </a:spcAft>
            </a:pPr>
            <a:r>
              <a:rPr lang="ru-RU" dirty="0" smtClean="0">
                <a:latin typeface="Times New Roman"/>
                <a:ea typeface="Calibri"/>
                <a:cs typeface="Times New Roman"/>
              </a:rPr>
              <a:t>8. Художественное творчество. Выставка рисунков «Волшебный лес полон чудес»</a:t>
            </a:r>
          </a:p>
          <a:p>
            <a:pPr>
              <a:lnSpc>
                <a:spcPct val="115000"/>
              </a:lnSpc>
              <a:spcAft>
                <a:spcPts val="1000"/>
              </a:spcAft>
            </a:pPr>
            <a:r>
              <a:rPr lang="ru-RU" dirty="0" smtClean="0">
                <a:latin typeface="Times New Roman"/>
                <a:ea typeface="Calibri"/>
                <a:cs typeface="Times New Roman"/>
              </a:rPr>
              <a:t>9. Дидактическая игра «В гостях у </a:t>
            </a:r>
            <a:r>
              <a:rPr lang="ru-RU" dirty="0" err="1" smtClean="0">
                <a:latin typeface="Times New Roman"/>
                <a:ea typeface="Calibri"/>
                <a:cs typeface="Times New Roman"/>
              </a:rPr>
              <a:t>лесовичка</a:t>
            </a:r>
            <a:r>
              <a:rPr lang="ru-RU" dirty="0" smtClean="0">
                <a:latin typeface="Times New Roman"/>
                <a:ea typeface="Calibri"/>
                <a:cs typeface="Times New Roman"/>
              </a:rPr>
              <a:t>»</a:t>
            </a:r>
            <a:endParaRPr lang="ru-RU" dirty="0" smtClean="0">
              <a:ea typeface="Calibri"/>
              <a:cs typeface="Times New Roman"/>
            </a:endParaRP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Заключение</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latin typeface="Times New Roman"/>
                <a:ea typeface="Calibri"/>
                <a:cs typeface="Times New Roman"/>
              </a:rPr>
              <a:t> Проект расширил представления детей о деревьях, которые находятся рядом с нами. Научил видеть в них живые создания, которые нуждаются в заботе, охране. Дошкольники узнали, что многие деревья не только делают нашу жизнь красивой, но и помогают нам быть здоровыми. Игровые приемы позволяют педагогу заинтересовать детей такой, может быть, не совсем "детской темой". Дошкольный возраст такая "благодатная почва", что любое брошенное "доброе семя" обязательно даст добрые ростки. </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026" name="Picture 2" descr="http://cdn.imgbb.ru/user/129/1299789/201409/eb0b2c82e54e090a787f24bfb81e17c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92080" y="332656"/>
            <a:ext cx="3506149" cy="2358682"/>
          </a:xfrm>
          <a:prstGeom prst="rect">
            <a:avLst/>
          </a:prstGeom>
          <a:noFill/>
        </p:spPr>
      </p:pic>
      <p:pic>
        <p:nvPicPr>
          <p:cNvPr id="6" name="Picture 2" descr="http://img2.labirint.ru/books/274548/scrn_big_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5124813" cy="3645024"/>
          </a:xfrm>
          <a:prstGeom prst="rect">
            <a:avLst/>
          </a:prstGeom>
          <a:noFill/>
        </p:spPr>
      </p:pic>
      <p:pic>
        <p:nvPicPr>
          <p:cNvPr id="1028" name="Picture 4" descr="https://go3.imgsmail.ru/imgpreview?key=7e066eff7f0c3322&amp;mb=imgdb_preview_103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524750" y="4629150"/>
            <a:ext cx="1619250" cy="2228850"/>
          </a:xfrm>
          <a:prstGeom prst="rect">
            <a:avLst/>
          </a:prstGeom>
          <a:noFill/>
        </p:spPr>
      </p:pic>
      <p:pic>
        <p:nvPicPr>
          <p:cNvPr id="1030" name="Picture 6" descr="http://steshka.ru/wp-content/uploads/2012/10/%D0%91%D0%B5%D0%B7-%D0%B8%D0%BC%D0%B5%D0%BD%D0%B8-11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5536" y="3812340"/>
            <a:ext cx="3347864" cy="3045660"/>
          </a:xfrm>
          <a:prstGeom prst="rect">
            <a:avLst/>
          </a:prstGeom>
          <a:noFill/>
        </p:spPr>
      </p:pic>
      <p:pic>
        <p:nvPicPr>
          <p:cNvPr id="1032" name="Picture 8" descr="http://img1.liveinternet.ru/images/attach/c/5/85/162/85162201_derevya.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923928" y="3861048"/>
            <a:ext cx="3611893" cy="270892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32770" name="Picture 2" descr="http://tetradkin-grad.3dn.ru/Kirill/185/0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86860" y="3717032"/>
            <a:ext cx="2157140" cy="2808775"/>
          </a:xfrm>
          <a:prstGeom prst="rect">
            <a:avLst/>
          </a:prstGeom>
          <a:noFill/>
        </p:spPr>
      </p:pic>
      <p:pic>
        <p:nvPicPr>
          <p:cNvPr id="32772" name="Picture 4" descr="https://go1.imgsmail.ru/imgpreview?key=20514790e34c145e&amp;mb=imgdb_preview_131"/>
          <p:cNvPicPr>
            <a:picLocks noChangeAspect="1" noChangeArrowheads="1"/>
          </p:cNvPicPr>
          <p:nvPr/>
        </p:nvPicPr>
        <p:blipFill>
          <a:blip r:embed="rId4" cstate="print"/>
          <a:srcRect/>
          <a:stretch>
            <a:fillRect/>
          </a:stretch>
        </p:blipFill>
        <p:spPr bwMode="auto">
          <a:xfrm>
            <a:off x="4427984" y="3789040"/>
            <a:ext cx="2267744" cy="2796884"/>
          </a:xfrm>
          <a:prstGeom prst="rect">
            <a:avLst/>
          </a:prstGeom>
          <a:noFill/>
        </p:spPr>
      </p:pic>
      <p:pic>
        <p:nvPicPr>
          <p:cNvPr id="32774" name="Picture 6" descr="http://ozon-st.cdn.ngenix.net/multimedia/101061603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789040"/>
            <a:ext cx="2017280" cy="2708920"/>
          </a:xfrm>
          <a:prstGeom prst="rect">
            <a:avLst/>
          </a:prstGeom>
          <a:noFill/>
        </p:spPr>
      </p:pic>
      <p:pic>
        <p:nvPicPr>
          <p:cNvPr id="32776" name="Picture 8" descr="http://st.stranamam.ru/data/cache/2014maylocal/21/02/12166554_2954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23728" y="3789040"/>
            <a:ext cx="2030295" cy="2707060"/>
          </a:xfrm>
          <a:prstGeom prst="rect">
            <a:avLst/>
          </a:prstGeom>
          <a:noFill/>
        </p:spPr>
      </p:pic>
      <p:pic>
        <p:nvPicPr>
          <p:cNvPr id="32777" name="Picture 9" descr="D:\проекты\проект зеленый мир детского сада\Что растет в лесах. Стихи-загадки\3.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43608" y="260648"/>
            <a:ext cx="2435433" cy="3406974"/>
          </a:xfrm>
          <a:prstGeom prst="rect">
            <a:avLst/>
          </a:prstGeom>
          <a:noFill/>
        </p:spPr>
      </p:pic>
      <p:pic>
        <p:nvPicPr>
          <p:cNvPr id="32778" name="Picture 10" descr="D:\проекты\проект зеленый мир детского сада\Что растет в лесах. Стихи-загадки\2.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635896" y="332656"/>
            <a:ext cx="2381377" cy="3419227"/>
          </a:xfrm>
          <a:prstGeom prst="rect">
            <a:avLst/>
          </a:prstGeom>
          <a:noFill/>
        </p:spPr>
      </p:pic>
      <p:pic>
        <p:nvPicPr>
          <p:cNvPr id="32779" name="Picture 11" descr="D:\проекты\проект зеленый мир детского сада\Что растет в лесах. Стихи-загадки\4.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300192" y="260648"/>
            <a:ext cx="2275657" cy="327508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1748" name="Picture 4" descr="http://globuss24.ru/sites/default/files/styles/large/public/web/userfiles/image/slide/162438/img10.jpg"/>
          <p:cNvPicPr>
            <a:picLocks noChangeAspect="1" noChangeArrowheads="1"/>
          </p:cNvPicPr>
          <p:nvPr/>
        </p:nvPicPr>
        <p:blipFill>
          <a:blip r:embed="rId3" cstate="print"/>
          <a:srcRect/>
          <a:stretch>
            <a:fillRect/>
          </a:stretch>
        </p:blipFill>
        <p:spPr bwMode="auto">
          <a:xfrm>
            <a:off x="0" y="3428999"/>
            <a:ext cx="4572000" cy="3429001"/>
          </a:xfrm>
          <a:prstGeom prst="rect">
            <a:avLst/>
          </a:prstGeom>
          <a:noFill/>
        </p:spPr>
      </p:pic>
      <p:pic>
        <p:nvPicPr>
          <p:cNvPr id="31750" name="Picture 6" descr="https://fs00.infourok.ru/images/doc/297/296770/640/img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44008" y="3483006"/>
            <a:ext cx="4499992" cy="3374994"/>
          </a:xfrm>
          <a:prstGeom prst="rect">
            <a:avLst/>
          </a:prstGeom>
          <a:noFill/>
        </p:spPr>
      </p:pic>
      <p:pic>
        <p:nvPicPr>
          <p:cNvPr id="31752" name="Picture 8" descr="http://900igr.net/datas/pedagogika/Organizatsija-uchebnogo-protsessa-v-shkole/0022-022-LOGORITMICHESKIE-UPRAZHNENIJA-I-FIZMINUTKI-DEREVTSE-Duet-veter-nam-v-lits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60032" y="260648"/>
            <a:ext cx="4031432" cy="3023575"/>
          </a:xfrm>
          <a:prstGeom prst="rect">
            <a:avLst/>
          </a:prstGeom>
          <a:noFill/>
        </p:spPr>
      </p:pic>
      <p:pic>
        <p:nvPicPr>
          <p:cNvPr id="31754" name="Picture 10" descr="https://ds02.infourok.ru/uploads/ex/095a/00001ce1-308cf279/310/img8.jpg"/>
          <p:cNvPicPr>
            <a:picLocks noChangeAspect="1" noChangeArrowheads="1"/>
          </p:cNvPicPr>
          <p:nvPr/>
        </p:nvPicPr>
        <p:blipFill>
          <a:blip r:embed="rId6" cstate="print"/>
          <a:srcRect/>
          <a:stretch>
            <a:fillRect/>
          </a:stretch>
        </p:blipFill>
        <p:spPr bwMode="auto">
          <a:xfrm>
            <a:off x="251520" y="332656"/>
            <a:ext cx="4067944" cy="304439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30722" name="Picture 2" descr="http://medspravo4nik.ru/wp-content/uploads/2013/08/D0-B1-D0-B5-D1-80-D0-B5-D0-B7-D0-B02.jpg"/>
          <p:cNvPicPr>
            <a:picLocks noChangeAspect="1" noChangeArrowheads="1"/>
          </p:cNvPicPr>
          <p:nvPr/>
        </p:nvPicPr>
        <p:blipFill>
          <a:blip r:embed="rId3" cstate="print"/>
          <a:srcRect/>
          <a:stretch>
            <a:fillRect/>
          </a:stretch>
        </p:blipFill>
        <p:spPr bwMode="auto">
          <a:xfrm>
            <a:off x="323528" y="4437112"/>
            <a:ext cx="2200275" cy="2009776"/>
          </a:xfrm>
          <a:prstGeom prst="rect">
            <a:avLst/>
          </a:prstGeom>
          <a:noFill/>
        </p:spPr>
      </p:pic>
      <p:pic>
        <p:nvPicPr>
          <p:cNvPr id="30724" name="Picture 4" descr="https://go3.imgsmail.ru/imgpreview?key=2020a52634319e8d&amp;mb=imgdb_preview_20000"/>
          <p:cNvPicPr>
            <a:picLocks noChangeAspect="1" noChangeArrowheads="1"/>
          </p:cNvPicPr>
          <p:nvPr/>
        </p:nvPicPr>
        <p:blipFill>
          <a:blip r:embed="rId4" cstate="print"/>
          <a:srcRect/>
          <a:stretch>
            <a:fillRect/>
          </a:stretch>
        </p:blipFill>
        <p:spPr bwMode="auto">
          <a:xfrm>
            <a:off x="467544" y="2204864"/>
            <a:ext cx="1952625" cy="1857376"/>
          </a:xfrm>
          <a:prstGeom prst="rect">
            <a:avLst/>
          </a:prstGeom>
          <a:noFill/>
        </p:spPr>
      </p:pic>
      <p:pic>
        <p:nvPicPr>
          <p:cNvPr id="30726" name="Picture 6" descr="http://img0.liveinternet.ru/images/attach/c/6/91/62/91062088_topol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99792" y="4149080"/>
            <a:ext cx="1983659" cy="2708920"/>
          </a:xfrm>
          <a:prstGeom prst="rect">
            <a:avLst/>
          </a:prstGeom>
          <a:noFill/>
        </p:spPr>
      </p:pic>
      <p:pic>
        <p:nvPicPr>
          <p:cNvPr id="30728" name="Picture 8" descr="http://kursak.net/wp-content/uploads/2015/05/clip_image004_thumb27.jpg"/>
          <p:cNvPicPr>
            <a:picLocks noChangeAspect="1" noChangeArrowheads="1"/>
          </p:cNvPicPr>
          <p:nvPr/>
        </p:nvPicPr>
        <p:blipFill>
          <a:blip r:embed="rId6" cstate="print"/>
          <a:srcRect/>
          <a:stretch>
            <a:fillRect/>
          </a:stretch>
        </p:blipFill>
        <p:spPr bwMode="auto">
          <a:xfrm>
            <a:off x="4788024" y="4581525"/>
            <a:ext cx="2324100" cy="2276475"/>
          </a:xfrm>
          <a:prstGeom prst="rect">
            <a:avLst/>
          </a:prstGeom>
          <a:noFill/>
        </p:spPr>
      </p:pic>
      <p:pic>
        <p:nvPicPr>
          <p:cNvPr id="30730" name="Picture 10" descr="http://www.drevo-spas.ru/img/articles/listvennica/listvenica.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092280" y="4450954"/>
            <a:ext cx="2051720" cy="2407046"/>
          </a:xfrm>
          <a:prstGeom prst="rect">
            <a:avLst/>
          </a:prstGeom>
          <a:noFill/>
        </p:spPr>
      </p:pic>
      <p:pic>
        <p:nvPicPr>
          <p:cNvPr id="30732" name="Picture 12" descr="http://l-mill.ru/wp-content/uploads/2015/04/%D0%95%D0%BB%D1%8C-252x300.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915816" y="2132856"/>
            <a:ext cx="1553486" cy="1849388"/>
          </a:xfrm>
          <a:prstGeom prst="rect">
            <a:avLst/>
          </a:prstGeom>
          <a:noFill/>
        </p:spPr>
      </p:pic>
      <p:pic>
        <p:nvPicPr>
          <p:cNvPr id="30735" name="Picture 15" descr="D:\демонстрационный материал\деревья\_Up1VF5_U-c.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779912" y="0"/>
            <a:ext cx="2613119" cy="1847354"/>
          </a:xfrm>
          <a:prstGeom prst="rect">
            <a:avLst/>
          </a:prstGeom>
          <a:noFill/>
        </p:spPr>
      </p:pic>
      <p:pic>
        <p:nvPicPr>
          <p:cNvPr id="30737" name="Picture 17" descr="http://kladovayalesa.ru/wp-content/uploads/2013/10/%D1%8F%D1%81%D0%B5%D0%BD%D1%8C-e1381774617957.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588224" y="0"/>
            <a:ext cx="2266918" cy="1981572"/>
          </a:xfrm>
          <a:prstGeom prst="rect">
            <a:avLst/>
          </a:prstGeom>
          <a:noFill/>
        </p:spPr>
      </p:pic>
      <p:pic>
        <p:nvPicPr>
          <p:cNvPr id="30739" name="Picture 19" descr="http://forest.geoman.ru/forest/item/f00/s01/e0001016/pic/000_370.jp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932040" y="2132856"/>
            <a:ext cx="2293137" cy="2376264"/>
          </a:xfrm>
          <a:prstGeom prst="rect">
            <a:avLst/>
          </a:prstGeom>
          <a:noFill/>
        </p:spPr>
      </p:pic>
      <p:pic>
        <p:nvPicPr>
          <p:cNvPr id="30741" name="Picture 21" descr="https://kuzenkovd.ru/wp-content/uploads/2013/01/Kalina.jp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308304" y="2276872"/>
            <a:ext cx="1534675" cy="212558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9701"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329608"/>
            <a:ext cx="4392488" cy="3528392"/>
          </a:xfrm>
          <a:prstGeom prst="rect">
            <a:avLst/>
          </a:prstGeom>
          <a:noFill/>
          <a:ln w="9525">
            <a:noFill/>
            <a:miter lim="800000"/>
            <a:headEnd/>
            <a:tailEnd/>
          </a:ln>
        </p:spPr>
      </p:pic>
      <p:pic>
        <p:nvPicPr>
          <p:cNvPr id="29703" name="Picture 7" descr="D:\проекты\проект зеленый мир детского сада\картотека игр деревья + лек. тема\картотека игр\953551ffe6fc2663703526d03990f411-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7584" y="0"/>
            <a:ext cx="2323287" cy="3284984"/>
          </a:xfrm>
          <a:prstGeom prst="rect">
            <a:avLst/>
          </a:prstGeom>
          <a:noFill/>
        </p:spPr>
      </p:pic>
      <p:pic>
        <p:nvPicPr>
          <p:cNvPr id="10" name="Picture 4" descr="https://go3.imgsmail.ru/imgpreview?key=7e066eff7f0c3322&amp;mb=imgdb_preview_103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524750" y="4629150"/>
            <a:ext cx="1619250" cy="2228850"/>
          </a:xfrm>
          <a:prstGeom prst="rect">
            <a:avLst/>
          </a:prstGeom>
          <a:noFill/>
        </p:spPr>
      </p:pic>
      <p:pic>
        <p:nvPicPr>
          <p:cNvPr id="29704" name="Picture 8" descr="D:\проекты\проект зеленый мир детского сада\картотека игр деревья + лек. тема\превью (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27984" y="476672"/>
            <a:ext cx="3323080" cy="469862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 name="Рисунок 4" descr="http://ped-kopilka.ru/upload/blogs/16222_9ac589573e38d382908c9447fed32ddb.png.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32656"/>
            <a:ext cx="4211960" cy="4627771"/>
          </a:xfrm>
          <a:prstGeom prst="rect">
            <a:avLst/>
          </a:prstGeom>
          <a:noFill/>
          <a:ln w="9525">
            <a:noFill/>
            <a:miter lim="800000"/>
            <a:headEnd/>
            <a:tailEnd/>
          </a:ln>
        </p:spPr>
      </p:pic>
      <p:pic>
        <p:nvPicPr>
          <p:cNvPr id="6" name="Рисунок 5" descr="http://ped-kopilka.ru/upload/blogs/16222_466238c3e1e94075e551da3758e69ee1.png.jpg"/>
          <p:cNvPicPr/>
          <p:nvPr/>
        </p:nvPicPr>
        <p:blipFill>
          <a:blip r:embed="rId4" cstate="print"/>
          <a:srcRect/>
          <a:stretch>
            <a:fillRect/>
          </a:stretch>
        </p:blipFill>
        <p:spPr bwMode="auto">
          <a:xfrm>
            <a:off x="4644008" y="260648"/>
            <a:ext cx="4134485" cy="5943600"/>
          </a:xfrm>
          <a:prstGeom prst="rect">
            <a:avLst/>
          </a:prstGeom>
          <a:noFill/>
          <a:ln w="9525">
            <a:noFill/>
            <a:miter lim="800000"/>
            <a:headEnd/>
            <a:tailEnd/>
          </a:ln>
        </p:spPr>
      </p:pic>
      <p:pic>
        <p:nvPicPr>
          <p:cNvPr id="7" name="Picture 4" descr="https://go3.imgsmail.ru/imgpreview?key=7e066eff7f0c3322&amp;mb=imgdb_preview_103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a:t>Актуальность</a:t>
            </a:r>
            <a:br>
              <a:rPr lang="ru-RU" b="1" dirty="0"/>
            </a:br>
            <a:endParaRPr lang="ru-RU" dirty="0"/>
          </a:p>
        </p:txBody>
      </p:sp>
      <p:sp>
        <p:nvSpPr>
          <p:cNvPr id="3" name="Содержимое 2"/>
          <p:cNvSpPr>
            <a:spLocks noGrp="1"/>
          </p:cNvSpPr>
          <p:nvPr>
            <p:ph idx="1"/>
          </p:nvPr>
        </p:nvSpPr>
        <p:spPr>
          <a:xfrm>
            <a:off x="539552" y="980728"/>
            <a:ext cx="8229600" cy="4525963"/>
          </a:xfrm>
        </p:spPr>
        <p:txBody>
          <a:bodyPr>
            <a:normAutofit fontScale="85000" lnSpcReduction="20000"/>
          </a:bodyPr>
          <a:lstStyle/>
          <a:p>
            <a:r>
              <a:rPr lang="ru-RU" dirty="0" smtClean="0">
                <a:latin typeface="Times New Roman"/>
                <a:ea typeface="Calibri"/>
              </a:rPr>
              <a:t>На протяжении многих веков человечество живет рядом с удивительными живыми существами - деревьями. Мы так привыкли к их соседству, что редко задумываемся о том, насколько они важны для жизни людей и всего живого на Земле. Каждый знает, что деревья - это легкие Земли, источник кислорода воздуха, а значит, источник здоровья людей. Важно не только знать об этом и уметь использовать чудесные свойства деревьев , но и необходимо научиться сохранять то, что нам дает природа . </a:t>
            </a:r>
            <a:br>
              <a:rPr lang="ru-RU" dirty="0" smtClean="0">
                <a:latin typeface="Times New Roman"/>
                <a:ea typeface="Calibri"/>
              </a:rPr>
            </a:br>
            <a:endParaRPr lang="ru-RU" dirty="0"/>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24750" y="4629150"/>
            <a:ext cx="1619250" cy="222885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7649" name="Picture 1" descr="C:\Users\Настя\Desktop\фото 2017 учебный год\проект деревья\P80425-15304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131840" cy="3312368"/>
          </a:xfrm>
          <a:prstGeom prst="rect">
            <a:avLst/>
          </a:prstGeom>
          <a:noFill/>
        </p:spPr>
      </p:pic>
      <p:pic>
        <p:nvPicPr>
          <p:cNvPr id="27650" name="Picture 2" descr="C:\Users\Настя\Desktop\фото 2017 учебный год\проект деревья\P80425-15311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79912" y="332656"/>
            <a:ext cx="4608512" cy="2691680"/>
          </a:xfrm>
          <a:prstGeom prst="rect">
            <a:avLst/>
          </a:prstGeom>
          <a:noFill/>
        </p:spPr>
      </p:pic>
      <p:pic>
        <p:nvPicPr>
          <p:cNvPr id="27651" name="Picture 3" descr="C:\Users\Настя\Desktop\фото 2017 учебный год\проект деревья\P80426-16125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699030"/>
            <a:ext cx="4211960" cy="3158970"/>
          </a:xfrm>
          <a:prstGeom prst="rect">
            <a:avLst/>
          </a:prstGeom>
          <a:noFill/>
        </p:spPr>
      </p:pic>
      <p:pic>
        <p:nvPicPr>
          <p:cNvPr id="27652" name="Picture 4" descr="C:\Users\Настя\Desktop\фото 2017 учебный год\проект деревья\P80426-16153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16016" y="3725652"/>
            <a:ext cx="4176464" cy="313234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3794" name="Picture 2" descr="C:\Users\Настя\Desktop\фото 2017 учебный год\проект деревья\P80426-17215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4499992" cy="5999989"/>
          </a:xfrm>
          <a:prstGeom prst="rect">
            <a:avLst/>
          </a:prstGeom>
          <a:noFill/>
        </p:spPr>
      </p:pic>
      <p:pic>
        <p:nvPicPr>
          <p:cNvPr id="33795" name="Picture 3" descr="C:\Users\Настя\Desktop\фото 2017 учебный год\проект деревья\P80426-17223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16016" y="-1"/>
            <a:ext cx="4427984" cy="5903979"/>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7"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pic>
        <p:nvPicPr>
          <p:cNvPr id="34818" name="Picture 2" descr="C:\Users\Настя\Desktop\фото 2017 учебный год\проект деревья\P80426-10440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2895786" cy="3861048"/>
          </a:xfrm>
          <a:prstGeom prst="rect">
            <a:avLst/>
          </a:prstGeom>
          <a:noFill/>
        </p:spPr>
      </p:pic>
      <p:pic>
        <p:nvPicPr>
          <p:cNvPr id="34819" name="Picture 3" descr="C:\Users\Настя\Desktop\фото 2017 учебный год\проект деревья\P80426-10481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71800" y="2204864"/>
            <a:ext cx="3096344" cy="4128459"/>
          </a:xfrm>
          <a:prstGeom prst="rect">
            <a:avLst/>
          </a:prstGeom>
          <a:noFill/>
        </p:spPr>
      </p:pic>
      <p:pic>
        <p:nvPicPr>
          <p:cNvPr id="34820" name="Picture 4" descr="C:\Users\Настя\Desktop\фото 2017 учебный год\проект деревья\P80426-104555.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940152" y="0"/>
            <a:ext cx="2952328" cy="3936437"/>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7"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pic>
        <p:nvPicPr>
          <p:cNvPr id="35842" name="Picture 2" descr="C:\Users\Настя\Desktop\фото 2017 учебный год\проект деревья\P80426-11491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
            <a:ext cx="2915816" cy="3887755"/>
          </a:xfrm>
          <a:prstGeom prst="rect">
            <a:avLst/>
          </a:prstGeom>
          <a:noFill/>
        </p:spPr>
      </p:pic>
      <p:pic>
        <p:nvPicPr>
          <p:cNvPr id="35843" name="Picture 3" descr="C:\Users\Настя\Desktop\фото 2017 учебный год\проект деревья\P80417-11573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55776" y="1700808"/>
            <a:ext cx="3168352" cy="4224469"/>
          </a:xfrm>
          <a:prstGeom prst="rect">
            <a:avLst/>
          </a:prstGeom>
          <a:noFill/>
        </p:spPr>
      </p:pic>
      <p:pic>
        <p:nvPicPr>
          <p:cNvPr id="35844" name="Picture 4" descr="C:\Users\Настя\Desktop\фото 2017 учебный год\проект деревья\P80417-115327.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06126" y="2564904"/>
            <a:ext cx="3024186" cy="403224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7"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pic>
        <p:nvPicPr>
          <p:cNvPr id="36866" name="Picture 2" descr="C:\Users\Настя\Desktop\фото 2017 учебный год\проект деревья\P80417-114931.jpg"/>
          <p:cNvPicPr>
            <a:picLocks noChangeAspect="1" noChangeArrowheads="1"/>
          </p:cNvPicPr>
          <p:nvPr/>
        </p:nvPicPr>
        <p:blipFill>
          <a:blip r:embed="rId4" cstate="print"/>
          <a:srcRect/>
          <a:stretch>
            <a:fillRect/>
          </a:stretch>
        </p:blipFill>
        <p:spPr bwMode="auto">
          <a:xfrm>
            <a:off x="0" y="0"/>
            <a:ext cx="3111810" cy="4149080"/>
          </a:xfrm>
          <a:prstGeom prst="rect">
            <a:avLst/>
          </a:prstGeom>
          <a:noFill/>
        </p:spPr>
      </p:pic>
      <p:pic>
        <p:nvPicPr>
          <p:cNvPr id="36867" name="Picture 3" descr="C:\Users\Настя\Desktop\фото 2017 учебный год\проект деревья\P80417-114944.jpg"/>
          <p:cNvPicPr>
            <a:picLocks noChangeAspect="1" noChangeArrowheads="1"/>
          </p:cNvPicPr>
          <p:nvPr/>
        </p:nvPicPr>
        <p:blipFill>
          <a:blip r:embed="rId5" cstate="print"/>
          <a:srcRect/>
          <a:stretch>
            <a:fillRect/>
          </a:stretch>
        </p:blipFill>
        <p:spPr bwMode="auto">
          <a:xfrm>
            <a:off x="2843808" y="1340768"/>
            <a:ext cx="3312368" cy="4416491"/>
          </a:xfrm>
          <a:prstGeom prst="rect">
            <a:avLst/>
          </a:prstGeom>
          <a:noFill/>
        </p:spPr>
      </p:pic>
      <p:pic>
        <p:nvPicPr>
          <p:cNvPr id="36868" name="Picture 4" descr="C:\Users\Настя\Desktop\фото 2017 учебный год\проект деревья\P80413-10485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63680" y="3017573"/>
            <a:ext cx="2880320" cy="3840427"/>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7"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pic>
        <p:nvPicPr>
          <p:cNvPr id="37890" name="Picture 2" descr="C:\Users\Настя\Desktop\фото 2017 учебный год\проект деревья\P80413-104719.jpg"/>
          <p:cNvPicPr>
            <a:picLocks noChangeAspect="1" noChangeArrowheads="1"/>
          </p:cNvPicPr>
          <p:nvPr/>
        </p:nvPicPr>
        <p:blipFill>
          <a:blip r:embed="rId4" cstate="print"/>
          <a:srcRect/>
          <a:stretch>
            <a:fillRect/>
          </a:stretch>
        </p:blipFill>
        <p:spPr bwMode="auto">
          <a:xfrm>
            <a:off x="0" y="-1"/>
            <a:ext cx="3347864" cy="4463819"/>
          </a:xfrm>
          <a:prstGeom prst="rect">
            <a:avLst/>
          </a:prstGeom>
          <a:noFill/>
        </p:spPr>
      </p:pic>
      <p:pic>
        <p:nvPicPr>
          <p:cNvPr id="37891" name="Picture 3" descr="C:\Users\Настя\Desktop\фото 2017 учебный год\проект деревья\P80413-10453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43808" y="908720"/>
            <a:ext cx="2952328" cy="3936437"/>
          </a:xfrm>
          <a:prstGeom prst="rect">
            <a:avLst/>
          </a:prstGeom>
          <a:noFill/>
        </p:spPr>
      </p:pic>
      <p:pic>
        <p:nvPicPr>
          <p:cNvPr id="37892" name="Picture 4" descr="C:\Users\Настя\Desktop\фото 2017 учебный год\проект деревья\P80413-10441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70172" y="2492896"/>
            <a:ext cx="3273828" cy="4365104"/>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7"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pic>
        <p:nvPicPr>
          <p:cNvPr id="38914" name="Picture 2" descr="C:\Users\Настя\Desktop\фото 2017 учебный год\проект деревья\P80413-10432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3059832" cy="4079776"/>
          </a:xfrm>
          <a:prstGeom prst="rect">
            <a:avLst/>
          </a:prstGeom>
          <a:noFill/>
        </p:spPr>
      </p:pic>
      <p:pic>
        <p:nvPicPr>
          <p:cNvPr id="38915" name="Picture 3" descr="C:\Users\Настя\Desktop\фото 2017 учебный год\проект деревья\P80413-10414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43808" y="2441510"/>
            <a:ext cx="3312368" cy="4416490"/>
          </a:xfrm>
          <a:prstGeom prst="rect">
            <a:avLst/>
          </a:prstGeom>
          <a:noFill/>
        </p:spPr>
      </p:pic>
      <p:pic>
        <p:nvPicPr>
          <p:cNvPr id="38916" name="Picture 4" descr="C:\Users\Настя\Desktop\фото 2017 учебный год\проект деревья\P80413-10401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975648" y="0"/>
            <a:ext cx="3168352" cy="4224469"/>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39938" name="Picture 2" descr="C:\Users\Настя\Desktop\фото 2017 учебный год\проект деревья\P80503-10580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3568" y="332656"/>
            <a:ext cx="7812360" cy="585927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40962" name="Picture 2" descr="C:\Users\Настя\Desktop\фото 2017 учебный год\проект деревья\P80503-10585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04864"/>
            <a:ext cx="2232248" cy="2976331"/>
          </a:xfrm>
          <a:prstGeom prst="rect">
            <a:avLst/>
          </a:prstGeom>
          <a:noFill/>
        </p:spPr>
      </p:pic>
      <p:pic>
        <p:nvPicPr>
          <p:cNvPr id="40963" name="Picture 3" descr="C:\Users\Настя\Desktop\фото 2017 учебный год\проект деревья\P80503-10583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31840" y="4077072"/>
            <a:ext cx="3048072" cy="2286054"/>
          </a:xfrm>
          <a:prstGeom prst="rect">
            <a:avLst/>
          </a:prstGeom>
          <a:noFill/>
        </p:spPr>
      </p:pic>
      <p:pic>
        <p:nvPicPr>
          <p:cNvPr id="40964" name="Picture 4" descr="C:\Users\Настя\Desktop\фото 2017 учебный год\проект деревья\P80503-10582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95736" y="0"/>
            <a:ext cx="4968552" cy="3726414"/>
          </a:xfrm>
          <a:prstGeom prst="rect">
            <a:avLst/>
          </a:prstGeom>
          <a:noFill/>
        </p:spPr>
      </p:pic>
      <p:pic>
        <p:nvPicPr>
          <p:cNvPr id="40965" name="Picture 5" descr="C:\Users\Настя\Desktop\фото 2017 учебный год\проект деревья\P80503-105858.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17936" y="2132856"/>
            <a:ext cx="1926064" cy="256808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r>
              <a:rPr lang="ru-RU" b="1" dirty="0"/>
              <a:t>Цель:</a:t>
            </a:r>
            <a:r>
              <a:rPr lang="ru-RU" dirty="0"/>
              <a:t> </a:t>
            </a:r>
          </a:p>
        </p:txBody>
      </p:sp>
      <p:sp>
        <p:nvSpPr>
          <p:cNvPr id="3" name="Содержимое 2"/>
          <p:cNvSpPr>
            <a:spLocks noGrp="1"/>
          </p:cNvSpPr>
          <p:nvPr>
            <p:ph idx="1"/>
          </p:nvPr>
        </p:nvSpPr>
        <p:spPr/>
        <p:txBody>
          <a:bodyPr/>
          <a:lstStyle/>
          <a:p>
            <a:r>
              <a:rPr lang="ru-RU" dirty="0"/>
              <a:t>Формировать понимание необходимости заботиться о своем здоровье, беречь его, учиться быть здоровыми через взаимодействие с природой. Расширение представлений детей о пользе деревьев для укрепления здоровья человека. </a:t>
            </a:r>
            <a:r>
              <a:rPr lang="ru-RU"/>
              <a:t>Воспитание бережного отношения к окружающей природе.</a:t>
            </a:r>
            <a:br>
              <a:rPr lang="ru-RU"/>
            </a:br>
            <a:endParaRPr lang="ru-RU"/>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24750" y="4629150"/>
            <a:ext cx="1619250" cy="22288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a:ea typeface="Calibri"/>
              </a:rPr>
              <a:t>Участники проекта:</a:t>
            </a:r>
            <a:endParaRPr lang="ru-RU" dirty="0"/>
          </a:p>
        </p:txBody>
      </p:sp>
      <p:sp>
        <p:nvSpPr>
          <p:cNvPr id="3" name="Содержимое 2"/>
          <p:cNvSpPr>
            <a:spLocks noGrp="1"/>
          </p:cNvSpPr>
          <p:nvPr>
            <p:ph idx="1"/>
          </p:nvPr>
        </p:nvSpPr>
        <p:spPr>
          <a:xfrm>
            <a:off x="467544" y="1268760"/>
            <a:ext cx="8229600" cy="4525963"/>
          </a:xfrm>
        </p:spPr>
        <p:txBody>
          <a:bodyPr/>
          <a:lstStyle/>
          <a:p>
            <a:pPr algn="ctr"/>
            <a:r>
              <a:rPr lang="ru-RU" dirty="0" smtClean="0">
                <a:latin typeface="Times New Roman"/>
                <a:ea typeface="Calibri"/>
              </a:rPr>
              <a:t>дети, родители, воспитатели.</a:t>
            </a:r>
            <a:endParaRPr lang="ru-RU" dirty="0"/>
          </a:p>
        </p:txBody>
      </p:sp>
      <p:pic>
        <p:nvPicPr>
          <p:cNvPr id="11265" name="Picture 1" descr="C:\Users\Настя\Desktop\фото 2017 учебный год\проект деревья\P80426-11503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7664" y="1898830"/>
            <a:ext cx="6264696" cy="469852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a:ea typeface="Calibri"/>
              </a:rPr>
              <a:t>Срок реализации проекта:</a:t>
            </a:r>
            <a:r>
              <a:rPr lang="ru-RU" dirty="0" smtClean="0">
                <a:latin typeface="Times New Roman"/>
                <a:ea typeface="Calibri"/>
              </a:rPr>
              <a:t> </a:t>
            </a:r>
            <a:endParaRPr lang="ru-RU" dirty="0"/>
          </a:p>
        </p:txBody>
      </p:sp>
      <p:sp>
        <p:nvSpPr>
          <p:cNvPr id="3" name="Содержимое 2"/>
          <p:cNvSpPr>
            <a:spLocks noGrp="1"/>
          </p:cNvSpPr>
          <p:nvPr>
            <p:ph idx="1"/>
          </p:nvPr>
        </p:nvSpPr>
        <p:spPr/>
        <p:txBody>
          <a:bodyPr/>
          <a:lstStyle/>
          <a:p>
            <a:pPr>
              <a:lnSpc>
                <a:spcPct val="115000"/>
              </a:lnSpc>
              <a:spcAft>
                <a:spcPts val="1000"/>
              </a:spcAft>
            </a:pPr>
            <a:r>
              <a:rPr lang="ru-RU" dirty="0" smtClean="0">
                <a:latin typeface="Times New Roman"/>
                <a:ea typeface="Calibri"/>
                <a:cs typeface="Times New Roman"/>
              </a:rPr>
              <a:t>апрель-май</a:t>
            </a:r>
          </a:p>
          <a:p>
            <a:pPr>
              <a:lnSpc>
                <a:spcPct val="115000"/>
              </a:lnSpc>
              <a:spcAft>
                <a:spcPts val="1000"/>
              </a:spcAft>
            </a:pPr>
            <a:r>
              <a:rPr lang="ru-RU" b="1" dirty="0" smtClean="0">
                <a:latin typeface="Times New Roman"/>
                <a:ea typeface="Calibri"/>
                <a:cs typeface="Times New Roman"/>
              </a:rPr>
              <a:t>Тип проекта:</a:t>
            </a:r>
            <a:r>
              <a:rPr lang="ru-RU" dirty="0" smtClean="0">
                <a:latin typeface="Times New Roman"/>
                <a:ea typeface="Calibri"/>
                <a:cs typeface="Times New Roman"/>
              </a:rPr>
              <a:t> информационно-творческий</a:t>
            </a:r>
            <a:endParaRPr lang="ru-RU" dirty="0" smtClean="0">
              <a:ea typeface="Calibri"/>
              <a:cs typeface="Times New Roman"/>
            </a:endParaRPr>
          </a:p>
          <a:p>
            <a:pPr>
              <a:lnSpc>
                <a:spcPct val="115000"/>
              </a:lnSpc>
              <a:spcAft>
                <a:spcPts val="1000"/>
              </a:spcAft>
            </a:pPr>
            <a:r>
              <a:rPr lang="ru-RU" b="1" dirty="0" smtClean="0">
                <a:latin typeface="Times New Roman"/>
                <a:ea typeface="Calibri"/>
                <a:cs typeface="Times New Roman"/>
              </a:rPr>
              <a:t>По количеству участников: </a:t>
            </a:r>
            <a:r>
              <a:rPr lang="ru-RU" dirty="0" smtClean="0">
                <a:latin typeface="Times New Roman"/>
                <a:ea typeface="Calibri"/>
                <a:cs typeface="Times New Roman"/>
              </a:rPr>
              <a:t>коллективный</a:t>
            </a:r>
            <a:br>
              <a:rPr lang="ru-RU" dirty="0" smtClean="0">
                <a:latin typeface="Times New Roman"/>
                <a:ea typeface="Calibri"/>
                <a:cs typeface="Times New Roman"/>
              </a:rPr>
            </a:br>
            <a:r>
              <a:rPr lang="ru-RU" b="1" dirty="0" smtClean="0">
                <a:latin typeface="Times New Roman"/>
                <a:ea typeface="Calibri"/>
                <a:cs typeface="Times New Roman"/>
              </a:rPr>
              <a:t>По продолжительности:</a:t>
            </a:r>
            <a:r>
              <a:rPr lang="ru-RU" dirty="0" smtClean="0">
                <a:latin typeface="Times New Roman"/>
                <a:ea typeface="Calibri"/>
                <a:cs typeface="Times New Roman"/>
              </a:rPr>
              <a:t> краткосрочный</a:t>
            </a:r>
            <a:endParaRPr lang="ru-RU" dirty="0" smtClean="0">
              <a:ea typeface="Calibri"/>
              <a:cs typeface="Times New Roman"/>
            </a:endParaRPr>
          </a:p>
          <a:p>
            <a:endParaRPr lang="ru-RU" dirty="0" smtClean="0">
              <a:ea typeface="Calibri"/>
              <a:cs typeface="Times New Roman"/>
            </a:endParaRPr>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Ожидаемые результаты:</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a:xfrm>
            <a:off x="539552" y="1052736"/>
            <a:ext cx="8229600" cy="4525963"/>
          </a:xfrm>
        </p:spPr>
        <p:txBody>
          <a:bodyPr/>
          <a:lstStyle/>
          <a:p>
            <a:r>
              <a:rPr lang="ru-RU" b="1" dirty="0" smtClean="0">
                <a:latin typeface="Times New Roman"/>
                <a:ea typeface="Calibri"/>
              </a:rPr>
              <a:t>Воспитанники: </a:t>
            </a:r>
            <a:r>
              <a:rPr lang="ru-RU" dirty="0" smtClean="0">
                <a:latin typeface="Times New Roman"/>
                <a:ea typeface="Calibri"/>
              </a:rPr>
              <a:t/>
            </a:r>
            <a:br>
              <a:rPr lang="ru-RU" dirty="0" smtClean="0">
                <a:latin typeface="Times New Roman"/>
                <a:ea typeface="Calibri"/>
              </a:rPr>
            </a:br>
            <a:r>
              <a:rPr lang="ru-RU" dirty="0" smtClean="0">
                <a:latin typeface="Times New Roman"/>
                <a:ea typeface="Calibri"/>
              </a:rPr>
              <a:t>-знакомы с деревьями, растущими на территории детского сада и их функциями; </a:t>
            </a:r>
            <a:br>
              <a:rPr lang="ru-RU" dirty="0" smtClean="0">
                <a:latin typeface="Times New Roman"/>
                <a:ea typeface="Calibri"/>
              </a:rPr>
            </a:br>
            <a:r>
              <a:rPr lang="ru-RU" dirty="0" smtClean="0">
                <a:latin typeface="Times New Roman"/>
                <a:ea typeface="Calibri"/>
              </a:rPr>
              <a:t>-знакомы с некоторыми целебными свойствами деревьев для здоровья человека; </a:t>
            </a:r>
            <a:br>
              <a:rPr lang="ru-RU" dirty="0" smtClean="0">
                <a:latin typeface="Times New Roman"/>
                <a:ea typeface="Calibri"/>
              </a:rPr>
            </a:br>
            <a:r>
              <a:rPr lang="ru-RU" dirty="0" smtClean="0">
                <a:latin typeface="Times New Roman"/>
                <a:ea typeface="Calibri"/>
              </a:rPr>
              <a:t>-имеют представление о природе родного города </a:t>
            </a:r>
            <a:br>
              <a:rPr lang="ru-RU" dirty="0" smtClean="0">
                <a:latin typeface="Times New Roman"/>
                <a:ea typeface="Calibri"/>
              </a:rPr>
            </a:br>
            <a:endParaRPr lang="ru-RU" dirty="0"/>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24750" y="4629150"/>
            <a:ext cx="1619250" cy="222885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95536" y="1124744"/>
            <a:ext cx="8229600" cy="4525963"/>
          </a:xfrm>
        </p:spPr>
        <p:txBody>
          <a:bodyPr>
            <a:normAutofit fontScale="92500" lnSpcReduction="10000"/>
          </a:bodyPr>
          <a:lstStyle/>
          <a:p>
            <a:r>
              <a:rPr lang="ru-RU" b="1" dirty="0" smtClean="0">
                <a:latin typeface="Times New Roman"/>
                <a:ea typeface="Calibri"/>
                <a:cs typeface="Times New Roman"/>
              </a:rPr>
              <a:t>Родители: </a:t>
            </a:r>
            <a:br>
              <a:rPr lang="ru-RU" b="1" dirty="0" smtClean="0">
                <a:latin typeface="Times New Roman"/>
                <a:ea typeface="Calibri"/>
                <a:cs typeface="Times New Roman"/>
              </a:rPr>
            </a:br>
            <a:r>
              <a:rPr lang="ru-RU" dirty="0" smtClean="0">
                <a:latin typeface="Times New Roman"/>
                <a:ea typeface="Calibri"/>
                <a:cs typeface="Times New Roman"/>
              </a:rPr>
              <a:t>-активные и заинтересованные участники проекта, ориентированы на развитие у ребёнка потребности к познанию, общению со взрослыми и сверстниками через совместную проектную деятельность; </a:t>
            </a:r>
            <a:br>
              <a:rPr lang="ru-RU" dirty="0" smtClean="0">
                <a:latin typeface="Times New Roman"/>
                <a:ea typeface="Calibri"/>
                <a:cs typeface="Times New Roman"/>
              </a:rPr>
            </a:br>
            <a:r>
              <a:rPr lang="ru-RU" b="1" dirty="0" smtClean="0">
                <a:latin typeface="Times New Roman"/>
                <a:ea typeface="Calibri"/>
                <a:cs typeface="Times New Roman"/>
              </a:rPr>
              <a:t>Воспитатели:</a:t>
            </a:r>
            <a:r>
              <a:rPr lang="ru-RU" dirty="0" smtClean="0">
                <a:latin typeface="Times New Roman"/>
                <a:ea typeface="Calibri"/>
                <a:cs typeface="Times New Roman"/>
              </a:rPr>
              <a:t> </a:t>
            </a:r>
            <a:br>
              <a:rPr lang="ru-RU" dirty="0" smtClean="0">
                <a:latin typeface="Times New Roman"/>
                <a:ea typeface="Calibri"/>
                <a:cs typeface="Times New Roman"/>
              </a:rPr>
            </a:br>
            <a:r>
              <a:rPr lang="ru-RU" dirty="0" smtClean="0">
                <a:latin typeface="Times New Roman"/>
                <a:ea typeface="Calibri"/>
                <a:cs typeface="Times New Roman"/>
              </a:rPr>
              <a:t>-осуществляют инновационную деятельность; </a:t>
            </a:r>
            <a:br>
              <a:rPr lang="ru-RU" dirty="0" smtClean="0">
                <a:latin typeface="Times New Roman"/>
                <a:ea typeface="Calibri"/>
                <a:cs typeface="Times New Roman"/>
              </a:rPr>
            </a:br>
            <a:r>
              <a:rPr lang="ru-RU" dirty="0" smtClean="0">
                <a:latin typeface="Times New Roman"/>
                <a:ea typeface="Calibri"/>
                <a:cs typeface="Times New Roman"/>
              </a:rPr>
              <a:t>-повышают профессиональный уровень; </a:t>
            </a:r>
            <a:br>
              <a:rPr lang="ru-RU" dirty="0" smtClean="0">
                <a:latin typeface="Times New Roman"/>
                <a:ea typeface="Calibri"/>
                <a:cs typeface="Times New Roman"/>
              </a:rPr>
            </a:br>
            <a:r>
              <a:rPr lang="ru-RU" dirty="0" smtClean="0">
                <a:latin typeface="Times New Roman"/>
                <a:ea typeface="Calibri"/>
                <a:cs typeface="Times New Roman"/>
              </a:rPr>
              <a:t>-расширяют свой экологический кругозор</a:t>
            </a:r>
            <a:endParaRPr lang="ru-RU" dirty="0" smtClean="0">
              <a:ea typeface="Calibri"/>
              <a:cs typeface="Times New Roman"/>
            </a:endParaRPr>
          </a:p>
          <a:p>
            <a:endParaRPr lang="ru-RU" dirty="0"/>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24750" y="4629150"/>
            <a:ext cx="1619250" cy="22288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Задачи:</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a:xfrm>
            <a:off x="467544" y="908720"/>
            <a:ext cx="8229600" cy="4525963"/>
          </a:xfrm>
        </p:spPr>
        <p:txBody>
          <a:bodyPr>
            <a:normAutofit fontScale="70000" lnSpcReduction="20000"/>
          </a:bodyPr>
          <a:lstStyle/>
          <a:p>
            <a:pPr>
              <a:lnSpc>
                <a:spcPct val="115000"/>
              </a:lnSpc>
              <a:spcAft>
                <a:spcPts val="1000"/>
              </a:spcAft>
            </a:pPr>
            <a:r>
              <a:rPr lang="ru-RU" b="1" dirty="0" smtClean="0">
                <a:latin typeface="Times New Roman"/>
                <a:ea typeface="Calibri"/>
                <a:cs typeface="Times New Roman"/>
              </a:rPr>
              <a:t>Обучающие:</a:t>
            </a:r>
            <a:r>
              <a:rPr lang="ru-RU" dirty="0" smtClean="0">
                <a:latin typeface="Times New Roman"/>
                <a:ea typeface="Calibri"/>
                <a:cs typeface="Times New Roman"/>
              </a:rPr>
              <a:t> </a:t>
            </a:r>
            <a:br>
              <a:rPr lang="ru-RU" dirty="0" smtClean="0">
                <a:latin typeface="Times New Roman"/>
                <a:ea typeface="Calibri"/>
                <a:cs typeface="Times New Roman"/>
              </a:rPr>
            </a:br>
            <a:r>
              <a:rPr lang="ru-RU" dirty="0" smtClean="0">
                <a:latin typeface="Times New Roman"/>
                <a:ea typeface="Calibri"/>
                <a:cs typeface="Times New Roman"/>
              </a:rPr>
              <a:t>-формировать у детей представление о деревьях и их пользе для человека; </a:t>
            </a:r>
            <a:br>
              <a:rPr lang="ru-RU" dirty="0" smtClean="0">
                <a:latin typeface="Times New Roman"/>
                <a:ea typeface="Calibri"/>
                <a:cs typeface="Times New Roman"/>
              </a:rPr>
            </a:br>
            <a:r>
              <a:rPr lang="ru-RU" b="1" dirty="0" smtClean="0">
                <a:latin typeface="Times New Roman"/>
                <a:ea typeface="Calibri"/>
                <a:cs typeface="Times New Roman"/>
              </a:rPr>
              <a:t>Развивающие: </a:t>
            </a:r>
            <a:br>
              <a:rPr lang="ru-RU" b="1" dirty="0" smtClean="0">
                <a:latin typeface="Times New Roman"/>
                <a:ea typeface="Calibri"/>
                <a:cs typeface="Times New Roman"/>
              </a:rPr>
            </a:br>
            <a:r>
              <a:rPr lang="ru-RU" dirty="0" smtClean="0">
                <a:latin typeface="Times New Roman"/>
                <a:ea typeface="Calibri"/>
                <a:cs typeface="Times New Roman"/>
              </a:rPr>
              <a:t>-развивать познавательный интерес ко всему живому, желание получать новые знания; любознательность, наблюдательность; </a:t>
            </a:r>
            <a:br>
              <a:rPr lang="ru-RU" dirty="0" smtClean="0">
                <a:latin typeface="Times New Roman"/>
                <a:ea typeface="Calibri"/>
                <a:cs typeface="Times New Roman"/>
              </a:rPr>
            </a:br>
            <a:r>
              <a:rPr lang="ru-RU" dirty="0" smtClean="0">
                <a:latin typeface="Times New Roman"/>
                <a:ea typeface="Calibri"/>
                <a:cs typeface="Times New Roman"/>
              </a:rPr>
              <a:t>-приобретать детьми опыт исследовательской деятельности; </a:t>
            </a:r>
            <a:br>
              <a:rPr lang="ru-RU" dirty="0" smtClean="0">
                <a:latin typeface="Times New Roman"/>
                <a:ea typeface="Calibri"/>
                <a:cs typeface="Times New Roman"/>
              </a:rPr>
            </a:br>
            <a:r>
              <a:rPr lang="ru-RU" dirty="0" smtClean="0">
                <a:latin typeface="Times New Roman"/>
                <a:ea typeface="Calibri"/>
                <a:cs typeface="Times New Roman"/>
              </a:rPr>
              <a:t>-развивать мотивацию на здоровый образ жизни. </a:t>
            </a:r>
            <a:br>
              <a:rPr lang="ru-RU" dirty="0" smtClean="0">
                <a:latin typeface="Times New Roman"/>
                <a:ea typeface="Calibri"/>
                <a:cs typeface="Times New Roman"/>
              </a:rPr>
            </a:br>
            <a:r>
              <a:rPr lang="ru-RU" b="1" dirty="0" smtClean="0">
                <a:latin typeface="Times New Roman"/>
                <a:ea typeface="Calibri"/>
                <a:cs typeface="Times New Roman"/>
              </a:rPr>
              <a:t>Воспитательные: </a:t>
            </a:r>
            <a:br>
              <a:rPr lang="ru-RU" b="1" dirty="0" smtClean="0">
                <a:latin typeface="Times New Roman"/>
                <a:ea typeface="Calibri"/>
                <a:cs typeface="Times New Roman"/>
              </a:rPr>
            </a:br>
            <a:r>
              <a:rPr lang="ru-RU" dirty="0" smtClean="0">
                <a:latin typeface="Times New Roman"/>
                <a:ea typeface="Calibri"/>
                <a:cs typeface="Times New Roman"/>
              </a:rPr>
              <a:t>-воспитывать эмоциональное отношение к деревьям; </a:t>
            </a:r>
            <a:br>
              <a:rPr lang="ru-RU" dirty="0" smtClean="0">
                <a:latin typeface="Times New Roman"/>
                <a:ea typeface="Calibri"/>
                <a:cs typeface="Times New Roman"/>
              </a:rPr>
            </a:br>
            <a:r>
              <a:rPr lang="ru-RU" dirty="0" smtClean="0">
                <a:latin typeface="Times New Roman"/>
                <a:ea typeface="Calibri"/>
                <a:cs typeface="Times New Roman"/>
              </a:rPr>
              <a:t>-воспитывать любовь к природе, желание оберегать ее и охранять</a:t>
            </a:r>
            <a:endParaRPr lang="ru-RU" dirty="0" smtClean="0">
              <a:ea typeface="Calibri"/>
              <a:cs typeface="Times New Roman"/>
            </a:endParaRPr>
          </a:p>
          <a:p>
            <a:endParaRPr lang="ru-RU" dirty="0"/>
          </a:p>
        </p:txBody>
      </p:sp>
      <p:pic>
        <p:nvPicPr>
          <p:cNvPr id="5" name="Picture 4" descr="https://go3.imgsmail.ru/imgpreview?key=7e066eff7f0c3322&amp;mb=imgdb_preview_103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0" y="4629150"/>
            <a:ext cx="1619250" cy="22288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7oom.ru/powerpoint/fon-dlya-prezentacii-vesna-09.jpg?ver=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8289"/>
            <a:ext cx="9144000" cy="6876289"/>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a:ea typeface="Calibri"/>
                <a:cs typeface="Times New Roman"/>
              </a:rPr>
              <a:t>Этапы реализации проекта</a:t>
            </a:r>
            <a:r>
              <a:rPr lang="ru-RU" dirty="0" smtClean="0">
                <a:ea typeface="Calibri"/>
                <a:cs typeface="Times New Roman"/>
              </a:rPr>
              <a:t/>
            </a:r>
            <a:br>
              <a:rPr lang="ru-RU" dirty="0" smtClean="0">
                <a:ea typeface="Calibri"/>
                <a:cs typeface="Times New Roman"/>
              </a:rPr>
            </a:br>
            <a:endParaRPr lang="ru-RU" dirty="0"/>
          </a:p>
        </p:txBody>
      </p:sp>
      <p:sp>
        <p:nvSpPr>
          <p:cNvPr id="3" name="Содержимое 2"/>
          <p:cNvSpPr>
            <a:spLocks noGrp="1"/>
          </p:cNvSpPr>
          <p:nvPr>
            <p:ph idx="1"/>
          </p:nvPr>
        </p:nvSpPr>
        <p:spPr>
          <a:xfrm>
            <a:off x="0" y="1268760"/>
            <a:ext cx="8229600" cy="4525963"/>
          </a:xfrm>
        </p:spPr>
        <p:txBody>
          <a:bodyPr/>
          <a:lstStyle/>
          <a:p>
            <a:r>
              <a:rPr lang="ru-RU" dirty="0" smtClean="0">
                <a:latin typeface="Times New Roman"/>
                <a:ea typeface="Calibri"/>
                <a:cs typeface="Times New Roman"/>
              </a:rPr>
              <a:t>1.Подготовительный</a:t>
            </a:r>
            <a:br>
              <a:rPr lang="ru-RU" dirty="0" smtClean="0">
                <a:latin typeface="Times New Roman"/>
                <a:ea typeface="Calibri"/>
                <a:cs typeface="Times New Roman"/>
              </a:rPr>
            </a:br>
            <a:r>
              <a:rPr lang="ru-RU" dirty="0" smtClean="0">
                <a:latin typeface="Times New Roman"/>
                <a:ea typeface="Calibri"/>
                <a:cs typeface="Times New Roman"/>
              </a:rPr>
              <a:t>2.Аналитический</a:t>
            </a:r>
            <a:br>
              <a:rPr lang="ru-RU" dirty="0" smtClean="0">
                <a:latin typeface="Times New Roman"/>
                <a:ea typeface="Calibri"/>
                <a:cs typeface="Times New Roman"/>
              </a:rPr>
            </a:br>
            <a:r>
              <a:rPr lang="ru-RU" dirty="0" smtClean="0">
                <a:latin typeface="Times New Roman"/>
                <a:ea typeface="Calibri"/>
                <a:cs typeface="Times New Roman"/>
              </a:rPr>
              <a:t>3.Практический</a:t>
            </a:r>
            <a:br>
              <a:rPr lang="ru-RU" dirty="0" smtClean="0">
                <a:latin typeface="Times New Roman"/>
                <a:ea typeface="Calibri"/>
                <a:cs typeface="Times New Roman"/>
              </a:rPr>
            </a:br>
            <a:r>
              <a:rPr lang="ru-RU" dirty="0" smtClean="0">
                <a:latin typeface="Times New Roman"/>
                <a:ea typeface="Calibri"/>
                <a:cs typeface="Times New Roman"/>
              </a:rPr>
              <a:t>4.Презентационный</a:t>
            </a:r>
            <a:endParaRPr lang="ru-RU" dirty="0" smtClean="0">
              <a:ea typeface="Calibri"/>
              <a:cs typeface="Times New Roman"/>
            </a:endParaRPr>
          </a:p>
          <a:p>
            <a:endParaRPr lang="ru-RU" dirty="0"/>
          </a:p>
        </p:txBody>
      </p:sp>
      <p:pic>
        <p:nvPicPr>
          <p:cNvPr id="6145" name="Picture 1" descr="C:\Users\Настя\Desktop\фото 2017 учебный год\проект деревья\P80503-11361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23520" y="764704"/>
            <a:ext cx="4320480" cy="5760640"/>
          </a:xfrm>
          <a:prstGeom prst="rect">
            <a:avLst/>
          </a:prstGeom>
          <a:noFill/>
        </p:spPr>
      </p:pic>
      <p:pic>
        <p:nvPicPr>
          <p:cNvPr id="6" name="Picture 4" descr="https://go3.imgsmail.ru/imgpreview?key=7e066eff7f0c3322&amp;mb=imgdb_preview_103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0" y="3637400"/>
            <a:ext cx="2339752" cy="3220600"/>
          </a:xfrm>
          <a:prstGeom prst="rect">
            <a:avLst/>
          </a:prstGeom>
          <a:noFill/>
        </p:spPr>
      </p:pic>
      <p:sp>
        <p:nvSpPr>
          <p:cNvPr id="7" name="TextBox 6"/>
          <p:cNvSpPr txBox="1"/>
          <p:nvPr/>
        </p:nvSpPr>
        <p:spPr>
          <a:xfrm>
            <a:off x="2339752" y="5445224"/>
            <a:ext cx="2088232" cy="369332"/>
          </a:xfrm>
          <a:prstGeom prst="rect">
            <a:avLst/>
          </a:prstGeom>
          <a:noFill/>
        </p:spPr>
        <p:txBody>
          <a:bodyPr wrap="square" rtlCol="0">
            <a:spAutoFit/>
          </a:bodyPr>
          <a:lstStyle/>
          <a:p>
            <a:r>
              <a:rPr lang="ru-RU" dirty="0" smtClean="0"/>
              <a:t>боярышник</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735</TotalTime>
  <Words>300</Words>
  <Application>Microsoft Office PowerPoint</Application>
  <PresentationFormat>Экран (4:3)</PresentationFormat>
  <Paragraphs>34</Paragraphs>
  <Slides>28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28</vt:i4>
      </vt:variant>
    </vt:vector>
  </HeadingPairs>
  <TitlesOfParts>
    <vt:vector size="32" baseType="lpstr">
      <vt:lpstr>Arial</vt:lpstr>
      <vt:lpstr>Calibri</vt:lpstr>
      <vt:lpstr>Times New Roman</vt:lpstr>
      <vt:lpstr>Тема Office</vt:lpstr>
      <vt:lpstr>Проект по экологии в подготовительной группе "Зеленый мир детского сада" </vt:lpstr>
      <vt:lpstr>Актуальность </vt:lpstr>
      <vt:lpstr>Цель: </vt:lpstr>
      <vt:lpstr>Участники проекта:</vt:lpstr>
      <vt:lpstr>Срок реализации проекта: </vt:lpstr>
      <vt:lpstr>Ожидаемые результаты: </vt:lpstr>
      <vt:lpstr>Презентация PowerPoint</vt:lpstr>
      <vt:lpstr>Задачи: </vt:lpstr>
      <vt:lpstr>Этапы реализации проекта </vt:lpstr>
      <vt:lpstr>Подготовительный этап </vt:lpstr>
      <vt:lpstr>Аналитический </vt:lpstr>
      <vt:lpstr>Практический </vt:lpstr>
      <vt:lpstr>Заключение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экологии в подготовительной группе "Зеленый мир детского сада"</dc:title>
  <dc:creator>Настя</dc:creator>
  <cp:lastModifiedBy>Елена</cp:lastModifiedBy>
  <cp:revision>7</cp:revision>
  <dcterms:created xsi:type="dcterms:W3CDTF">2018-05-03T06:10:02Z</dcterms:created>
  <dcterms:modified xsi:type="dcterms:W3CDTF">2018-07-26T06:04:46Z</dcterms:modified>
</cp:coreProperties>
</file>