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7" r:id="rId3"/>
    <p:sldId id="260" r:id="rId4"/>
    <p:sldId id="261" r:id="rId5"/>
    <p:sldId id="270" r:id="rId6"/>
    <p:sldId id="27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E1C72EE-A247-4135-9A69-3FA752CFE985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015E938-6898-4666-BA50-71FCDECC9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1C72EE-A247-4135-9A69-3FA752CFE985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15E938-6898-4666-BA50-71FCDECC9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1C72EE-A247-4135-9A69-3FA752CFE985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15E938-6898-4666-BA50-71FCDECC9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1C72EE-A247-4135-9A69-3FA752CFE985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15E938-6898-4666-BA50-71FCDECC94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1C72EE-A247-4135-9A69-3FA752CFE985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15E938-6898-4666-BA50-71FCDECC94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1C72EE-A247-4135-9A69-3FA752CFE985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15E938-6898-4666-BA50-71FCDECC94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1C72EE-A247-4135-9A69-3FA752CFE985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15E938-6898-4666-BA50-71FCDECC9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1C72EE-A247-4135-9A69-3FA752CFE985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15E938-6898-4666-BA50-71FCDECC94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1C72EE-A247-4135-9A69-3FA752CFE985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15E938-6898-4666-BA50-71FCDECC9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E1C72EE-A247-4135-9A69-3FA752CFE985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15E938-6898-4666-BA50-71FCDECC9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E1C72EE-A247-4135-9A69-3FA752CFE985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015E938-6898-4666-BA50-71FCDECC94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E1C72EE-A247-4135-9A69-3FA752CFE985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015E938-6898-4666-BA50-71FCDECC9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B%D0%B0%D1%82%D0%B8%D0%BD%D1%81%D0%BA%D0%B8%D0%B9_%D1%8F%D0%B7%D1%8B%D0%BA" TargetMode="External"/><Relationship Id="rId2" Type="http://schemas.openxmlformats.org/officeDocument/2006/relationships/hyperlink" Target="https://ru.wikipedia.org/wiki/%D0%A4%D1%80%D0%B0%D0%BD%D1%86%D1%83%D0%B7%D1%81%D0%BA%D0%B8%D0%B9_%D1%8F%D0%B7%D1%8B%D0%B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476673"/>
            <a:ext cx="7488832" cy="20882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Comic Sans MS" panose="030F0702030302020204" pitchFamily="66" charset="0"/>
              </a:rPr>
              <a:t>РАЗВИТИЕ ПРОФЕССИОНАЛЬНЫХ КОМПЕТЕНЦИЙ</a:t>
            </a:r>
            <a:endParaRPr lang="ru-RU" dirty="0">
              <a:solidFill>
                <a:schemeClr val="bg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3886200"/>
            <a:ext cx="3816424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Воспитатель МБДОУ Детский сад № 14</a:t>
            </a:r>
          </a:p>
          <a:p>
            <a:r>
              <a:rPr lang="ru-RU" dirty="0" err="1" smtClean="0">
                <a:solidFill>
                  <a:srgbClr val="00B0F0"/>
                </a:solidFill>
              </a:rPr>
              <a:t>Тряничева</a:t>
            </a:r>
            <a:r>
              <a:rPr lang="ru-RU" dirty="0" smtClean="0">
                <a:solidFill>
                  <a:srgbClr val="00B0F0"/>
                </a:solidFill>
              </a:rPr>
              <a:t> Н.Н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Users\User\Desktop\mo_tehnologiy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7" t="3875" r="23706" b="4792"/>
          <a:stretch/>
        </p:blipFill>
        <p:spPr bwMode="auto">
          <a:xfrm>
            <a:off x="179512" y="1916832"/>
            <a:ext cx="352839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3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736600"/>
            <a:ext cx="8424936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3200" dirty="0" smtClean="0">
                <a:solidFill>
                  <a:srgbClr val="00B0F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Вам </a:t>
            </a:r>
            <a:r>
              <a:rPr lang="ru-RU" sz="3200" dirty="0">
                <a:solidFill>
                  <a:srgbClr val="00B0F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необходимо завершить в рифму несколько фраз, касающихся прошедшей встречи</a:t>
            </a:r>
            <a:r>
              <a:rPr lang="ru-RU" sz="3200" dirty="0" smtClean="0">
                <a:solidFill>
                  <a:srgbClr val="00B0F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встречались, мы играли, креативность развивали…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игру мы приходили, где нас с вами научили…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Креативность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что за птица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?...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Нам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запомнилось так ярко…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Завершилась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наша встреча…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669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16016" y="116632"/>
            <a:ext cx="3970784" cy="5616624"/>
          </a:xfrm>
        </p:spPr>
        <p:txBody>
          <a:bodyPr>
            <a:normAutofit fontScale="90000"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</a:pPr>
            <a:r>
              <a:rPr lang="ru-RU" sz="24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Гилфорд</a:t>
            </a:r>
            <a:r>
              <a:rPr lang="ru-RU" sz="2400" b="0" dirty="0">
                <a:solidFill>
                  <a:srgbClr val="32323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(автор одного из классических исследований) сказал:</a:t>
            </a:r>
            <a:r>
              <a:rPr lang="ru-RU" sz="2400" b="0" dirty="0">
                <a:solidFill>
                  <a:srgbClr val="32323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0" dirty="0" smtClean="0">
                <a:solidFill>
                  <a:srgbClr val="32323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0" dirty="0" smtClean="0">
                <a:solidFill>
                  <a:srgbClr val="32323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различие </a:t>
            </a:r>
            <a:r>
              <a:rPr lang="ru-RU" sz="27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между креативными людьми и всеми остальными заключается в том, что креативные ищут множество ответов на один вопрос, а все остальные ищут единственно правильный ответ из всех возможных. </a:t>
            </a:r>
            <a:r>
              <a:rPr lang="ru-RU" sz="2700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7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50" name="Picture 2" descr="I:\phot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68052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13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-108520" y="188640"/>
            <a:ext cx="8712968" cy="6120680"/>
          </a:xfrm>
        </p:spPr>
        <p:txBody>
          <a:bodyPr>
            <a:normAutofit lnSpcReduction="10000"/>
          </a:bodyPr>
          <a:lstStyle/>
          <a:p>
            <a:pPr indent="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Креативность</a:t>
            </a:r>
            <a:r>
              <a:rPr lang="ru-RU" sz="2800" b="1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является ведущим компонентом педагогической деятельности </a:t>
            </a:r>
            <a:r>
              <a:rPr lang="ru-RU" sz="28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и 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решающим фактором продвижения педагога к вершинам педагогического мастерства.  </a:t>
            </a:r>
            <a:r>
              <a:rPr lang="ru-RU" sz="28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                </a:t>
            </a:r>
          </a:p>
          <a:p>
            <a:pPr indent="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Творческим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продуктом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креативного                                                    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педагога могут быть новые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      образовательные технологии, формы,                                                    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методы обучения и воспитания. </a:t>
            </a:r>
            <a:endParaRPr lang="ru-RU" sz="2400" dirty="0" smtClean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indent="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Только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творческий педагог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способен                                                       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зажечь в детях жажду познания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,                                                                                                                    поэтому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каждому педагогу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             необходимо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развивать креативность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,                                                                                                                       являющуюся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главным показателем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      его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профессиональной компетентности.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026" name="Picture 2" descr="C:\Users\User\Desktop\139566898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12776"/>
            <a:ext cx="3635896" cy="441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918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502657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B0F0"/>
                </a:solidFill>
              </a:rPr>
              <a:t>Что вы увидели первым?</a:t>
            </a:r>
            <a:endParaRPr lang="ru-RU" sz="4000" dirty="0">
              <a:solidFill>
                <a:srgbClr val="00B0F0"/>
              </a:solidFill>
            </a:endParaRPr>
          </a:p>
        </p:txBody>
      </p:sp>
      <p:pic>
        <p:nvPicPr>
          <p:cNvPr id="4" name="Объект 3" descr="C:\Users\User\Desktop\test-chto-vy-uvideli-pervym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0314"/>
            <a:ext cx="4896544" cy="6669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6418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Группа 1: Соединить </a:t>
            </a:r>
            <a:r>
              <a:rPr lang="ru-RU" i="1" dirty="0" smtClean="0"/>
              <a:t>качества личности </a:t>
            </a:r>
            <a:r>
              <a:rPr lang="ru-RU" dirty="0" smtClean="0"/>
              <a:t>креативного педагога и определения качеств</a:t>
            </a:r>
          </a:p>
          <a:p>
            <a:r>
              <a:rPr lang="ru-RU" dirty="0" smtClean="0"/>
              <a:t>Группа 2: Составить </a:t>
            </a:r>
            <a:r>
              <a:rPr lang="ru-RU" i="1" dirty="0" smtClean="0"/>
              <a:t>краткое эссе </a:t>
            </a:r>
            <a:r>
              <a:rPr lang="ru-RU" dirty="0" smtClean="0"/>
              <a:t>о своих услугах, которое отражает профессиональную уникальность.</a:t>
            </a:r>
          </a:p>
          <a:p>
            <a:r>
              <a:rPr lang="ru-RU" dirty="0" smtClean="0"/>
              <a:t>Группа 3: Нарисовать </a:t>
            </a:r>
            <a:r>
              <a:rPr lang="ru-RU" i="1" dirty="0" smtClean="0"/>
              <a:t>«как пахнет радуга», «о чём мечтают звёзды»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Задания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2177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60648"/>
            <a:ext cx="3312368" cy="538661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effectLst/>
                <a:latin typeface="Arial"/>
              </a:rPr>
              <a:t>Эссе́</a:t>
            </a:r>
            <a:r>
              <a:rPr lang="ru-RU" sz="2000" b="0" dirty="0">
                <a:solidFill>
                  <a:schemeClr val="tx1"/>
                </a:solidFill>
                <a:effectLst/>
                <a:latin typeface="Arial"/>
              </a:rPr>
              <a:t> (из </a:t>
            </a:r>
            <a:r>
              <a:rPr lang="ru-RU" sz="2000" b="0" dirty="0">
                <a:solidFill>
                  <a:schemeClr val="tx1"/>
                </a:solidFill>
                <a:effectLst/>
                <a:latin typeface="Arial"/>
                <a:hlinkClick r:id="rId2" tooltip="Французский язык"/>
              </a:rPr>
              <a:t>фр.</a:t>
            </a:r>
            <a:r>
              <a:rPr lang="ru-RU" sz="2000" b="0" dirty="0">
                <a:solidFill>
                  <a:schemeClr val="tx1"/>
                </a:solidFill>
                <a:effectLst/>
                <a:latin typeface="Arial"/>
              </a:rPr>
              <a:t> </a:t>
            </a:r>
            <a:r>
              <a:rPr lang="ru-RU" sz="2000" b="0" i="1" dirty="0" smtClean="0">
                <a:solidFill>
                  <a:schemeClr val="tx1"/>
                </a:solidFill>
                <a:effectLst/>
                <a:latin typeface="Arial"/>
              </a:rPr>
              <a:t>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Arial"/>
              </a:rPr>
              <a:t>«</a:t>
            </a:r>
            <a:r>
              <a:rPr lang="ru-RU" sz="2000" b="0" dirty="0">
                <a:solidFill>
                  <a:schemeClr val="tx1"/>
                </a:solidFill>
                <a:effectLst/>
                <a:latin typeface="Arial"/>
              </a:rPr>
              <a:t>попытка, проба, очерк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Arial"/>
              </a:rPr>
              <a:t>», от</a:t>
            </a:r>
            <a:r>
              <a:rPr lang="ru-RU" sz="2000" b="0" dirty="0">
                <a:solidFill>
                  <a:schemeClr val="tx1"/>
                </a:solidFill>
                <a:effectLst/>
                <a:latin typeface="Arial"/>
              </a:rPr>
              <a:t> </a:t>
            </a:r>
            <a:r>
              <a:rPr lang="ru-RU" sz="2000" b="0" dirty="0">
                <a:solidFill>
                  <a:schemeClr val="tx1"/>
                </a:solidFill>
                <a:effectLst/>
                <a:latin typeface="Arial"/>
                <a:hlinkClick r:id="rId3" tooltip="Латинский язык"/>
              </a:rPr>
              <a:t>лат.</a:t>
            </a:r>
            <a:r>
              <a:rPr lang="ru-RU" sz="2000" b="0" dirty="0">
                <a:solidFill>
                  <a:schemeClr val="tx1"/>
                </a:solidFill>
                <a:effectLst/>
                <a:latin typeface="Arial"/>
              </a:rPr>
              <a:t> </a:t>
            </a:r>
            <a:r>
              <a:rPr lang="ru-RU" sz="2000" b="0" i="1" dirty="0" smtClean="0">
                <a:solidFill>
                  <a:schemeClr val="tx1"/>
                </a:solidFill>
                <a:effectLst/>
                <a:latin typeface="Arial"/>
              </a:rPr>
              <a:t>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Arial"/>
              </a:rPr>
              <a:t>«взвешивание</a:t>
            </a:r>
            <a:r>
              <a:rPr lang="ru-RU" sz="2000" b="0" dirty="0">
                <a:solidFill>
                  <a:schemeClr val="tx1"/>
                </a:solidFill>
                <a:effectLst/>
                <a:latin typeface="Arial"/>
              </a:rPr>
              <a:t>») — литературный жанр, прозаическое сочинение небольшого объёма и свободной 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Arial"/>
              </a:rPr>
              <a:t>композиции.</a:t>
            </a:r>
            <a:r>
              <a:rPr lang="ru-RU" sz="2000" b="0" dirty="0">
                <a:solidFill>
                  <a:schemeClr val="tx1"/>
                </a:solidFill>
                <a:effectLst/>
                <a:latin typeface="Arial"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  <a:latin typeface="Arial"/>
              </a:rPr>
            </a:br>
            <a:r>
              <a:rPr lang="ru-RU" sz="2000" b="0" dirty="0">
                <a:solidFill>
                  <a:schemeClr val="tx1"/>
                </a:solidFill>
                <a:effectLst/>
                <a:latin typeface="Arial"/>
              </a:rPr>
              <a:t>Эссе выражает индивидуальные впечатления и соображения 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Arial"/>
              </a:rPr>
              <a:t>автора </a:t>
            </a:r>
            <a:r>
              <a:rPr lang="ru-RU" sz="2000" b="0" dirty="0">
                <a:solidFill>
                  <a:schemeClr val="tx1"/>
                </a:solidFill>
                <a:effectLst/>
                <a:latin typeface="Arial"/>
              </a:rPr>
              <a:t> по конкретному поводу или предмету</a:t>
            </a:r>
            <a:br>
              <a:rPr lang="ru-RU" sz="2000" b="0" dirty="0">
                <a:solidFill>
                  <a:schemeClr val="tx1"/>
                </a:solidFill>
                <a:effectLst/>
                <a:latin typeface="Arial"/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бизнес-е-и-multitasking-бе-окурая-3761576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7" t="927" r="4191" b="7910"/>
          <a:stretch/>
        </p:blipFill>
        <p:spPr bwMode="auto">
          <a:xfrm>
            <a:off x="3635896" y="260648"/>
            <a:ext cx="531248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94003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868144" y="274638"/>
            <a:ext cx="3024336" cy="193022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Как пахнет радуга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User\Desktop\радуг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26" y="188641"/>
            <a:ext cx="535781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1352386266_2-012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996952"/>
            <a:ext cx="4737720" cy="3553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4005064"/>
            <a:ext cx="3960440" cy="1778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О чём мечтают звёзды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434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16632"/>
            <a:ext cx="8568952" cy="6192688"/>
          </a:xfrm>
        </p:spPr>
        <p:txBody>
          <a:bodyPr>
            <a:normAutofit fontScale="70000" lnSpcReduction="20000"/>
          </a:bodyPr>
          <a:lstStyle/>
          <a:p>
            <a:pPr marL="109728" indent="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z="3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Осознанность</a:t>
            </a:r>
            <a:r>
              <a:rPr lang="ru-RU" sz="3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восприятие самого себя как человека творческого, способного создавать что-то новое.</a:t>
            </a:r>
            <a:endParaRPr lang="ru-RU" sz="3000" dirty="0">
              <a:latin typeface="Calibri"/>
              <a:ea typeface="Calibri"/>
              <a:cs typeface="Times New Roman"/>
            </a:endParaRPr>
          </a:p>
          <a:p>
            <a:pPr marL="109728" indent="0">
              <a:lnSpc>
                <a:spcPct val="107000"/>
              </a:lnSpc>
              <a:buNone/>
            </a:pPr>
            <a:r>
              <a:rPr lang="ru-RU" sz="3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Оригинальность</a:t>
            </a:r>
            <a:r>
              <a:rPr lang="ru-RU" sz="3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гибкость в идеях и мыслях, находчивость, готовность оспаривать предложения, действовать исходя из принципа </a:t>
            </a:r>
            <a:r>
              <a:rPr lang="ru-RU" sz="30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«А что, если?»</a:t>
            </a: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3000" dirty="0">
              <a:latin typeface="Calibri"/>
              <a:ea typeface="Calibri"/>
              <a:cs typeface="Times New Roman"/>
            </a:endParaRPr>
          </a:p>
          <a:p>
            <a:pPr marL="109728" indent="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z="3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Независимость</a:t>
            </a: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– уверенность в себе, управление своим поведением на основе внутренних ценностей и критериев, умение противостоять внешним требованиям.</a:t>
            </a:r>
            <a:endParaRPr lang="ru-RU" sz="3000" dirty="0">
              <a:latin typeface="Calibri"/>
              <a:ea typeface="Calibri"/>
              <a:cs typeface="Times New Roman"/>
            </a:endParaRPr>
          </a:p>
          <a:p>
            <a:pPr marL="109728" indent="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z="3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Склонность к риску</a:t>
            </a:r>
            <a:r>
              <a:rPr lang="ru-RU" sz="30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готовность пробовать что-то новое, даже если это может привести к неблагоприятным последствиям, устойчивость к неудачам, оптимистичность.</a:t>
            </a:r>
            <a:endParaRPr lang="ru-RU" sz="3000" dirty="0">
              <a:latin typeface="Calibri"/>
              <a:ea typeface="Calibri"/>
              <a:cs typeface="Times New Roman"/>
            </a:endParaRPr>
          </a:p>
          <a:p>
            <a:pPr marL="109728" indent="0">
              <a:lnSpc>
                <a:spcPct val="107000"/>
              </a:lnSpc>
              <a:buNone/>
            </a:pPr>
            <a:r>
              <a:rPr lang="ru-RU" sz="3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Энергичность</a:t>
            </a: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– поглощение действиями, предприимчивость, восторженность, непосредственность, </a:t>
            </a:r>
            <a:r>
              <a:rPr lang="ru-RU" sz="30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«легкость на подъем»</a:t>
            </a: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3000" dirty="0">
              <a:latin typeface="Calibri"/>
              <a:ea typeface="Calibri"/>
              <a:cs typeface="Times New Roman"/>
            </a:endParaRPr>
          </a:p>
          <a:p>
            <a:pPr marL="109728" indent="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z="3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Артистичность</a:t>
            </a:r>
            <a:r>
              <a:rPr lang="ru-RU" sz="3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выразительность, эстетические интересы.</a:t>
            </a:r>
            <a:endParaRPr lang="ru-RU" sz="3000" dirty="0">
              <a:latin typeface="Calibri"/>
              <a:ea typeface="Calibri"/>
              <a:cs typeface="Times New Roman"/>
            </a:endParaRPr>
          </a:p>
          <a:p>
            <a:pPr marL="109728" indent="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z="3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Заинтересованность</a:t>
            </a: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– широта интересов, любознательность, склонность к экспериментированию и задаванию вопросов.</a:t>
            </a:r>
            <a:endParaRPr lang="ru-RU" sz="3000" dirty="0">
              <a:latin typeface="Calibri"/>
              <a:ea typeface="Calibri"/>
              <a:cs typeface="Times New Roman"/>
            </a:endParaRP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6493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20679"/>
          </a:xfrm>
        </p:spPr>
        <p:txBody>
          <a:bodyPr>
            <a:noAutofit/>
          </a:bodyPr>
          <a:lstStyle/>
          <a:p>
            <a:pPr marL="109728" lvl="0" indent="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  <a:buClr>
                <a:srgbClr val="2DA2BF"/>
              </a:buCl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Чувство юмора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игривость.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109728" lvl="0" indent="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  <a:buClr>
                <a:srgbClr val="2DA2BF"/>
              </a:buCl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Тяга к сложности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интерес к непонятному и таинственному, терпимость к двусмысленности, беспорядку, совмещению несовместимого.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109728" lvl="0" indent="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  <a:buClr>
                <a:srgbClr val="2DA2BF"/>
              </a:buCl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Непредубежденность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– восприимчивость к новому, к другим точкам зрения, либеральность.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109728" lvl="0" indent="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  <a:buClr>
                <a:srgbClr val="2DA2BF"/>
              </a:buCl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Интуитивность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проницательность, возможность видеть неявные связи и отношения, наблюдательность.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109728" lvl="0" indent="0">
              <a:lnSpc>
                <a:spcPct val="107000"/>
              </a:lnSpc>
              <a:buClr>
                <a:srgbClr val="2DA2BF"/>
              </a:buCl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Толерантность по отношению к неопределенности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комфортное поведение человека в ситуации, когда отсутствует исчерпывающая информация, нет точных правил действия, не вполне ясны перспективы дальнейшего развития событий. Люди, у которых отсутствует, либо слабо выражены креативные, творческие способности, переживают в таких ситуациях сильный дискомфорт и тревогу, стремятся избегать их.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741365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5904656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07000"/>
              </a:lnSpc>
              <a:spcAft>
                <a:spcPts val="1950"/>
              </a:spcAft>
            </a:pPr>
            <a:r>
              <a:rPr lang="ru-RU" sz="2800" dirty="0" smtClean="0">
                <a:solidFill>
                  <a:srgbClr val="222222"/>
                </a:solidFill>
                <a:latin typeface="Times New Roman"/>
                <a:ea typeface="Calibri"/>
              </a:rPr>
              <a:t> </a:t>
            </a:r>
            <a:r>
              <a:rPr lang="ru-RU" sz="2800" b="1" dirty="0" smtClean="0">
                <a:solidFill>
                  <a:srgbClr val="00B0F0"/>
                </a:solidFill>
                <a:latin typeface="Times New Roman"/>
                <a:ea typeface="Calibri"/>
              </a:rPr>
              <a:t>Танцующая балерина </a:t>
            </a:r>
            <a:r>
              <a:rPr lang="ru-RU" sz="2800" dirty="0">
                <a:solidFill>
                  <a:srgbClr val="222222"/>
                </a:solidFill>
                <a:latin typeface="Times New Roman"/>
                <a:ea typeface="Calibri"/>
              </a:rPr>
              <a:t>— Вы любите участвовать в веселых забавах и розыгрышах над вашими друзьями или товарищами по работе. Вам нужно быть более внимательным и лояльным к своим родственникам иначе могут возникнуть склоки и разборки. Вам больше нравиться домашний уют, хотя вы не откажетесь от увлекательного путешествия. Будьте разборчивы в попутчиках и тогда любые путешествия доставят вам огромное удовольствие.</a:t>
            </a:r>
            <a:endParaRPr lang="ru-RU" sz="2400" dirty="0">
              <a:latin typeface="Times New Roman"/>
              <a:ea typeface="Calibri"/>
            </a:endParaRPr>
          </a:p>
          <a:p>
            <a:pPr>
              <a:lnSpc>
                <a:spcPct val="107000"/>
              </a:lnSpc>
              <a:spcAft>
                <a:spcPts val="1950"/>
              </a:spcAft>
            </a:pPr>
            <a:r>
              <a:rPr lang="ru-RU" sz="2800" b="1" dirty="0" smtClean="0">
                <a:solidFill>
                  <a:srgbClr val="00B0F0"/>
                </a:solidFill>
                <a:latin typeface="Times New Roman"/>
                <a:ea typeface="Calibri"/>
              </a:rPr>
              <a:t>Мужское </a:t>
            </a:r>
            <a:r>
              <a:rPr lang="ru-RU" sz="2800" b="1" dirty="0">
                <a:solidFill>
                  <a:srgbClr val="00B0F0"/>
                </a:solidFill>
                <a:latin typeface="Times New Roman"/>
                <a:ea typeface="Calibri"/>
              </a:rPr>
              <a:t>лиц</a:t>
            </a:r>
            <a:r>
              <a:rPr lang="ru-RU" sz="2800" dirty="0">
                <a:solidFill>
                  <a:srgbClr val="222222"/>
                </a:solidFill>
                <a:latin typeface="Times New Roman"/>
                <a:ea typeface="Calibri"/>
              </a:rPr>
              <a:t>о — Вы сдержанны в общении и иногда настороженно воспринимаете новых людей. С другой стороны, вы склонны к легким авантюрам и готовы попасть в какую-то пикантную ситуацию с далеко идущими последствиями. Вам сопутствует удача, но вы должны научиться ее удержать.</a:t>
            </a:r>
            <a:endParaRPr lang="ru-RU" sz="2400" dirty="0">
              <a:latin typeface="Times New Roman"/>
              <a:ea typeface="Calibri"/>
            </a:endParaRPr>
          </a:p>
          <a:p>
            <a:pPr>
              <a:lnSpc>
                <a:spcPct val="107000"/>
              </a:lnSpc>
              <a:spcAft>
                <a:spcPts val="1950"/>
              </a:spcAft>
            </a:pPr>
            <a:r>
              <a:rPr lang="ru-RU" sz="2800" dirty="0" smtClean="0">
                <a:solidFill>
                  <a:srgbClr val="222222"/>
                </a:solidFill>
                <a:latin typeface="Times New Roman"/>
                <a:ea typeface="Calibri"/>
              </a:rPr>
              <a:t> </a:t>
            </a:r>
            <a:r>
              <a:rPr lang="ru-RU" sz="2800" b="1" dirty="0">
                <a:solidFill>
                  <a:srgbClr val="00B0F0"/>
                </a:solidFill>
                <a:latin typeface="Times New Roman"/>
                <a:ea typeface="Calibri"/>
              </a:rPr>
              <a:t>Ручеек, стекающий по камням </a:t>
            </a:r>
            <a:r>
              <a:rPr lang="ru-RU" sz="2800" dirty="0">
                <a:solidFill>
                  <a:srgbClr val="222222"/>
                </a:solidFill>
                <a:latin typeface="Times New Roman"/>
                <a:ea typeface="Calibri"/>
              </a:rPr>
              <a:t>— Часто предложения</a:t>
            </a:r>
            <a:r>
              <a:rPr lang="ru-RU" sz="2800" dirty="0" smtClean="0">
                <a:solidFill>
                  <a:srgbClr val="222222"/>
                </a:solidFill>
                <a:latin typeface="Times New Roman"/>
                <a:ea typeface="Calibri"/>
              </a:rPr>
              <a:t>,                                              </a:t>
            </a:r>
            <a:r>
              <a:rPr lang="ru-RU" sz="2800" dirty="0">
                <a:solidFill>
                  <a:srgbClr val="222222"/>
                </a:solidFill>
                <a:latin typeface="Times New Roman"/>
                <a:ea typeface="Calibri"/>
              </a:rPr>
              <a:t>выходящее за рамки стандарта, способны повергнуть </a:t>
            </a:r>
            <a:r>
              <a:rPr lang="ru-RU" sz="2800" dirty="0" smtClean="0">
                <a:solidFill>
                  <a:srgbClr val="222222"/>
                </a:solidFill>
                <a:latin typeface="Times New Roman"/>
                <a:ea typeface="Calibri"/>
              </a:rPr>
              <a:t>вас                                                    </a:t>
            </a:r>
            <a:r>
              <a:rPr lang="ru-RU" sz="2800" dirty="0">
                <a:solidFill>
                  <a:srgbClr val="222222"/>
                </a:solidFill>
                <a:latin typeface="Times New Roman"/>
                <a:ea typeface="Calibri"/>
              </a:rPr>
              <a:t>в шок. Вносите больше разнообразия в свою жизнь, ведь </a:t>
            </a:r>
            <a:r>
              <a:rPr lang="ru-RU" sz="2800" dirty="0" smtClean="0">
                <a:solidFill>
                  <a:srgbClr val="222222"/>
                </a:solidFill>
                <a:latin typeface="Times New Roman"/>
                <a:ea typeface="Calibri"/>
              </a:rPr>
              <a:t>                                    однообразность </a:t>
            </a:r>
            <a:r>
              <a:rPr lang="ru-RU" sz="2800" dirty="0">
                <a:solidFill>
                  <a:srgbClr val="222222"/>
                </a:solidFill>
                <a:latin typeface="Times New Roman"/>
                <a:ea typeface="Calibri"/>
              </a:rPr>
              <a:t>быстро приедается и надоедает. Не </a:t>
            </a:r>
            <a:r>
              <a:rPr lang="ru-RU" sz="2800" dirty="0" smtClean="0">
                <a:solidFill>
                  <a:srgbClr val="222222"/>
                </a:solidFill>
                <a:latin typeface="Times New Roman"/>
                <a:ea typeface="Calibri"/>
              </a:rPr>
              <a:t>                                                    бойтесь </a:t>
            </a:r>
            <a:r>
              <a:rPr lang="ru-RU" sz="2800" dirty="0">
                <a:solidFill>
                  <a:srgbClr val="222222"/>
                </a:solidFill>
                <a:latin typeface="Times New Roman"/>
                <a:ea typeface="Calibri"/>
              </a:rPr>
              <a:t>разнообразия и вы преодолеете любые серьезные </a:t>
            </a:r>
            <a:r>
              <a:rPr lang="ru-RU" sz="2800" dirty="0" smtClean="0">
                <a:solidFill>
                  <a:srgbClr val="222222"/>
                </a:solidFill>
                <a:latin typeface="Times New Roman"/>
                <a:ea typeface="Calibri"/>
              </a:rPr>
              <a:t>                                       жизненные </a:t>
            </a:r>
            <a:r>
              <a:rPr lang="ru-RU" sz="2800" dirty="0">
                <a:solidFill>
                  <a:srgbClr val="222222"/>
                </a:solidFill>
                <a:latin typeface="Times New Roman"/>
                <a:ea typeface="Calibri"/>
              </a:rPr>
              <a:t>препятствие на пути к своему счастью. В вас </a:t>
            </a:r>
            <a:r>
              <a:rPr lang="ru-RU" sz="2800" dirty="0" smtClean="0">
                <a:solidFill>
                  <a:srgbClr val="222222"/>
                </a:solidFill>
                <a:latin typeface="Times New Roman"/>
                <a:ea typeface="Calibri"/>
              </a:rPr>
              <a:t>                                              заложен </a:t>
            </a:r>
            <a:r>
              <a:rPr lang="ru-RU" sz="2800" dirty="0">
                <a:solidFill>
                  <a:srgbClr val="222222"/>
                </a:solidFill>
                <a:latin typeface="Times New Roman"/>
                <a:ea typeface="Calibri"/>
              </a:rPr>
              <a:t>высокий потенциал и вы можете достичь </a:t>
            </a:r>
            <a:r>
              <a:rPr lang="ru-RU" sz="2800" dirty="0" smtClean="0">
                <a:solidFill>
                  <a:srgbClr val="222222"/>
                </a:solidFill>
                <a:latin typeface="Times New Roman"/>
                <a:ea typeface="Calibri"/>
              </a:rPr>
              <a:t>очень                                                                </a:t>
            </a:r>
            <a:r>
              <a:rPr lang="ru-RU" sz="2800" dirty="0">
                <a:solidFill>
                  <a:srgbClr val="222222"/>
                </a:solidFill>
                <a:latin typeface="Times New Roman"/>
                <a:ea typeface="Calibri"/>
              </a:rPr>
              <a:t>прочного жизненного положения.</a:t>
            </a:r>
            <a:endParaRPr lang="ru-RU" sz="2400" dirty="0">
              <a:latin typeface="Times New Roman"/>
              <a:ea typeface="Calibri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068960"/>
            <a:ext cx="2666816" cy="3632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9498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</TotalTime>
  <Words>479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РАЗВИТИЕ ПРОФЕССИОНАЛЬНЫХ КОМПЕТЕНЦИЙ</vt:lpstr>
      <vt:lpstr>Презентация PowerPoint</vt:lpstr>
      <vt:lpstr>Что вы увидели первым?</vt:lpstr>
      <vt:lpstr>Задания</vt:lpstr>
      <vt:lpstr>Эссе́ (из фр.  «попытка, проба, очерк», от лат.  «взвешивание») — литературный жанр, прозаическое сочинение небольшого объёма и свободной композиции. Эссе выражает индивидуальные впечатления и соображения автора  по конкретному поводу или предмету </vt:lpstr>
      <vt:lpstr>Как пахнет радуга</vt:lpstr>
      <vt:lpstr>Презентация PowerPoint</vt:lpstr>
      <vt:lpstr>Презентация PowerPoint</vt:lpstr>
      <vt:lpstr>Презентация PowerPoint</vt:lpstr>
      <vt:lpstr>Презентация PowerPoint</vt:lpstr>
      <vt:lpstr>Гилфорд (автор одного из классических исследований) сказал:  различие между креативными людьми и всеми остальными заключается в том, что креативные ищут множество ответов на один вопрос, а все остальные ищут единственно правильный ответ из всех возможных. 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ПРОФЕССИОНАЛЬНОЙ КОМПЕТЕНЦИИ</dc:title>
  <dc:creator>User</dc:creator>
  <cp:lastModifiedBy>User</cp:lastModifiedBy>
  <cp:revision>14</cp:revision>
  <dcterms:created xsi:type="dcterms:W3CDTF">2018-01-10T06:46:24Z</dcterms:created>
  <dcterms:modified xsi:type="dcterms:W3CDTF">2018-01-15T14:22:02Z</dcterms:modified>
</cp:coreProperties>
</file>