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376" r:id="rId2"/>
    <p:sldId id="355" r:id="rId3"/>
    <p:sldId id="383" r:id="rId4"/>
    <p:sldId id="377" r:id="rId5"/>
    <p:sldId id="378" r:id="rId6"/>
    <p:sldId id="379" r:id="rId7"/>
    <p:sldId id="384" r:id="rId8"/>
    <p:sldId id="380" r:id="rId9"/>
    <p:sldId id="382" r:id="rId10"/>
    <p:sldId id="386" r:id="rId11"/>
    <p:sldId id="388" r:id="rId12"/>
    <p:sldId id="387" r:id="rId13"/>
    <p:sldId id="38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33CC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3BBC51-5807-49E6-AA55-AFCBE2A3B085}" type="datetimeFigureOut">
              <a:rPr lang="ru-RU"/>
              <a:pPr>
                <a:defRPr/>
              </a:pPr>
              <a:t>20.08.2014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3E4520D-94B3-4B58-AB6B-6D299D796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36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826E1-44B4-4708-842C-FB1EDCD1F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7CCAE-71ED-4878-9D9F-CC283E2BD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2BBF6-AAA0-47E8-B9A7-FD04D94FA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04658-8C38-4168-9DDA-C9A99D993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AA8CC-0F77-41B0-8EAD-B317CB837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A6064-AD6B-4600-BAAD-5A2193487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5F89A-93AF-4C7E-989C-AB8C9DCFE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90635-B214-4025-87C2-A9DA909A5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812B4-F275-4976-B5C2-0D395C1AC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6AE85-89E8-45BB-A280-EC12F8802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8706A-AD7F-4581-9E98-93EA8DF96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E6B5F-5FE3-45E3-B687-B3A847C84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52729442-7E50-416F-961F-16D36BAD3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7056" y="260648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Презентация к уроку математики по теме: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564905"/>
            <a:ext cx="75968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b="1" dirty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800" b="1" dirty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000" b="1" dirty="0" smtClean="0">
                <a:solidFill>
                  <a:srgbClr val="0070C0"/>
                </a:solidFill>
              </a:rPr>
              <a:t>Автор: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учитель начальных классов МОУ «СОШ № 93»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Чеботарёва Елена Алексеевна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99692" y="1160748"/>
            <a:ext cx="745282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Вычитание с переходом через десяток»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1 класс</a:t>
            </a:r>
          </a:p>
          <a:p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99" y="1952836"/>
            <a:ext cx="2314585" cy="3056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Первичное закрепление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ru-RU" dirty="0" smtClean="0">
              <a:solidFill>
                <a:srgbClr val="000000"/>
              </a:solidFill>
              <a:ea typeface="Calibri"/>
            </a:endParaRPr>
          </a:p>
          <a:p>
            <a:pPr marL="0" lvl="0" indent="0">
              <a:buNone/>
            </a:pPr>
            <a:endParaRPr lang="ru-RU" dirty="0">
              <a:solidFill>
                <a:srgbClr val="000000"/>
              </a:solidFill>
              <a:ea typeface="Calibri"/>
            </a:endParaRPr>
          </a:p>
          <a:p>
            <a:endParaRPr lang="ru-RU" dirty="0"/>
          </a:p>
        </p:txBody>
      </p:sp>
      <p:pic>
        <p:nvPicPr>
          <p:cNvPr id="4" name="Рисунок 3" descr="вычита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142984"/>
            <a:ext cx="5478606" cy="547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7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07801" cy="6455851"/>
          </a:xfrm>
        </p:spPr>
      </p:pic>
    </p:spTree>
    <p:extLst>
      <p:ext uri="{BB962C8B-B14F-4D97-AF65-F5344CB8AC3E}">
        <p14:creationId xmlns:p14="http://schemas.microsoft.com/office/powerpoint/2010/main" val="275469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Самостоятельная работа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rgbClr val="000000"/>
                </a:solidFill>
                <a:ea typeface="Calibri"/>
              </a:rPr>
              <a:t>Учебник  с.106, №280</a:t>
            </a:r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вычитание 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285992"/>
            <a:ext cx="6632448" cy="371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8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Итоги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Мне на уроке понравилось ........  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Мне </a:t>
            </a:r>
            <a:r>
              <a:rPr lang="ru-RU" b="1" dirty="0">
                <a:solidFill>
                  <a:srgbClr val="C00000"/>
                </a:solidFill>
              </a:rPr>
              <a:t>показалось трудным........... </a:t>
            </a:r>
          </a:p>
          <a:p>
            <a:r>
              <a:rPr lang="ru-RU" b="1" dirty="0">
                <a:solidFill>
                  <a:srgbClr val="FFC000"/>
                </a:solidFill>
              </a:rPr>
              <a:t>Я бы хотел </a:t>
            </a:r>
            <a:r>
              <a:rPr lang="ru-RU" b="1" dirty="0" smtClean="0">
                <a:solidFill>
                  <a:srgbClr val="FFC000"/>
                </a:solidFill>
              </a:rPr>
              <a:t>ещё.................. </a:t>
            </a:r>
            <a:endParaRPr lang="ru-RU" b="1" dirty="0">
              <a:solidFill>
                <a:srgbClr val="FFC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Главным своим результатом я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считаю......... 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5" descr="C:\Users\ЮРИИ\Desktop\smiles-sport-49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61435"/>
            <a:ext cx="1737226" cy="1405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14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68044" y="1484784"/>
            <a:ext cx="3240360" cy="3348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312876"/>
            <a:ext cx="7020780" cy="273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548680"/>
            <a:ext cx="6210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Громко прозвенел звонок.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Начинается урок.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Наши ушки – на макушке,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Глазки широко открыты.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Слушаем, запоминаем,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Ни минуты не теряем.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4341645" cy="4418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Устный счёт:</a:t>
            </a:r>
            <a:endParaRPr lang="ru-RU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1</a:t>
            </a:r>
            <a:r>
              <a:rPr lang="ru-RU" sz="3600" b="1" dirty="0" smtClean="0">
                <a:solidFill>
                  <a:srgbClr val="0070C0"/>
                </a:solidFill>
              </a:rPr>
              <a:t> – ы          </a:t>
            </a:r>
            <a:r>
              <a:rPr lang="ru-RU" sz="3600" b="1" dirty="0" smtClean="0">
                <a:solidFill>
                  <a:srgbClr val="C00000"/>
                </a:solidFill>
              </a:rPr>
              <a:t>5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- т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2</a:t>
            </a:r>
            <a:r>
              <a:rPr lang="ru-RU" sz="3600" b="1" dirty="0" smtClean="0">
                <a:solidFill>
                  <a:srgbClr val="0070C0"/>
                </a:solidFill>
              </a:rPr>
              <a:t> – ч           </a:t>
            </a:r>
            <a:r>
              <a:rPr lang="ru-RU" sz="3600" b="1" dirty="0" smtClean="0">
                <a:solidFill>
                  <a:srgbClr val="C00000"/>
                </a:solidFill>
              </a:rPr>
              <a:t>6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- н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3</a:t>
            </a:r>
            <a:r>
              <a:rPr lang="ru-RU" sz="3600" b="1" dirty="0" smtClean="0">
                <a:solidFill>
                  <a:srgbClr val="0070C0"/>
                </a:solidFill>
              </a:rPr>
              <a:t> – в           </a:t>
            </a:r>
            <a:r>
              <a:rPr lang="ru-RU" sz="3600" b="1" dirty="0" smtClean="0">
                <a:solidFill>
                  <a:srgbClr val="C00000"/>
                </a:solidFill>
              </a:rPr>
              <a:t>7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- 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4</a:t>
            </a:r>
            <a:r>
              <a:rPr lang="ru-RU" sz="3600" b="1" dirty="0" smtClean="0">
                <a:solidFill>
                  <a:srgbClr val="0070C0"/>
                </a:solidFill>
              </a:rPr>
              <a:t> – и           </a:t>
            </a:r>
            <a:r>
              <a:rPr lang="ru-RU" sz="3600" b="1" dirty="0" smtClean="0">
                <a:solidFill>
                  <a:srgbClr val="C00000"/>
                </a:solidFill>
              </a:rPr>
              <a:t>8 </a:t>
            </a:r>
            <a:r>
              <a:rPr lang="ru-RU" sz="3600" b="1" dirty="0" smtClean="0">
                <a:solidFill>
                  <a:srgbClr val="0070C0"/>
                </a:solidFill>
              </a:rPr>
              <a:t>– е</a:t>
            </a:r>
          </a:p>
          <a:p>
            <a:pPr marL="0" indent="0"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445224"/>
            <a:ext cx="46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30173" y="5445224"/>
            <a:ext cx="579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33548" y="5445224"/>
            <a:ext cx="45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ч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73837" y="5450230"/>
            <a:ext cx="46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5450230"/>
            <a:ext cx="410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21084" y="5453353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7984" y="5453353"/>
            <a:ext cx="463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н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02335" y="5453353"/>
            <a:ext cx="46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44108" y="5453353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3600" b="1" kern="0" dirty="0">
                <a:solidFill>
                  <a:srgbClr val="0070C0"/>
                </a:solidFill>
                <a:latin typeface="Arial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140437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Чем похожи эти записи?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569371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18 - 5         11 - 3          19 - 6    </a:t>
            </a:r>
          </a:p>
          <a:p>
            <a:pPr marL="0" indent="0">
              <a:buNone/>
            </a:pPr>
            <a:r>
              <a:rPr lang="ru-RU" sz="3600" b="1" dirty="0" smtClean="0"/>
              <a:t>12 - 7         14 - 3          14 - 6 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221088"/>
            <a:ext cx="7020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3600" b="1" kern="0" dirty="0">
                <a:solidFill>
                  <a:srgbClr val="00B050"/>
                </a:solidFill>
                <a:latin typeface="Arial"/>
              </a:rPr>
              <a:t>Найдите значения разностей</a:t>
            </a:r>
          </a:p>
        </p:txBody>
      </p:sp>
    </p:spTree>
    <p:extLst>
      <p:ext uri="{BB962C8B-B14F-4D97-AF65-F5344CB8AC3E}">
        <p14:creationId xmlns:p14="http://schemas.microsoft.com/office/powerpoint/2010/main" val="87164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Проверка: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3600" b="1" dirty="0">
                <a:solidFill>
                  <a:srgbClr val="000000"/>
                </a:solidFill>
              </a:rPr>
              <a:t>18-5 </a:t>
            </a:r>
            <a:r>
              <a:rPr lang="ru-RU" sz="3600" b="1" dirty="0" smtClean="0">
                <a:solidFill>
                  <a:srgbClr val="000000"/>
                </a:solidFill>
              </a:rPr>
              <a:t>=13        11-3=  </a:t>
            </a:r>
            <a:r>
              <a:rPr lang="ru-RU" sz="3600" b="1" dirty="0" smtClean="0">
                <a:solidFill>
                  <a:srgbClr val="FF0000"/>
                </a:solidFill>
              </a:rPr>
              <a:t>?</a:t>
            </a:r>
            <a:r>
              <a:rPr lang="ru-RU" sz="3600" b="1" dirty="0" smtClean="0">
                <a:solidFill>
                  <a:srgbClr val="000000"/>
                </a:solidFill>
              </a:rPr>
              <a:t>        19-6=13    </a:t>
            </a:r>
            <a:endParaRPr lang="ru-RU" sz="3600" b="1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12-7=  </a:t>
            </a:r>
            <a:r>
              <a:rPr lang="ru-RU" sz="3600" b="1" dirty="0" smtClean="0">
                <a:solidFill>
                  <a:srgbClr val="FF0000"/>
                </a:solidFill>
              </a:rPr>
              <a:t>?</a:t>
            </a:r>
            <a:r>
              <a:rPr lang="ru-RU" sz="3600" b="1" dirty="0" smtClean="0">
                <a:solidFill>
                  <a:srgbClr val="000000"/>
                </a:solidFill>
              </a:rPr>
              <a:t>        14-3 =11         14-6=</a:t>
            </a:r>
            <a:r>
              <a:rPr lang="ru-RU" sz="3600" b="1" dirty="0" smtClean="0">
                <a:solidFill>
                  <a:srgbClr val="FF0000"/>
                </a:solidFill>
              </a:rPr>
              <a:t> ?</a:t>
            </a:r>
          </a:p>
          <a:p>
            <a:pPr marL="0" lvl="0" indent="0">
              <a:buNone/>
            </a:pPr>
            <a:endParaRPr lang="ru-RU" sz="3600" b="1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ru-RU" sz="3600" b="1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645024"/>
            <a:ext cx="381000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46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ru-RU" dirty="0" smtClean="0"/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1</a:t>
            </a:r>
            <a:r>
              <a:rPr lang="ru-RU" sz="3600" b="1" u="sng" dirty="0" smtClean="0">
                <a:solidFill>
                  <a:srgbClr val="000000"/>
                </a:solidFill>
              </a:rPr>
              <a:t>1</a:t>
            </a:r>
            <a:r>
              <a:rPr lang="ru-RU" sz="3600" b="1" dirty="0" smtClean="0">
                <a:solidFill>
                  <a:srgbClr val="000000"/>
                </a:solidFill>
              </a:rPr>
              <a:t> – 3 =11-1-2 = 8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1     –      =</a:t>
            </a:r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90715" y="1650523"/>
            <a:ext cx="590364" cy="5903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643367"/>
            <a:ext cx="590364" cy="590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984268" y="1650523"/>
            <a:ext cx="590364" cy="590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77558" y="2755611"/>
            <a:ext cx="590364" cy="5903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04384" y="2755611"/>
            <a:ext cx="590364" cy="5903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1295636" y="2168860"/>
            <a:ext cx="360040" cy="4320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655676" y="2168860"/>
            <a:ext cx="396044" cy="4320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2" idx="0"/>
          </p:cNvCxnSpPr>
          <p:nvPr/>
        </p:nvCxnSpPr>
        <p:spPr>
          <a:xfrm flipH="1">
            <a:off x="5772740" y="2240887"/>
            <a:ext cx="383436" cy="5147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156176" y="2240887"/>
            <a:ext cx="576064" cy="51472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27584" y="2672915"/>
            <a:ext cx="468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1</a:t>
            </a:r>
            <a:endParaRPr lang="ru-RU" sz="3600" b="1" u="sng" dirty="0"/>
          </a:p>
        </p:txBody>
      </p:sp>
      <p:sp>
        <p:nvSpPr>
          <p:cNvPr id="23" name="TextBox 22"/>
          <p:cNvSpPr txBox="1"/>
          <p:nvPr/>
        </p:nvSpPr>
        <p:spPr>
          <a:xfrm>
            <a:off x="2011963" y="2638089"/>
            <a:ext cx="508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5" name="Объект 3"/>
          <p:cNvSpPr txBox="1">
            <a:spLocks/>
          </p:cNvSpPr>
          <p:nvPr/>
        </p:nvSpPr>
        <p:spPr bwMode="auto">
          <a:xfrm>
            <a:off x="4639529" y="1621727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1     –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B050"/>
                </a:solidFill>
              </a:rPr>
              <a:t>Алгоритм вычитания (1 способ)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1</a:t>
            </a:r>
            <a:r>
              <a:rPr lang="ru-RU" sz="2800" b="1" dirty="0"/>
              <a:t> Читаю пример…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ru-RU" sz="2800" b="1" dirty="0"/>
              <a:t> Число единиц уменьшаемого – …</a:t>
            </a:r>
          </a:p>
          <a:p>
            <a:pPr marL="0" indent="0">
              <a:buNone/>
            </a:pPr>
            <a:r>
              <a:rPr lang="ru-RU" sz="2800" b="1" dirty="0"/>
              <a:t>Поэтому вычитаемое…разбиваем на части… и … 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3</a:t>
            </a:r>
            <a:r>
              <a:rPr lang="ru-RU" sz="2800" b="1" dirty="0"/>
              <a:t> Вычитаем из … сначала …единиц, получаем 10, а потом из 10 вычитаем оставшиеся … единиц. Получаем…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4</a:t>
            </a:r>
            <a:r>
              <a:rPr lang="ru-RU" sz="2800" b="1" dirty="0"/>
              <a:t> Ответ: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51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ru-RU" dirty="0"/>
              <a:t>способ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600" b="1" dirty="0" smtClean="0">
                <a:solidFill>
                  <a:srgbClr val="000000"/>
                </a:solidFill>
              </a:rPr>
              <a:t>   </a:t>
            </a:r>
            <a:r>
              <a:rPr lang="ru-RU" sz="3600" b="1" dirty="0" smtClean="0">
                <a:solidFill>
                  <a:srgbClr val="000000"/>
                </a:solidFill>
              </a:rPr>
              <a:t>11 </a:t>
            </a:r>
            <a:r>
              <a:rPr lang="ru-RU" sz="3600" b="1" dirty="0">
                <a:solidFill>
                  <a:srgbClr val="000000"/>
                </a:solidFill>
              </a:rPr>
              <a:t>– </a:t>
            </a:r>
            <a:r>
              <a:rPr lang="ru-RU" sz="3600" b="1" u="sng" dirty="0">
                <a:solidFill>
                  <a:srgbClr val="000000"/>
                </a:solidFill>
              </a:rPr>
              <a:t>3</a:t>
            </a:r>
            <a:r>
              <a:rPr lang="ru-RU" sz="3600" b="1" dirty="0">
                <a:solidFill>
                  <a:srgbClr val="000000"/>
                </a:solidFill>
              </a:rPr>
              <a:t> =  8</a:t>
            </a:r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8970" y="1600200"/>
            <a:ext cx="406783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/>
              <a:t>1      -       =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7784" y="2790492"/>
            <a:ext cx="662372" cy="5569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44108" y="2786984"/>
            <a:ext cx="662372" cy="5569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72300" y="1664803"/>
            <a:ext cx="662372" cy="55693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79232" y="1664804"/>
            <a:ext cx="635986" cy="5569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50156" y="1664804"/>
            <a:ext cx="662372" cy="556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788024" y="2221740"/>
            <a:ext cx="360040" cy="4871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396504" y="2221740"/>
            <a:ext cx="478790" cy="4871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755576" y="2146218"/>
            <a:ext cx="360040" cy="4871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46218"/>
            <a:ext cx="665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31540" y="2708920"/>
            <a:ext cx="508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3</a:t>
            </a:r>
            <a:endParaRPr lang="ru-RU" sz="36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1592213" y="2775261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8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3610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B050"/>
                </a:solidFill>
              </a:rPr>
              <a:t>Алгоритм вычитания </a:t>
            </a:r>
            <a:r>
              <a:rPr lang="ru-RU" sz="3600" b="1" dirty="0" smtClean="0">
                <a:solidFill>
                  <a:srgbClr val="00B050"/>
                </a:solidFill>
              </a:rPr>
              <a:t>(2 </a:t>
            </a:r>
            <a:r>
              <a:rPr lang="ru-RU" sz="3600" b="1" dirty="0">
                <a:solidFill>
                  <a:srgbClr val="00B050"/>
                </a:solidFill>
              </a:rPr>
              <a:t>способ)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1</a:t>
            </a:r>
            <a:r>
              <a:rPr lang="ru-RU" sz="2800" b="1" dirty="0"/>
              <a:t> Читаю пример…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ru-RU" sz="2800" b="1" dirty="0"/>
              <a:t> </a:t>
            </a:r>
            <a:r>
              <a:rPr lang="ru-RU" sz="2800" b="1" dirty="0" smtClean="0"/>
              <a:t>Вычитаемое …..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3</a:t>
            </a:r>
            <a:r>
              <a:rPr lang="ru-RU" sz="2800" b="1" dirty="0"/>
              <a:t> </a:t>
            </a:r>
            <a:r>
              <a:rPr lang="ru-RU" sz="2800" b="1" dirty="0" smtClean="0"/>
              <a:t>Вспомню состав уменьшаемого с числом…</a:t>
            </a:r>
            <a:endParaRPr lang="ru-RU" sz="2800" b="1" dirty="0"/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4</a:t>
            </a:r>
            <a:r>
              <a:rPr lang="ru-RU" sz="2800" b="1" dirty="0"/>
              <a:t> </a:t>
            </a:r>
            <a:r>
              <a:rPr lang="ru-RU" sz="2800" b="1" dirty="0" smtClean="0"/>
              <a:t>Отнимаю ….., остаётся ….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5 </a:t>
            </a:r>
            <a:r>
              <a:rPr lang="ru-RU" sz="2800" b="1" dirty="0" smtClean="0"/>
              <a:t>Ответ….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27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</TotalTime>
  <Words>271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1_Оформление по умолчанию</vt:lpstr>
      <vt:lpstr>    </vt:lpstr>
      <vt:lpstr>Презентация PowerPoint</vt:lpstr>
      <vt:lpstr>Устный счёт:</vt:lpstr>
      <vt:lpstr>Чем похожи эти записи?</vt:lpstr>
      <vt:lpstr>Проверка:</vt:lpstr>
      <vt:lpstr>1 способ</vt:lpstr>
      <vt:lpstr>Алгоритм вычитания (1 способ)</vt:lpstr>
      <vt:lpstr>2 способ</vt:lpstr>
      <vt:lpstr>Алгоритм вычитания (2 способ)</vt:lpstr>
      <vt:lpstr>Первичное закрепление</vt:lpstr>
      <vt:lpstr>Презентация PowerPoint</vt:lpstr>
      <vt:lpstr>Самостоятельная работа</vt:lpstr>
      <vt:lpstr>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ilya</cp:lastModifiedBy>
  <cp:revision>236</cp:revision>
  <dcterms:created xsi:type="dcterms:W3CDTF">2009-11-03T07:42:14Z</dcterms:created>
  <dcterms:modified xsi:type="dcterms:W3CDTF">2014-08-20T14:53:49Z</dcterms:modified>
</cp:coreProperties>
</file>