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91" r:id="rId3"/>
    <p:sldId id="292" r:id="rId4"/>
    <p:sldId id="294" r:id="rId5"/>
    <p:sldId id="293" r:id="rId6"/>
    <p:sldId id="295" r:id="rId7"/>
    <p:sldId id="296" r:id="rId8"/>
    <p:sldId id="297" r:id="rId9"/>
    <p:sldId id="258" r:id="rId10"/>
    <p:sldId id="298" r:id="rId11"/>
    <p:sldId id="299" r:id="rId12"/>
    <p:sldId id="269" r:id="rId13"/>
    <p:sldId id="303" r:id="rId14"/>
    <p:sldId id="302" r:id="rId15"/>
    <p:sldId id="304" r:id="rId16"/>
    <p:sldId id="305" r:id="rId17"/>
    <p:sldId id="306" r:id="rId18"/>
    <p:sldId id="301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FFFFCC"/>
    <a:srgbClr val="72A376"/>
    <a:srgbClr val="EFEFEF"/>
    <a:srgbClr val="A50021"/>
    <a:srgbClr val="990033"/>
    <a:srgbClr val="CC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0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12E666-C08B-4949-BB8B-02B16C95B7F9}" type="datetimeFigureOut">
              <a:rPr lang="en-US"/>
              <a:pPr>
                <a:defRPr/>
              </a:pPr>
              <a:t>7/25/2018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D35DE4-EEB8-4E67-B081-3598EC76E978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86527-F727-4F5D-9F68-5FE562CD02FA}" type="datetimeFigureOut">
              <a:rPr lang="ru-RU" smtClean="0"/>
              <a:pPr/>
              <a:t>25.07.2018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25E63-C96C-4CC2-AB8B-B413E2D2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25E63-C96C-4CC2-AB8B-B413E2D24A74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FBC59-6C43-470C-B989-A63A97897301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2CBF3-530D-40CB-B862-7CB199366D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20462-9C1E-463B-9F78-E6FB7F33CFB0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64FA6-F55A-4133-9C9F-4EF41E9448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AC73B-DB84-4048-99BE-0DC60FF0F443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33E7-E0B6-4337-B2A8-E4AB2BD694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0EB9E-EB7A-49E6-825C-4B70EE849211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635C6-0D05-451D-8068-9CF435FBC6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E5160-29C1-4F36-967B-F70B74D88D52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7E5CD-98C9-48C0-B77F-EB0AB59AA2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B19B4-C8C3-41DA-8FE0-BBDAD4A6D60D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E99DA-B2DB-47A6-9076-0E1715DAFD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E011C-4D8F-4BFD-B3D2-F1FF02E52232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A736C-9A5A-44CB-8F09-B4640FEA5A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23DE0-29F5-42AE-AF8E-73EA53C3C5A8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05865-A6D4-40C0-A71F-03893C9E86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07956-1281-4967-BCFA-3AEC4B0CF128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8AB4-0E74-4FBB-8958-BA27AF4958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B82E8-21FA-47FF-AAB3-EBDB4693EF9D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5C5FA-C56C-47FB-BCA2-5D18D6315E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EE10F-AF7E-4CDF-8AEB-14FBBE6E05B9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8186F-87DE-4741-B486-6F2A082266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1" name="Picture 67" descr="C:\Users\malves\AppData\Local\Microsoft\Windows\Temporary Internet Files\Content.IE5\IPBZL32E\MPj04312780000[1].jpg"/>
          <p:cNvPicPr>
            <a:picLocks noChangeAspect="1" noChangeArrowheads="1"/>
          </p:cNvPicPr>
          <p:nvPr/>
        </p:nvPicPr>
        <p:blipFill>
          <a:blip r:embed="rId1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-785842"/>
            <a:ext cx="8215322" cy="821532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15000"/>
              </a:srgbClr>
            </a:outerShdw>
            <a:softEdge rad="635000"/>
          </a:effectLst>
        </p:spPr>
      </p:pic>
      <p:sp>
        <p:nvSpPr>
          <p:cNvPr id="1027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C99F44-E9EE-4231-9D22-1F239CF7C199}" type="datetimeFigureOut">
              <a:rPr lang="ru-RU"/>
              <a:pPr>
                <a:defRPr/>
              </a:pPr>
              <a:t>25.07.2018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2C6730-688B-4345-BC1C-2C8E714A20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 3" pitchFamily="18" charset="2"/>
        <a:buChar char="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 3" pitchFamily="18" charset="2"/>
        <a:buChar char="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ítulo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391400" cy="552450"/>
          </a:xfrm>
        </p:spPr>
        <p:txBody>
          <a:bodyPr/>
          <a:lstStyle/>
          <a:p>
            <a:pPr algn="r" eaLnBrk="1" hangingPunct="1"/>
            <a:r>
              <a:rPr lang="ru-RU" sz="28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8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За здоровьем </a:t>
            </a:r>
            <a:br>
              <a:rPr lang="ru-RU" sz="5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 детский сад»</a:t>
            </a:r>
            <a:r>
              <a:rPr lang="ru-RU" sz="5400" b="1" i="1" dirty="0" smtClean="0">
                <a:solidFill>
                  <a:srgbClr val="CC3300"/>
                </a:solidFill>
                <a:latin typeface="Arial" charset="0"/>
              </a:rPr>
              <a:t/>
            </a:r>
            <a:br>
              <a:rPr lang="ru-RU" sz="5400" b="1" i="1" dirty="0" smtClean="0">
                <a:solidFill>
                  <a:srgbClr val="CC3300"/>
                </a:solidFill>
                <a:latin typeface="Arial" charset="0"/>
              </a:rPr>
            </a:br>
            <a:r>
              <a:rPr lang="ru-RU" sz="2400" b="1" i="1" dirty="0" smtClean="0">
                <a:solidFill>
                  <a:srgbClr val="990033"/>
                </a:solidFill>
                <a:latin typeface="Arial" charset="0"/>
              </a:rPr>
              <a:t>(</a:t>
            </a:r>
            <a:r>
              <a:rPr lang="ru-RU" sz="2400" b="1" i="1" dirty="0" smtClean="0">
                <a:solidFill>
                  <a:srgbClr val="990033"/>
                </a:solidFill>
                <a:latin typeface="Times New Roman" pitchFamily="18" charset="0"/>
              </a:rPr>
              <a:t>Проект эффективного взаимодействия воспитателей </a:t>
            </a:r>
            <a:r>
              <a:rPr lang="en-US" sz="2400" b="1" i="1" dirty="0" smtClean="0">
                <a:solidFill>
                  <a:srgbClr val="990033"/>
                </a:solidFill>
                <a:latin typeface="Times New Roman" pitchFamily="18" charset="0"/>
              </a:rPr>
              <a:t>c</a:t>
            </a:r>
            <a:r>
              <a:rPr lang="ru-RU" sz="2400" b="1" i="1" dirty="0" smtClean="0">
                <a:solidFill>
                  <a:srgbClr val="990033"/>
                </a:solidFill>
                <a:latin typeface="Times New Roman" pitchFamily="18" charset="0"/>
              </a:rPr>
              <a:t> родителями при осуществлении физкультурно-оздоровительной работы с детьми.)  </a:t>
            </a:r>
            <a:br>
              <a:rPr lang="ru-RU" sz="2400" b="1" i="1" dirty="0" smtClean="0">
                <a:solidFill>
                  <a:srgbClr val="990033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</a:rPr>
              <a:t>подготовила инструктор по физической культуре МБДОУ «Детский сад№5»г.Никольска Пензенской области </a:t>
            </a:r>
            <a:r>
              <a:rPr lang="ru-RU" sz="2400" b="1" i="1" dirty="0" err="1" smtClean="0">
                <a:solidFill>
                  <a:srgbClr val="CC3300"/>
                </a:solidFill>
                <a:latin typeface="Times New Roman" pitchFamily="18" charset="0"/>
              </a:rPr>
              <a:t>Смольянова</a:t>
            </a:r>
            <a:r>
              <a:rPr lang="ru-RU" sz="2400" b="1" i="1" dirty="0" smtClean="0">
                <a:solidFill>
                  <a:srgbClr val="CC3300"/>
                </a:solidFill>
                <a:latin typeface="Times New Roman" pitchFamily="18" charset="0"/>
              </a:rPr>
              <a:t> С.А.</a:t>
            </a:r>
            <a:endParaRPr lang="pt-BR" sz="3200" b="1" i="1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6" descr="задумалс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365625"/>
            <a:ext cx="1728787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2" descr="detia-86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330325"/>
            <a:ext cx="1871662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47700"/>
          </a:xfrm>
        </p:spPr>
        <p:txBody>
          <a:bodyPr/>
          <a:lstStyle/>
          <a:p>
            <a: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  <a:t>1.«Если хочешь быть здоров…»</a:t>
            </a:r>
            <a:b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800000"/>
                </a:solidFill>
                <a:latin typeface="Times New Roman" pitchFamily="18" charset="0"/>
              </a:rPr>
              <a:t>ЗАДАЧА:</a:t>
            </a:r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 Использование различных методов оздоровления детей в соответствии с возрастом, индивидуальными особенностями детей и пожеланиями родителей.</a:t>
            </a:r>
          </a:p>
        </p:txBody>
      </p:sp>
      <p:pic>
        <p:nvPicPr>
          <p:cNvPr id="24579" name="Picture 4" descr="detia-8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933825"/>
            <a:ext cx="251936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  <a:t>«Если хочешь быть здоров…»</a:t>
            </a:r>
            <a:b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b="1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Консультация для родителей</a:t>
            </a: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 «Закаливание детей в дошкольном  возрасте»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2.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Традиционные методы закаливания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3.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Опрос родителей</a:t>
            </a: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 «Методы закаливания»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4.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Нетрадиционные средства оздоровления детей</a:t>
            </a:r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</a:rPr>
              <a:t> (оздоровительные игры, игры, которые лечат, игровая терапия, упражнения – игры при болезнях носа и горла, упражнения для профилактики и коррекции плоскостопия, «погодный массаж», гимнастика для пальцев ног, массаж стоп)</a:t>
            </a:r>
          </a:p>
        </p:txBody>
      </p:sp>
      <p:pic>
        <p:nvPicPr>
          <p:cNvPr id="25603" name="Picture 74" descr="E:\ВСЕ ПРЕЗЕНТАЦИИ\Анимированные рисунки и рамки\Анимация\7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5373688"/>
            <a:ext cx="115093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81" descr="E:\ВСЕ ПРЕЗЕНТАЦИИ\Анимированные рисунки и рамки\Анимация\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300663"/>
            <a:ext cx="99695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кр3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1341438"/>
            <a:ext cx="12160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«Творческая мастерская»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ЗАДАЧА:  </a:t>
            </a:r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</a:rPr>
              <a:t>Проведение оздоровительной работы с детьми и обогащение развивающей среды в группе при взаимодействии воспитателей, детей и их родителей.</a:t>
            </a:r>
          </a:p>
          <a:p>
            <a:endParaRPr lang="ru-RU" sz="3600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8" name="Picture 2" descr="1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437063"/>
            <a:ext cx="3167063" cy="2303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9" name="Picture 2" descr="dis1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688" y="571500"/>
            <a:ext cx="11430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 гостях у доктора Айболита и </a:t>
            </a:r>
            <a:r>
              <a:rPr lang="ru-RU" dirty="0" err="1"/>
              <a:t>Бармалея</a:t>
            </a:r>
            <a:r>
              <a:rPr lang="ru-RU" dirty="0"/>
              <a:t>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7648" y="2735323"/>
            <a:ext cx="3328704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84430"/>
      </p:ext>
    </p:extLst>
  </p:cSld>
  <p:clrMapOvr>
    <a:masterClrMapping/>
  </p:clrMapOvr>
  <p:transition spd="slow"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«Поход в лес с родителями»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334" y="2420888"/>
            <a:ext cx="3931332" cy="2620888"/>
          </a:xfrm>
        </p:spPr>
      </p:pic>
    </p:spTree>
    <p:extLst>
      <p:ext uri="{BB962C8B-B14F-4D97-AF65-F5344CB8AC3E}">
        <p14:creationId xmlns:p14="http://schemas.microsoft.com/office/powerpoint/2010/main" val="2934932098"/>
      </p:ext>
    </p:extLst>
  </p:cSld>
  <p:clrMapOvr>
    <a:masterClrMapping/>
  </p:clrMapOvr>
  <p:transition spd="slow"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«Зимние забавы»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933546037"/>
      </p:ext>
    </p:extLst>
  </p:cSld>
  <p:clrMapOvr>
    <a:masterClrMapping/>
  </p:clrMapOvr>
  <p:transition spd="slow"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Досуги и развлечения вместе с родителями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1" y="1600201"/>
            <a:ext cx="2757462" cy="20680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600201"/>
            <a:ext cx="2770946" cy="20782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2037" y="3778893"/>
            <a:ext cx="3899925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789908"/>
      </p:ext>
    </p:extLst>
  </p:cSld>
  <p:clrMapOvr>
    <a:masterClrMapping/>
  </p:clrMapOvr>
  <p:transition spd="slow"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Самомассаж и </a:t>
            </a:r>
            <a:r>
              <a:rPr lang="ru-RU" smtClean="0"/>
              <a:t>дыхательная гимнастика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184227690"/>
      </p:ext>
    </p:extLst>
  </p:cSld>
  <p:clrMapOvr>
    <a:masterClrMapping/>
  </p:clrMapOvr>
  <p:transition spd="slow"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«Олимпийские игры»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4049" y="2348194"/>
            <a:ext cx="4035902" cy="302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061432"/>
      </p:ext>
    </p:extLst>
  </p:cSld>
  <p:clrMapOvr>
    <a:masterClrMapping/>
  </p:clrMapOvr>
  <p:transition spd="slow"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«На книжной полке»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457200" y="1268412"/>
            <a:ext cx="8329642" cy="5589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800000"/>
                </a:solidFill>
                <a:latin typeface="Times New Roman" pitchFamily="18" charset="0"/>
              </a:rPr>
              <a:t>ЗАДАЧИ: </a:t>
            </a:r>
            <a:endParaRPr lang="ru-RU" sz="3600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</a:rPr>
              <a:t>воспитывать бережное отношение к своему здоровью через чтение детской литературы;</a:t>
            </a:r>
          </a:p>
          <a:p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</a:rPr>
              <a:t>использовать русские народные </a:t>
            </a:r>
            <a:r>
              <a:rPr lang="ru-RU" sz="3600" dirty="0" err="1" smtClean="0">
                <a:solidFill>
                  <a:srgbClr val="800000"/>
                </a:solidFill>
                <a:latin typeface="Times New Roman" pitchFamily="18" charset="0"/>
              </a:rPr>
              <a:t>потешки</a:t>
            </a:r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</a:rPr>
              <a:t>, приговорки, </a:t>
            </a:r>
            <a:r>
              <a:rPr lang="ru-RU" sz="3600" dirty="0" err="1" smtClean="0">
                <a:solidFill>
                  <a:srgbClr val="800000"/>
                </a:solidFill>
                <a:latin typeface="Times New Roman" pitchFamily="18" charset="0"/>
              </a:rPr>
              <a:t>пестушки</a:t>
            </a:r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</a:rPr>
              <a:t> при умывании, расчесывании и </a:t>
            </a:r>
            <a:r>
              <a:rPr lang="ru-RU" sz="3600" dirty="0" err="1" smtClean="0">
                <a:solidFill>
                  <a:srgbClr val="800000"/>
                </a:solidFill>
                <a:latin typeface="Times New Roman" pitchFamily="18" charset="0"/>
              </a:rPr>
              <a:t>заплетании</a:t>
            </a:r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</a:rPr>
              <a:t> волос девочкам;</a:t>
            </a:r>
          </a:p>
          <a:p>
            <a:r>
              <a:rPr lang="ru-RU" sz="3600" dirty="0" smtClean="0">
                <a:solidFill>
                  <a:srgbClr val="800000"/>
                </a:solidFill>
                <a:latin typeface="Times New Roman" pitchFamily="18" charset="0"/>
              </a:rPr>
              <a:t>заучивать стихотворения о здоровье.</a:t>
            </a:r>
          </a:p>
        </p:txBody>
      </p:sp>
      <p:pic>
        <p:nvPicPr>
          <p:cNvPr id="4" name="Picture 8" descr="03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3284538"/>
            <a:ext cx="10001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60350"/>
            <a:ext cx="1081087" cy="10080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990033"/>
                </a:solidFill>
                <a:latin typeface="Times New Roman" pitchFamily="18" charset="0"/>
              </a:rPr>
              <a:t>Актуальность проекта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в настоящее время идет постоянный поиск методов оздоровления детей в условиях детского сада. </a:t>
            </a:r>
            <a:r>
              <a:rPr lang="ru-RU" sz="2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Основная цель</a:t>
            </a: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 – снижение заболеваемости детей;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педагогам необходимо правильно организовать воспитательно-образовательную работу с детьми дошкольного возраста. Надо учитывать возрастные, психологические особенности детей, создавать благоприятные гигиенические условия, оптимальное сочетание разнообразных видов деятельности. Фундамент здоровья человека закладывается в раннем детстве;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800000"/>
                </a:solidFill>
                <a:latin typeface="Times New Roman" pitchFamily="18" charset="0"/>
              </a:rPr>
              <a:t>необходимо так же вести постоянный поиск новых форм взаимодействия с семьей воспитанников.</a:t>
            </a:r>
          </a:p>
        </p:txBody>
      </p:sp>
      <p:pic>
        <p:nvPicPr>
          <p:cNvPr id="16387" name="Picture 5" descr="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6250"/>
            <a:ext cx="10795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51725" y="5300663"/>
            <a:ext cx="108108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6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740650" y="260350"/>
            <a:ext cx="10795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</a:rPr>
              <a:t>«Веселись детвора»</a:t>
            </a:r>
          </a:p>
        </p:txBody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smtClean="0">
                <a:solidFill>
                  <a:srgbClr val="800000"/>
                </a:solidFill>
                <a:latin typeface="Times New Roman" pitchFamily="18" charset="0"/>
              </a:rPr>
              <a:t>ЗАДАЧИ:</a:t>
            </a:r>
            <a:endParaRPr lang="ru-RU" sz="3600" smtClean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3600" smtClean="0">
                <a:solidFill>
                  <a:srgbClr val="800000"/>
                </a:solidFill>
                <a:latin typeface="Times New Roman" pitchFamily="18" charset="0"/>
              </a:rPr>
              <a:t>воспитывать бережное отношение к своему и чужому здоровью;</a:t>
            </a:r>
          </a:p>
          <a:p>
            <a:r>
              <a:rPr lang="ru-RU" sz="3600" smtClean="0">
                <a:solidFill>
                  <a:srgbClr val="800000"/>
                </a:solidFill>
                <a:latin typeface="Times New Roman" pitchFamily="18" charset="0"/>
              </a:rPr>
              <a:t>развивать двигательную активность детей;</a:t>
            </a:r>
          </a:p>
          <a:p>
            <a:r>
              <a:rPr lang="ru-RU" sz="3600" smtClean="0">
                <a:solidFill>
                  <a:srgbClr val="800000"/>
                </a:solidFill>
                <a:latin typeface="Times New Roman" pitchFamily="18" charset="0"/>
              </a:rPr>
              <a:t>создавать психологический и эмоциональный комфорт в группе.</a:t>
            </a:r>
          </a:p>
        </p:txBody>
      </p:sp>
      <p:pic>
        <p:nvPicPr>
          <p:cNvPr id="39940" name="Picture 4" descr="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6021388"/>
            <a:ext cx="1728787" cy="647700"/>
          </a:xfrm>
          <a:prstGeom prst="rect">
            <a:avLst/>
          </a:prstGeom>
          <a:noFill/>
        </p:spPr>
      </p:pic>
      <p:pic>
        <p:nvPicPr>
          <p:cNvPr id="39941" name="Picture 13" descr="дети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549275"/>
            <a:ext cx="121602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95" descr="E:\ВСЕ ПРЕЗЕНТАЦИИ\Анимированные рисунки и рамки\Анимация\6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1268413"/>
            <a:ext cx="1439863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</a:rPr>
              <a:t>«Веселись детвора»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xfrm>
            <a:off x="1908175" y="1600200"/>
            <a:ext cx="554355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1. Дни здоровья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2.Тематические прогулки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3. Игровая деятельность: </a:t>
            </a:r>
          </a:p>
          <a:p>
            <a:pPr>
              <a:lnSpc>
                <a:spcPct val="80000"/>
              </a:lnSpc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Дидактические игры</a:t>
            </a:r>
          </a:p>
          <a:p>
            <a:pPr>
              <a:lnSpc>
                <a:spcPct val="80000"/>
              </a:lnSpc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Сюжетно-ролевые</a:t>
            </a:r>
          </a:p>
          <a:p>
            <a:pPr>
              <a:lnSpc>
                <a:spcPct val="80000"/>
              </a:lnSpc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Подвижные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4.Оздоровительные минутки</a:t>
            </a:r>
          </a:p>
          <a:p>
            <a:pPr>
              <a:lnSpc>
                <a:spcPct val="80000"/>
              </a:lnSpc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Пальчиковые игры</a:t>
            </a:r>
          </a:p>
          <a:p>
            <a:pPr>
              <a:lnSpc>
                <a:spcPct val="80000"/>
              </a:lnSpc>
            </a:pPr>
            <a:r>
              <a:rPr lang="ru-RU" sz="2800" b="1" smtClean="0">
                <a:solidFill>
                  <a:srgbClr val="800000"/>
                </a:solidFill>
                <a:latin typeface="Times New Roman" pitchFamily="18" charset="0"/>
              </a:rPr>
              <a:t>Физминутки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 </a:t>
            </a:r>
          </a:p>
        </p:txBody>
      </p:sp>
      <p:pic>
        <p:nvPicPr>
          <p:cNvPr id="40964" name="Picture 4" descr="4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4437063"/>
            <a:ext cx="2003425" cy="2078037"/>
          </a:xfrm>
          <a:prstGeom prst="rect">
            <a:avLst/>
          </a:prstGeom>
          <a:noFill/>
        </p:spPr>
      </p:pic>
      <p:pic>
        <p:nvPicPr>
          <p:cNvPr id="40965" name="Picture 90" descr="E:\ВСЕ ПРЕЗЕНТАЦИИ\Анимированные рисунки и рамки\Анимация\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300663"/>
            <a:ext cx="15843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97" descr="E:\ВСЕ ПРЕЗЕНТАЦИИ\Анимированные рисунки и рамки\Анимация\7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1268413"/>
            <a:ext cx="15113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93" descr="E:\ВСЕ ПРЕЗЕНТАЦИИ\Анимированные рисунки и рамки\Анимация\6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908050"/>
            <a:ext cx="132873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«Для мам и пап»</a:t>
            </a:r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smtClean="0">
                <a:solidFill>
                  <a:srgbClr val="800000"/>
                </a:solidFill>
                <a:latin typeface="Times New Roman" pitchFamily="18" charset="0"/>
              </a:rPr>
              <a:t>ЗАДАЧИ:</a:t>
            </a:r>
            <a:endParaRPr lang="ru-RU" sz="3600" smtClean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sz="3600" smtClean="0">
                <a:solidFill>
                  <a:srgbClr val="800000"/>
                </a:solidFill>
                <a:latin typeface="Times New Roman" pitchFamily="18" charset="0"/>
              </a:rPr>
              <a:t>знакомить родителей с методами оздоровления детей в детском саду и дома;</a:t>
            </a:r>
          </a:p>
          <a:p>
            <a:r>
              <a:rPr lang="ru-RU" sz="3600" smtClean="0">
                <a:solidFill>
                  <a:srgbClr val="800000"/>
                </a:solidFill>
                <a:latin typeface="Times New Roman" pitchFamily="18" charset="0"/>
              </a:rPr>
              <a:t>привлекать родителей к работе по оздоровлению детей в детском саду.</a:t>
            </a:r>
          </a:p>
          <a:p>
            <a:pPr>
              <a:buFont typeface="Wingdings" pitchFamily="2" charset="2"/>
              <a:buNone/>
            </a:pPr>
            <a:endParaRPr lang="ru-RU" sz="360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41988" name="Picture 4" descr="писател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476250"/>
            <a:ext cx="1223963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о чем задумалс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88913"/>
            <a:ext cx="1223962" cy="1439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90" name="Picture 6" descr="об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5516563"/>
            <a:ext cx="26638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«Для мам и пап»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1.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Консультация для родителей «Закаливание ребенка в домашних условиях».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2. Информация «Здоровье веселые советы», «Досуг памятка для родителей», «Здоровье и семья», «Здоровье всему голова»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3. Досуги и развлечения с родителями.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800000"/>
                </a:solidFill>
                <a:latin typeface="Times New Roman" pitchFamily="18" charset="0"/>
              </a:rPr>
              <a:t>4. Творческая деятельность родителей.</a:t>
            </a:r>
          </a:p>
        </p:txBody>
      </p:sp>
      <p:pic>
        <p:nvPicPr>
          <p:cNvPr id="1026" name="Picture 2" descr="C:\Users\Владелец\Desktop\методическая работа\оформление ДОУ\оформление\анимашки 2\57 - копи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947914" cy="1643050"/>
          </a:xfrm>
          <a:prstGeom prst="rect">
            <a:avLst/>
          </a:prstGeom>
          <a:noFill/>
        </p:spPr>
      </p:pic>
      <p:pic>
        <p:nvPicPr>
          <p:cNvPr id="1027" name="Picture 3" descr="C:\Users\Владелец\Desktop\методическая работа\оформление ДОУ\оформление\анимашки 2\4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039" y="4786322"/>
            <a:ext cx="1019360" cy="17668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>
          <a:xfrm>
            <a:off x="457200" y="620713"/>
            <a:ext cx="8002588" cy="7969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990033"/>
                </a:solidFill>
                <a:latin typeface="Times New Roman" pitchFamily="18" charset="0"/>
              </a:rPr>
              <a:t>Заключительный  этап</a:t>
            </a:r>
            <a:r>
              <a:rPr lang="ru-RU" smtClean="0">
                <a:solidFill>
                  <a:srgbClr val="990033"/>
                </a:solidFill>
                <a:latin typeface="Times New Roman" pitchFamily="18" charset="0"/>
              </a:rPr>
              <a:t/>
            </a:r>
            <a:br>
              <a:rPr lang="ru-RU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мониторинг уровня заболеваемости;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фотоколлаж  «За здоровьем в детский сад» (май);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Анализ достигнутых результатов-диагностика.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«Олимпийские игры».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</a:rPr>
              <a:t>выставка детских рисунков;</a:t>
            </a:r>
          </a:p>
          <a:p>
            <a:pPr>
              <a:lnSpc>
                <a:spcPct val="90000"/>
              </a:lnSpc>
            </a:pPr>
            <a:endParaRPr lang="ru-RU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2050" name="Picture 2" descr="C:\Users\Владелец\Desktop\методическая работа\оформление ДОУ\оформление\анимашки 2\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047750" cy="800100"/>
          </a:xfrm>
          <a:prstGeom prst="rect">
            <a:avLst/>
          </a:prstGeom>
          <a:noFill/>
        </p:spPr>
      </p:pic>
      <p:pic>
        <p:nvPicPr>
          <p:cNvPr id="2051" name="Picture 3" descr="C:\Users\Владелец\Desktop\методическая работа\оформление ДОУ\оформление\анимашки 2\1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3929066"/>
            <a:ext cx="1038225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WordArt 7"/>
          <p:cNvSpPr>
            <a:spLocks noChangeArrowheads="1" noChangeShapeType="1" noTextEdit="1"/>
          </p:cNvSpPr>
          <p:nvPr/>
        </p:nvSpPr>
        <p:spPr bwMode="auto">
          <a:xfrm>
            <a:off x="1071538" y="571480"/>
            <a:ext cx="7286676" cy="23764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 !</a:t>
            </a:r>
          </a:p>
        </p:txBody>
      </p:sp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143248"/>
            <a:ext cx="4608513" cy="3262312"/>
          </a:xfrm>
          <a:prstGeom prst="flowChartConnector">
            <a:avLst/>
          </a:prstGeom>
          <a:noFill/>
          <a:ln w="76200">
            <a:solidFill>
              <a:srgbClr val="8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</a:rPr>
              <a:t>Проблемный вопрос: </a:t>
            </a:r>
            <a:r>
              <a:rPr lang="ru-RU" smtClean="0">
                <a:solidFill>
                  <a:srgbClr val="990033"/>
                </a:solidFill>
              </a:rPr>
              <a:t> 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smtClean="0">
                <a:solidFill>
                  <a:srgbClr val="800000"/>
                </a:solidFill>
                <a:latin typeface="Times New Roman" pitchFamily="18" charset="0"/>
              </a:rPr>
              <a:t>Как  и с помощью чего сохранить и укрепить здоровье детей дошкольного возраста?</a:t>
            </a:r>
          </a:p>
        </p:txBody>
      </p:sp>
      <p:pic>
        <p:nvPicPr>
          <p:cNvPr id="17411" name="Picture 87" descr="E:\ВСЕ ПРЕЗЕНТАЦИИ\Анимированные рисунки и рамки\Анимация\5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508500"/>
            <a:ext cx="1643063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detia-74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4437063"/>
            <a:ext cx="18002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642938" y="0"/>
            <a:ext cx="8147050" cy="719138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Описание проекта</a:t>
            </a:r>
            <a:r>
              <a:rPr lang="ru-RU" sz="4000" b="1" smtClean="0">
                <a:solidFill>
                  <a:srgbClr val="16164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mtClean="0">
                <a:solidFill>
                  <a:srgbClr val="16164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smtClean="0">
              <a:solidFill>
                <a:srgbClr val="16164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479425" y="975320"/>
            <a:ext cx="8186738" cy="5664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Тип проекта: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информационно - практико-ориентированный.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Участники проекта:</a:t>
            </a:r>
            <a:r>
              <a:rPr lang="ru-RU" sz="2400" b="1" dirty="0" smtClean="0">
                <a:solidFill>
                  <a:srgbClr val="161645"/>
                </a:solidFill>
                <a:latin typeface="Times New Roman" pitchFamily="18" charset="0"/>
              </a:rPr>
              <a:t> инструктор по физической культуре,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воспитатели группы, воспитанники и родители 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Сроки выполнения проекта:</a:t>
            </a:r>
            <a:endParaRPr lang="ru-RU" sz="2400" dirty="0" smtClean="0">
              <a:solidFill>
                <a:srgbClr val="CC33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Начало: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октябрь 2013 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Окончание: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май 2014 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 Продолжительность:</a:t>
            </a:r>
            <a:r>
              <a:rPr lang="ru-RU" sz="2400" dirty="0" smtClean="0">
                <a:solidFill>
                  <a:srgbClr val="161645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долгосрочный, один учебный год.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</a:rPr>
              <a:t>Объект исследования:</a:t>
            </a:r>
            <a:r>
              <a:rPr lang="ru-RU" sz="240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161645"/>
                </a:solidFill>
                <a:latin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процесс оздоровления детей МБДОУ д/с  № </a:t>
            </a:r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5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г. Никольска Пензенской области.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. 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18435" name="Picture 13" descr="дети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260350"/>
            <a:ext cx="143986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351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4797425"/>
            <a:ext cx="1214438" cy="857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472947" y="341313"/>
            <a:ext cx="8229600" cy="1143000"/>
          </a:xfrm>
        </p:spPr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484313"/>
            <a:ext cx="8229600" cy="46418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Пропаганда здорового образа жизни среди детей и родителей, приобщение родителей к физической культуре и </a:t>
            </a: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спорту.</a:t>
            </a:r>
            <a:endParaRPr lang="ru-RU" sz="40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5" descr="detia-82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77072"/>
            <a:ext cx="29527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990033"/>
                </a:solidFill>
                <a:latin typeface="Times New Roman" pitchFamily="18" charset="0"/>
              </a:rPr>
              <a:t>ЗАДАЧИ ПРОЕКТА: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формировать понимание необходимости заботиться о своем здоровье, беречь его, учиться быть здоровыми и вести здоровый образ жизни;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прививать любовь к физическим упражнениям, закаливанию;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повышать грамотность родителей в вопросах воспитания и укрепления здоровья дошкольников.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49" name="Picture 6" descr="Шустри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3716338"/>
            <a:ext cx="1728788" cy="2160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684213" y="404813"/>
            <a:ext cx="8002587" cy="72072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  <a:t>Этапы реализации проекта:</a:t>
            </a:r>
            <a:br>
              <a:rPr lang="ru-RU" sz="4000" b="1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b="1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spcBef>
                <a:spcPct val="0"/>
              </a:spcBef>
              <a:buFontTx/>
              <a:buAutoNum type="arabicPeriod"/>
            </a:pPr>
            <a:r>
              <a:rPr lang="ru-RU" b="1" smtClean="0">
                <a:solidFill>
                  <a:srgbClr val="800000"/>
                </a:solidFill>
                <a:latin typeface="Times New Roman" pitchFamily="18" charset="0"/>
              </a:rPr>
              <a:t>Организационно-подготовительный</a:t>
            </a:r>
            <a:endParaRPr lang="ru-RU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(сентябрь – октябрь)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>
                <a:solidFill>
                  <a:srgbClr val="800000"/>
                </a:solidFill>
                <a:latin typeface="Times New Roman" pitchFamily="18" charset="0"/>
              </a:rPr>
              <a:t>2. Внедренческий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(октябрь – май)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>
                <a:solidFill>
                  <a:srgbClr val="800000"/>
                </a:solidFill>
                <a:latin typeface="Times New Roman" pitchFamily="18" charset="0"/>
              </a:rPr>
              <a:t>3. Заключительный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(апрель – май)</a:t>
            </a: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solidFill>
                <a:srgbClr val="800000"/>
              </a:solidFill>
              <a:latin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21507" name="Picture 4" descr="detia-82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276475"/>
            <a:ext cx="21605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detia-70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924175"/>
            <a:ext cx="2016125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SMILE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797425"/>
            <a:ext cx="15843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57200" y="692150"/>
            <a:ext cx="8147050" cy="576263"/>
          </a:xfrm>
        </p:spPr>
        <p:txBody>
          <a:bodyPr/>
          <a:lstStyle/>
          <a:p>
            <a:r>
              <a:rPr lang="ru-RU" sz="4000" b="1" u="sng" smtClean="0">
                <a:solidFill>
                  <a:srgbClr val="990033"/>
                </a:solidFill>
                <a:latin typeface="Times New Roman" pitchFamily="18" charset="0"/>
              </a:rPr>
              <a:t>Организационно-подготовительный этап</a:t>
            </a:r>
            <a: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  <a:t/>
            </a:r>
            <a:b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</a:br>
            <a:endParaRPr lang="ru-RU" sz="4000" u="sng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Накопление информации. Наблюдения за детьми. Анализ проблемы. 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Изучение методической литературы по теме «Здоровье», «Традиционные и нетрадиционные средства оздоровления детей дошкольного возраста».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Работа с периодическими изданиями «Дошкольное воспитание», «Обруч», «Дошкольное образование», «Дошкольная педагогика».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Анкетирование родителей по теме проекта, обработка анкетных данных.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Разработка проекта по теме «За здоровьем в детский сад».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Экскурсии и целевые прогулки.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Изготовление нетрадиционного оборудования в соответствии с темой проекта.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Беседы.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rgbClr val="800000"/>
                </a:solidFill>
                <a:latin typeface="Times New Roman" pitchFamily="18" charset="0"/>
              </a:rPr>
              <a:t>Рассматривание иллюстраций, репродукций, картин и т. п.</a:t>
            </a:r>
          </a:p>
          <a:p>
            <a:pPr>
              <a:lnSpc>
                <a:spcPct val="80000"/>
              </a:lnSpc>
            </a:pPr>
            <a:endParaRPr lang="ru-RU" sz="200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22531" name="Picture 4" descr="1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290637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chel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5445125"/>
            <a:ext cx="1223963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28625" y="214313"/>
            <a:ext cx="8031163" cy="9112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9D3232"/>
                </a:solidFill>
              </a:rPr>
              <a:t/>
            </a:r>
            <a:br>
              <a:rPr lang="ru-RU" sz="3600" b="1" smtClean="0">
                <a:solidFill>
                  <a:srgbClr val="9D3232"/>
                </a:solidFill>
              </a:rPr>
            </a:br>
            <a:r>
              <a:rPr lang="ru-RU" sz="4000" b="1" u="sng" smtClean="0">
                <a:solidFill>
                  <a:srgbClr val="990033"/>
                </a:solidFill>
                <a:latin typeface="Times New Roman" pitchFamily="18" charset="0"/>
              </a:rPr>
              <a:t>Внедренческий этап</a:t>
            </a:r>
            <a: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  <a:t/>
            </a:r>
            <a:br>
              <a:rPr lang="ru-RU" sz="4000" u="sng" smtClean="0">
                <a:solidFill>
                  <a:srgbClr val="990033"/>
                </a:solidFill>
                <a:latin typeface="Times New Roman" pitchFamily="18" charset="0"/>
              </a:rPr>
            </a:br>
            <a:r>
              <a:rPr lang="ru-RU" sz="3600" b="1" smtClean="0">
                <a:solidFill>
                  <a:srgbClr val="9D3232"/>
                </a:solidFill>
              </a:rPr>
              <a:t>  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1.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«Если хочешь быть здоров…»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(психоэмоциональные игры; игры- упражнения для выработки правильной осанки; упражнения для коррекции плоскостопия; оздоровительные игры, игровая терапия; 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закаливание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. «Творческая мастерская»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(совместная продуктивная деятельность детей и родителей).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. «На книжной полке»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(чтение детской литературы, заучивание стихотворений, </a:t>
            </a:r>
            <a:r>
              <a:rPr lang="ru-RU" sz="2400" dirty="0" err="1" smtClean="0">
                <a:solidFill>
                  <a:srgbClr val="800000"/>
                </a:solidFill>
                <a:latin typeface="Times New Roman" pitchFamily="18" charset="0"/>
              </a:rPr>
              <a:t>потешек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. «Веселись, детвора!»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(оздоровительные досуги, праздники, развлечения, дни здоровья, тематические прогулки, игровая деятельность).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5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. «Для мам и пап»</a:t>
            </a:r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</a:rPr>
              <a:t> (информация, фотовыставки, опросы, анкетирование, родительские собрания, консультации.)</a:t>
            </a:r>
          </a:p>
        </p:txBody>
      </p:sp>
      <p:pic>
        <p:nvPicPr>
          <p:cNvPr id="23555" name="Picture 77" descr="E:\ВСЕ ПРЕЗЕНТАЦИИ\Анимированные рисунки и рамки\Анимация\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508500"/>
            <a:ext cx="10080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b3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36842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здоровление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оздоровление</Template>
  <TotalTime>544</TotalTime>
  <Words>807</Words>
  <Application>Microsoft Office PowerPoint</Application>
  <PresentationFormat>Экран (4:3)</PresentationFormat>
  <Paragraphs>103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Corbel</vt:lpstr>
      <vt:lpstr>Impact</vt:lpstr>
      <vt:lpstr>Times New Roman</vt:lpstr>
      <vt:lpstr>Wingdings</vt:lpstr>
      <vt:lpstr>Wingdings 3</vt:lpstr>
      <vt:lpstr>оздоровление</vt:lpstr>
      <vt:lpstr>Проект  «За здоровьем  в детский сад» (Проект эффективного взаимодействия воспитателей c родителями при осуществлении физкультурно-оздоровительной работы с детьми.)    подготовила инструктор по физической культуре МБДОУ «Детский сад№5»г.Никольска Пензенской области Смольянова С.А.</vt:lpstr>
      <vt:lpstr>Актуальность проекта</vt:lpstr>
      <vt:lpstr>Проблемный вопрос:  </vt:lpstr>
      <vt:lpstr> Описание проекта </vt:lpstr>
      <vt:lpstr>ЦЕЛЬ ПРОЕКТА: </vt:lpstr>
      <vt:lpstr>ЗАДАЧИ ПРОЕКТА:</vt:lpstr>
      <vt:lpstr>Этапы реализации проекта: </vt:lpstr>
      <vt:lpstr>Организационно-подготовительный этап </vt:lpstr>
      <vt:lpstr> Внедренческий этап   </vt:lpstr>
      <vt:lpstr>1.«Если хочешь быть здоров…» </vt:lpstr>
      <vt:lpstr>«Если хочешь быть здоров…» </vt:lpstr>
      <vt:lpstr>«Творческая мастерская»</vt:lpstr>
      <vt:lpstr>«В гостях у доктора Айболита и Бармалея»</vt:lpstr>
      <vt:lpstr>«Поход в лес с родителями»</vt:lpstr>
      <vt:lpstr>«Зимние забавы»</vt:lpstr>
      <vt:lpstr>Досуги и развлечения вместе с родителями</vt:lpstr>
      <vt:lpstr>Самомассаж и дыхательная гимнастика</vt:lpstr>
      <vt:lpstr>«Олимпийские игры»</vt:lpstr>
      <vt:lpstr>«На книжной полке»</vt:lpstr>
      <vt:lpstr>«Веселись детвора»</vt:lpstr>
      <vt:lpstr>«Веселись детвора»</vt:lpstr>
      <vt:lpstr>«Для мам и пап»</vt:lpstr>
      <vt:lpstr>«Для мам и пап»</vt:lpstr>
      <vt:lpstr>Заключительный  этап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 детьми 2 младшей группы «За здоровьем в детский сад» (Проект эффективного взаимодействия воспитателей c родителями при осуществлении физкультурно-оздоровительной работы с детьми</dc:title>
  <dc:creator>Home</dc:creator>
  <cp:lastModifiedBy>1</cp:lastModifiedBy>
  <cp:revision>29</cp:revision>
  <dcterms:created xsi:type="dcterms:W3CDTF">2011-04-03T10:37:03Z</dcterms:created>
  <dcterms:modified xsi:type="dcterms:W3CDTF">2018-07-25T19:58:32Z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TC030006017</vt:lpwstr>
  </property>
</Properties>
</file>