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F04"/>
    <a:srgbClr val="FBCF53"/>
    <a:srgbClr val="FEDD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taly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1560" y="4221088"/>
            <a:ext cx="2066002" cy="2066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11" descr="C:\Documents and Settings\Ирина Алексеевна\Мои документы\Мои рисунки\Акрополь стилизов. 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548680"/>
            <a:ext cx="2498992" cy="205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11" descr="C:\Documents and Settings\Ирина Алексеевна\Мои документы\Мои рисунки\Акрополь стилизов. 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548680"/>
            <a:ext cx="151216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Греция (NXPowerLite)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4287" y="4762"/>
            <a:ext cx="9115425" cy="68484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79FB-1570-46A9-BB20-C3FF0ED4EDB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8751C-BD1C-457F-AD85-B12A7B496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43;&#1088;&#1077;&#1094;&#1080;&#1103;\&#1089;&#1080;&#1088;&#1090;&#1072;&#1082;&#1080;.mp3" TargetMode="Externa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5%D0%B2%D0%B0%D1%81%D1%82%D0%BE%D0%BF%D0%BE%D0%BB%D1%8C" TargetMode="External"/><Relationship Id="rId13" Type="http://schemas.openxmlformats.org/officeDocument/2006/relationships/hyperlink" Target="https://ru.wikipedia.org/wiki/%D0%91%D0%BE%D1%81%D0%BF%D0%BE%D1%80%D1%81%D0%BA%D0%BE%D0%B5_%D1%86%D0%B0%D1%80%D1%81%D1%82%D0%B2%D0%BE" TargetMode="External"/><Relationship Id="rId3" Type="http://schemas.openxmlformats.org/officeDocument/2006/relationships/hyperlink" Target="https://ru.wikipedia.org/wiki/%D0%91%D0%B5%D1%80%D0%B5%D0%B7%D0%B0%D0%BD%D1%8C_(%D0%BE%D1%81%D1%82%D1%80%D0%BE%D0%B2)" TargetMode="External"/><Relationship Id="rId7" Type="http://schemas.openxmlformats.org/officeDocument/2006/relationships/hyperlink" Target="https://ru.wikipedia.org/wiki/%D0%A5%D0%B5%D1%80%D1%81%D0%BE%D0%BD%D0%B5%D1%81_%D0%A2%D0%B0%D0%B2%D1%80%D0%B8%D1%87%D0%B5%D1%81%D0%BA%D0%B8%D0%B9" TargetMode="External"/><Relationship Id="rId12" Type="http://schemas.openxmlformats.org/officeDocument/2006/relationships/hyperlink" Target="https://ru.wikipedia.org/wiki/%D0%9F%D0%B0%D0%BD%D1%82%D0%B8%D0%BA%D0%B0%D0%BF%D0%B5%D0%B9" TargetMode="External"/><Relationship Id="rId2" Type="http://schemas.openxmlformats.org/officeDocument/2006/relationships/hyperlink" Target="https://ru.wikipedia.org/w/index.php?title=%D0%91%D0%BE%D1%80%D0%B8%D1%81%D1%84%D0%B5%D0%BD_(%D0%B3%D0%BE%D1%80%D0%BE%D0%B4)&amp;action=edit&amp;redlink=1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95%D0%B2%D0%BF%D0%B0%D1%82%D0%BE%D1%80%D0%B8%D1%8F" TargetMode="External"/><Relationship Id="rId11" Type="http://schemas.openxmlformats.org/officeDocument/2006/relationships/hyperlink" Target="https://ru.wikipedia.org/wiki/%D0%93%D0%B5%D0%BD%D1%83%D1%8D%D0%B7%D1%81%D0%BA%D0%B0%D1%8F_%D0%BA%D1%80%D0%B5%D0%BF%D0%BE%D1%81%D1%82%D1%8C_(%D0%A4%D0%B5%D0%BE%D0%B4%D0%BE%D1%81%D0%B8%D1%8F)" TargetMode="External"/><Relationship Id="rId5" Type="http://schemas.openxmlformats.org/officeDocument/2006/relationships/hyperlink" Target="https://ru.wikipedia.org/wiki/%D0%9A%D0%B5%D1%80%D0%BA%D0%B8%D0%BD%D0%B8%D1%82%D0%B8%D0%B4%D0%B0" TargetMode="External"/><Relationship Id="rId10" Type="http://schemas.openxmlformats.org/officeDocument/2006/relationships/hyperlink" Target="https://ru.wikipedia.org/wiki/%D0%A4%D0%B5%D0%BE%D0%B4%D0%BE%D1%81%D0%B8%D1%8F" TargetMode="External"/><Relationship Id="rId4" Type="http://schemas.openxmlformats.org/officeDocument/2006/relationships/hyperlink" Target="https://ru.wikipedia.org/wiki/%D0%94%D0%BD%D0%B5%D0%BF%D1%80" TargetMode="External"/><Relationship Id="rId9" Type="http://schemas.openxmlformats.org/officeDocument/2006/relationships/hyperlink" Target="https://ru.wikipedia.org/wiki/%D0%A4%D0%B5%D0%BE%D0%B4%D0%BE%D1%80%D0%BE" TargetMode="External"/><Relationship Id="rId14" Type="http://schemas.openxmlformats.org/officeDocument/2006/relationships/hyperlink" Target="https://ru.wikipedia.org/wiki/%D0%9A%D0%B5%D1%80%D1%87%D1%8C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hyperlink" Target="http://copypast.ru/uploads/posts/thumbs/1258019821_194054_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img0.liveinternet.ru/images/attach/c/1/50/163/50163748_1230514953_r3n4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B%D0%B0%D0%B4%D0%B8%D0%BC%D0%B8%D1%80_%D0%92%D0%B5%D0%BB%D0%B8%D0%BA%D0%B8%D0%B9" TargetMode="External"/><Relationship Id="rId2" Type="http://schemas.openxmlformats.org/officeDocument/2006/relationships/hyperlink" Target="https://ru.wikipedia.org/wiki/%D0%A5%D0%B5%D1%80%D1%81%D0%BE%D0%BD%D0%B5%D1%81_%D0%A2%D0%B0%D0%B2%D1%80%D0%B8%D1%87%D0%B5%D1%81%D0%BA%D0%B8%D0%B9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s://ru.wikipedia.org/wiki/%D0%A0%D1%83%D1%81%D1%8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5%D0%BB%D0%B8%D0%B3%D0%B8%D1%8F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s://ru.wikipedia.org/wiki/%D0%94%D1%80%D0%B5%D0%B2%D0%BD%D1%8F%D1%8F_%D0%93%D1%80%D0%B5%D1%86%D0%B8%D1%8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94%D1%80%D0%B0%D0%BC%D0%B0_(%D0%B6%D0%B0%D0%BD%D1%80)" TargetMode="External"/><Relationship Id="rId5" Type="http://schemas.openxmlformats.org/officeDocument/2006/relationships/hyperlink" Target="https://ru.wikipedia.org/wiki/%D0%AD%D1%82%D0%B8%D0%BA%D0%B0" TargetMode="External"/><Relationship Id="rId4" Type="http://schemas.openxmlformats.org/officeDocument/2006/relationships/hyperlink" Target="https://ru.wikipedia.org/wiki/%D0%A1%D0%BE%D1%86%D0%B8%D1%83%D0%B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ирта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309320"/>
            <a:ext cx="304800" cy="304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692696"/>
            <a:ext cx="6984776" cy="50167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i="1" dirty="0" smtClean="0">
                <a:ln w="11430"/>
                <a:solidFill>
                  <a:srgbClr val="4221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ea typeface="Adobe Fangsong Std R" pitchFamily="18" charset="-128"/>
              </a:rPr>
              <a:t>Мой народ</a:t>
            </a:r>
          </a:p>
          <a:p>
            <a:pPr algn="ctr"/>
            <a:r>
              <a:rPr lang="ru-RU" sz="8000" b="1" i="1" dirty="0" smtClean="0">
                <a:ln w="11430"/>
                <a:solidFill>
                  <a:srgbClr val="4221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ea typeface="Adobe Fangsong Std R" pitchFamily="18" charset="-128"/>
              </a:rPr>
              <a:t>в истории</a:t>
            </a:r>
          </a:p>
          <a:p>
            <a:pPr algn="ctr"/>
            <a:r>
              <a:rPr lang="ru-RU" sz="8000" b="1" i="1" dirty="0" smtClean="0">
                <a:ln w="11430"/>
                <a:solidFill>
                  <a:srgbClr val="4221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ea typeface="Adobe Fangsong Std R" pitchFamily="18" charset="-128"/>
              </a:rPr>
              <a:t>             России. </a:t>
            </a:r>
          </a:p>
          <a:p>
            <a:pPr algn="r"/>
            <a:r>
              <a:rPr lang="ru-RU" sz="8000" b="1" i="1" dirty="0" smtClean="0">
                <a:ln w="11430"/>
                <a:solidFill>
                  <a:srgbClr val="4221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ea typeface="Adobe Fangsong Std R" pitchFamily="18" charset="-128"/>
              </a:rPr>
              <a:t>Греция.</a:t>
            </a:r>
            <a:endParaRPr lang="ru-RU" sz="8000" b="1" i="1" dirty="0">
              <a:ln w="11430"/>
              <a:solidFill>
                <a:srgbClr val="4221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31912" y="152400"/>
            <a:ext cx="6408712" cy="1656184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11430"/>
                <a:solidFill>
                  <a:srgbClr val="4221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ookman Old Style" pitchFamily="18" charset="0"/>
                <a:ea typeface="Adobe Fangsong Std R" pitchFamily="18" charset="-128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 w="11430"/>
                <a:solidFill>
                  <a:srgbClr val="4221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ookman Old Style" pitchFamily="18" charset="0"/>
                <a:ea typeface="Adobe Fangsong Std R" pitchFamily="18" charset="-128"/>
                <a:cs typeface="+mj-cs"/>
              </a:rPr>
            </a:br>
            <a:endParaRPr kumimoji="0" lang="ru-RU" sz="6600" b="1" i="0" u="none" strike="noStrike" kern="1200" cap="none" spc="0" normalizeH="0" baseline="0" noProof="0" dirty="0" smtClean="0">
              <a:ln w="11430"/>
              <a:solidFill>
                <a:srgbClr val="4221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4100" name="Picture 4" descr="http://images.clipartlogo.com/files/ss/thumb/106/106327580/antique-greek-vase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365104"/>
            <a:ext cx="2736304" cy="20162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5364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На территории России располагаются греческие колонии</a:t>
            </a:r>
            <a:endParaRPr lang="ru-RU" sz="2400" b="1" i="1" dirty="0"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67544" y="1588150"/>
            <a:ext cx="7992888" cy="4801314"/>
          </a:xfrm>
          <a:prstGeom prst="rect">
            <a:avLst/>
          </a:prstGeom>
          <a:gradFill>
            <a:gsLst>
              <a:gs pos="0">
                <a:srgbClr val="FBCF53">
                  <a:alpha val="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2" tooltip="Борисфен (город) (страница отсутствует)"/>
              </a:rPr>
              <a:t> 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2" tooltip="Борисфен (город) (страница отсутствует)"/>
              </a:rPr>
              <a:t>Борисфен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 (на острове 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3" tooltip="Березань (остров)"/>
              </a:rPr>
              <a:t>Березань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 в устье 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4" tooltip="Днепр"/>
              </a:rPr>
              <a:t>Днепра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) — первая греческая колония в Северном Причерноморье, позднее её центр переместился севернее в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Ольвию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; основана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ок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. 647 г. до н. э.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642F04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5" tooltip="Керкинитида"/>
              </a:rPr>
              <a:t> 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5" tooltip="Керкинитида"/>
              </a:rPr>
              <a:t>Керкинитида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 (сейчас 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6" tooltip="Евпатория"/>
              </a:rPr>
              <a:t>Евпатория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, основана около 550 г. до н. э. ионийцами. В IV — ІІ вв. до н. э. находилась под властью Херсонеса, затем захвачена и практически разрушена скифами.);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642F04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7" tooltip="Херсонес Таврический"/>
              </a:rPr>
              <a:t>  Херсонес Таврический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 (сейчас на его месте 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8" tooltip="Севастополь"/>
              </a:rPr>
              <a:t>Севастополь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; основан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гераклейцами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 около 528 г. до н. э.) — важнейший город юго-западной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Таврии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; ослабленный борьбой со степными кочевниками и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Боспором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, попал в зависимость от Рима, позднее стал владением Византии. Его преемником стало княжество 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9" tooltip="Феодоро"/>
              </a:rPr>
              <a:t>Феодоро</a:t>
            </a:r>
            <a:r>
              <a:rPr lang="ru-RU" sz="1700" dirty="0" smtClean="0">
                <a:solidFill>
                  <a:srgbClr val="642F04"/>
                </a:solidFill>
                <a:ea typeface="Times New Roman" pitchFamily="18" charset="0"/>
                <a:cs typeface="Arial" pitchFamily="34" charset="0"/>
              </a:rPr>
              <a:t>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642F04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10" tooltip="Феодосия"/>
              </a:rPr>
              <a:t>  Феодосия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 — основана в середине VI века до н. э., с 355 г. до н. э. — захвачена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Боспорским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 царством. После гуннского нашествия — аланское, затем хазарское поселение, постепенно опустевшее. Возрождение началось с 1267 г., когда это место было выкуплено у татар генуэзцами под торговую факторию и где возродился город под именем 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  <a:hlinkClick r:id="rId11" tooltip="Генуэзская крепость (Феодосия)"/>
              </a:rPr>
              <a:t>Кафа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Times New Roman" pitchFamily="18" charset="0"/>
                <a:cs typeface="Arial" pitchFamily="34" charset="0"/>
              </a:rPr>
              <a:t>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642F04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Calibri" pitchFamily="34" charset="0"/>
                <a:cs typeface="Arial" pitchFamily="34" charset="0"/>
                <a:hlinkClick r:id="rId12" tooltip="Пантикапей"/>
              </a:rPr>
              <a:t>  Пантикапей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Calibri" pitchFamily="34" charset="0"/>
                <a:cs typeface="Arial" pitchFamily="34" charset="0"/>
              </a:rPr>
              <a:t> (позднее центр 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Calibri" pitchFamily="34" charset="0"/>
                <a:cs typeface="Arial" pitchFamily="34" charset="0"/>
                <a:hlinkClick r:id="rId13" tooltip="Боспорское царство"/>
              </a:rPr>
              <a:t>Боспорского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Calibri" pitchFamily="34" charset="0"/>
                <a:cs typeface="Arial" pitchFamily="34" charset="0"/>
                <a:hlinkClick r:id="rId13" tooltip="Боспорское царство"/>
              </a:rPr>
              <a:t> царства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Calibri" pitchFamily="34" charset="0"/>
                <a:cs typeface="Arial" pitchFamily="34" charset="0"/>
              </a:rPr>
              <a:t> (ныне 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Calibri" pitchFamily="34" charset="0"/>
                <a:cs typeface="Arial" pitchFamily="34" charset="0"/>
                <a:hlinkClick r:id="rId14" tooltip="Керчь"/>
              </a:rPr>
              <a:t>Керчь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Calibri" pitchFamily="34" charset="0"/>
                <a:cs typeface="Arial" pitchFamily="34" charset="0"/>
              </a:rPr>
              <a:t>, основан в самом конце VΙΙ в. до н. э. или первой четверти VΙ в. до н. э.) с прилегающими к нему полисами и поселениями, также вошедшими в состав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rgbClr val="642F04"/>
                </a:solidFill>
                <a:effectLst/>
                <a:ea typeface="Calibri" pitchFamily="34" charset="0"/>
                <a:cs typeface="Arial" pitchFamily="34" charset="0"/>
              </a:rPr>
              <a:t>Боспорского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642F04"/>
                </a:solidFill>
                <a:effectLst/>
                <a:ea typeface="Calibri" pitchFamily="34" charset="0"/>
                <a:cs typeface="Arial" pitchFamily="34" charset="0"/>
              </a:rPr>
              <a:t> царства.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642F04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764704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 w="11430"/>
                <a:solidFill>
                  <a:srgbClr val="4221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Adobe Fangsong Std R" pitchFamily="18" charset="-128"/>
              </a:rPr>
              <a:t> Торговля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720840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античные времена политическое устройство было близко к устройству метрополий. Местные жители занимались сельским хозяйством, рыболовством, ремеслами и торговлей. Через колонии осуществлялся вывоз  зерна, меда, воска, сабель, кинжалов, шкур из </a:t>
            </a:r>
            <a:r>
              <a:rPr lang="ru-RU" sz="2000" dirty="0" err="1" smtClean="0">
                <a:solidFill>
                  <a:srgbClr val="642F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Скифии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Грецию, взамен завозились в основном керамика, вино, ювелирные изделия, оливковое масло.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          Греки отлично торговали и научили народы живущие у нас этому ремеслу.</a:t>
            </a:r>
            <a:endParaRPr lang="ru-RU" sz="2000" dirty="0"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Картинка 10 из 197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509120"/>
            <a:ext cx="1620441" cy="1905739"/>
          </a:xfrm>
          <a:prstGeom prst="rect">
            <a:avLst/>
          </a:prstGeom>
          <a:noFill/>
        </p:spPr>
      </p:pic>
      <p:pic>
        <p:nvPicPr>
          <p:cNvPr id="10" name="Picture 10" descr="Картинка 7 из 4110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t="17560" b="12511"/>
          <a:stretch>
            <a:fillRect/>
          </a:stretch>
        </p:blipFill>
        <p:spPr bwMode="auto">
          <a:xfrm>
            <a:off x="2267744" y="4509120"/>
            <a:ext cx="2016224" cy="1865007"/>
          </a:xfrm>
          <a:prstGeom prst="rect">
            <a:avLst/>
          </a:prstGeom>
          <a:blipFill dpi="0" rotWithShape="1">
            <a:blip r:embed="rId6" cstate="print">
              <a:alphaModFix amt="27000"/>
            </a:blip>
            <a:srcRect/>
            <a:tile tx="0" ty="0" sx="100000" sy="100000" flip="none" algn="tl"/>
          </a:blipFill>
        </p:spPr>
      </p:pic>
      <p:pic>
        <p:nvPicPr>
          <p:cNvPr id="2050" name="Picture 2" descr="http://rozovyisad.ru/published/publicdata/GBXCOUNT275/attachments/SC/products_pictures/00713_en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4509120"/>
            <a:ext cx="1489348" cy="1841782"/>
          </a:xfrm>
          <a:prstGeom prst="rect">
            <a:avLst/>
          </a:prstGeom>
          <a:noFill/>
        </p:spPr>
      </p:pic>
      <p:pic>
        <p:nvPicPr>
          <p:cNvPr id="2052" name="Picture 4" descr="http://img1.liveinternet.ru/images/attach/b/4/113/942/113942009_large_ikyXUJ8ZGXg.jpg"/>
          <p:cNvPicPr>
            <a:picLocks noChangeAspect="1" noChangeArrowheads="1"/>
          </p:cNvPicPr>
          <p:nvPr/>
        </p:nvPicPr>
        <p:blipFill>
          <a:blip r:embed="rId8" cstate="print"/>
          <a:srcRect l="5833" t="8390" r="6670" b="12805"/>
          <a:stretch>
            <a:fillRect/>
          </a:stretch>
        </p:blipFill>
        <p:spPr bwMode="auto">
          <a:xfrm>
            <a:off x="6156176" y="4581128"/>
            <a:ext cx="2565264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2204864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642F04"/>
                </a:solidFill>
              </a:rPr>
              <a:t>	Греческие </a:t>
            </a:r>
            <a:r>
              <a:rPr lang="ru-RU" sz="2000" dirty="0" smtClean="0">
                <a:solidFill>
                  <a:srgbClr val="642F04"/>
                </a:solidFill>
              </a:rPr>
              <a:t>колонии являлись форпостом античной, а позднее христианской цивилизации в варварском мире юго-восточной Европы. Здесь, в </a:t>
            </a:r>
            <a:r>
              <a:rPr lang="ru-RU" sz="2000" u="sng" dirty="0" smtClean="0">
                <a:solidFill>
                  <a:srgbClr val="642F04"/>
                </a:solidFill>
                <a:hlinkClick r:id="rId2" tooltip="Херсонес Таврический"/>
              </a:rPr>
              <a:t>Херсонесе</a:t>
            </a:r>
            <a:r>
              <a:rPr lang="ru-RU" sz="2000" dirty="0" smtClean="0">
                <a:solidFill>
                  <a:srgbClr val="642F04"/>
                </a:solidFill>
              </a:rPr>
              <a:t>, в IX в. крестился Великий князь киевский </a:t>
            </a:r>
            <a:r>
              <a:rPr lang="ru-RU" sz="2000" u="sng" dirty="0" smtClean="0">
                <a:solidFill>
                  <a:srgbClr val="642F04"/>
                </a:solidFill>
                <a:hlinkClick r:id="rId3" tooltip="Владимир Великий"/>
              </a:rPr>
              <a:t>Владимир</a:t>
            </a:r>
            <a:r>
              <a:rPr lang="ru-RU" sz="2000" dirty="0" smtClean="0">
                <a:solidFill>
                  <a:srgbClr val="642F04"/>
                </a:solidFill>
              </a:rPr>
              <a:t>, отсюда же на север шло распространение христианства на </a:t>
            </a:r>
            <a:r>
              <a:rPr lang="ru-RU" sz="2000" u="sng" dirty="0" smtClean="0">
                <a:solidFill>
                  <a:srgbClr val="642F04"/>
                </a:solidFill>
                <a:hlinkClick r:id="rId4" tooltip="Русь"/>
              </a:rPr>
              <a:t>Русь</a:t>
            </a:r>
            <a:r>
              <a:rPr lang="ru-RU" sz="2000" dirty="0" smtClean="0">
                <a:solidFill>
                  <a:srgbClr val="642F04"/>
                </a:solidFill>
              </a:rPr>
              <a:t>.</a:t>
            </a:r>
            <a:endParaRPr lang="ru-RU" sz="2000" dirty="0">
              <a:solidFill>
                <a:srgbClr val="642F0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908720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 w="11430"/>
                <a:solidFill>
                  <a:srgbClr val="4221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Adobe Fangsong Std R" pitchFamily="18" charset="-128"/>
              </a:rPr>
              <a:t> Христианство</a:t>
            </a:r>
            <a:endParaRPr lang="ru-RU" sz="3600" dirty="0"/>
          </a:p>
        </p:txBody>
      </p:sp>
      <p:pic>
        <p:nvPicPr>
          <p:cNvPr id="1026" name="Picture 2" descr="http://vladimirfund.ru/files/2015/03/18bc05ba7c2a-1200-5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76673"/>
            <a:ext cx="2592288" cy="1728192"/>
          </a:xfrm>
          <a:prstGeom prst="rect">
            <a:avLst/>
          </a:prstGeom>
          <a:noFill/>
        </p:spPr>
      </p:pic>
      <p:pic>
        <p:nvPicPr>
          <p:cNvPr id="1028" name="Picture 4" descr="http://funik.ru/uploads/images/12_2014/30/3_4fe7dca4028c754f896efe6a0dce79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215393"/>
            <a:ext cx="3744416" cy="2217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72816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  <a:hlinkClick r:id="rId2" tooltip="Древняя Греция"/>
              </a:rPr>
              <a:t>Греции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 театр был одним из факторов общественного развития, распространяя в народе 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  <a:hlinkClick r:id="rId3" tooltip="Религия"/>
              </a:rPr>
              <a:t>религиозные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  <a:hlinkClick r:id="rId4" tooltip="Социум"/>
              </a:rPr>
              <a:t>социально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  <a:hlinkClick r:id="rId5" tooltip="Этика"/>
              </a:rPr>
              <a:t>этические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 понятия и объединяя тем самым разнообразные слои населения городов и деревень. Для греческого театра поэтами были созданы образцы 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  <a:hlinkClick r:id="rId6" tooltip="Драма (жанр)"/>
              </a:rPr>
              <a:t>драмы</a:t>
            </a:r>
            <a:r>
              <a:rPr lang="ru-RU" sz="2000" dirty="0" smtClean="0"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, имевшие влияние на драму римскую и новоевропейскую. Некоторые из этих образцов удержались, с незначительными переменами, в репертуаре новых театров и до сих пор появляются на сцене в подлинном их виде или в точных переводах на новые языки.</a:t>
            </a:r>
            <a:endParaRPr lang="ru-RU" sz="2000" dirty="0"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764704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 w="11430"/>
                <a:solidFill>
                  <a:srgbClr val="4221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Adobe Fangsong Std R" pitchFamily="18" charset="-128"/>
              </a:rPr>
              <a:t> Театр</a:t>
            </a:r>
            <a:endParaRPr lang="ru-RU" sz="3600" dirty="0"/>
          </a:p>
        </p:txBody>
      </p:sp>
      <p:pic>
        <p:nvPicPr>
          <p:cNvPr id="18434" name="Picture 2" descr="http://bigslide.ru/images/12/11433/960/img6.jpg"/>
          <p:cNvPicPr>
            <a:picLocks noChangeAspect="1" noChangeArrowheads="1"/>
          </p:cNvPicPr>
          <p:nvPr/>
        </p:nvPicPr>
        <p:blipFill>
          <a:blip r:embed="rId7" cstate="print"/>
          <a:srcRect l="6562" t="8737" r="6027" b="32464"/>
          <a:stretch>
            <a:fillRect/>
          </a:stretch>
        </p:blipFill>
        <p:spPr bwMode="auto">
          <a:xfrm>
            <a:off x="467544" y="4725144"/>
            <a:ext cx="3240360" cy="163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44824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buClr>
                <a:schemeClr val="accent3"/>
              </a:buCl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Олимпийские игры древней Греции - крупнейшие спортивные соревнования древности. Зародились как часть религиозного культа и проводились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776 до н.э. по 394 н.э.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 всего было проведено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293 Олимпиады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в Олимпии, считавшейся у греков священным местом. От Олимпии произошло и название Игр. </a:t>
            </a:r>
          </a:p>
          <a:p>
            <a:pPr marL="274320" indent="-274320" algn="just">
              <a:buClr>
                <a:schemeClr val="accent3"/>
              </a:buCl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Олимпийские игры уже дважды проводились на территории  России ( летние 1980 г. Москва, зимние 2014 г. Сочи)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76672"/>
            <a:ext cx="7812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1430"/>
                <a:solidFill>
                  <a:srgbClr val="422100"/>
                </a:solidFill>
                <a:latin typeface="Bookman Old Style" pitchFamily="18" charset="0"/>
                <a:ea typeface="Adobe Fangsong Std R" pitchFamily="18" charset="-128"/>
              </a:rPr>
              <a:t>Родина Олимпийских Игр -  Древняя Греция</a:t>
            </a:r>
            <a:r>
              <a:rPr lang="ru-RU" sz="3200" b="1" i="1" dirty="0" smtClean="0">
                <a:latin typeface="Bookman Old Style" pitchFamily="18" charset="0"/>
              </a:rPr>
              <a:t> </a:t>
            </a:r>
            <a:endParaRPr lang="ru-RU" sz="3200" i="1" dirty="0" smtClean="0">
              <a:latin typeface="Bookman Old Style" pitchFamily="18" charset="0"/>
            </a:endParaRPr>
          </a:p>
        </p:txBody>
      </p:sp>
      <p:pic>
        <p:nvPicPr>
          <p:cNvPr id="19458" name="Picture 2" descr="http://sport-ritm.com.ua/wp-content/uploads/2015/11/ILxLIDv_zR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77072"/>
            <a:ext cx="3816423" cy="2275176"/>
          </a:xfrm>
          <a:prstGeom prst="rect">
            <a:avLst/>
          </a:prstGeom>
          <a:noFill/>
        </p:spPr>
      </p:pic>
      <p:pic>
        <p:nvPicPr>
          <p:cNvPr id="19460" name="Picture 4" descr="http://news.ykt.ru/upload/image/bukscyynjy_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77072"/>
            <a:ext cx="4108434" cy="2308873"/>
          </a:xfrm>
          <a:prstGeom prst="rect">
            <a:avLst/>
          </a:prstGeom>
          <a:noFill/>
        </p:spPr>
      </p:pic>
      <p:pic>
        <p:nvPicPr>
          <p:cNvPr id="19462" name="Picture 6" descr="http://s2.thingpic.com/images/a3/7U5n6UvXM2gQ7zuzJshsW5Rf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548680"/>
            <a:ext cx="1763688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100</Words>
  <Application>Microsoft Office PowerPoint</Application>
  <PresentationFormat>Экран (4:3)</PresentationFormat>
  <Paragraphs>21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Администратор</cp:lastModifiedBy>
  <cp:revision>11</cp:revision>
  <dcterms:created xsi:type="dcterms:W3CDTF">2016-06-04T02:44:33Z</dcterms:created>
  <dcterms:modified xsi:type="dcterms:W3CDTF">2016-10-03T04:13:03Z</dcterms:modified>
</cp:coreProperties>
</file>