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70" r:id="rId4"/>
    <p:sldId id="267" r:id="rId5"/>
    <p:sldId id="258" r:id="rId6"/>
    <p:sldId id="268" r:id="rId7"/>
    <p:sldId id="271" r:id="rId8"/>
    <p:sldId id="262" r:id="rId9"/>
    <p:sldId id="269" r:id="rId10"/>
    <p:sldId id="259" r:id="rId11"/>
    <p:sldId id="272" r:id="rId12"/>
    <p:sldId id="260" r:id="rId13"/>
    <p:sldId id="263" r:id="rId14"/>
    <p:sldId id="266" r:id="rId15"/>
    <p:sldId id="265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6EC80-2227-483F-BBE2-F0B3DE9B3D81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6983F-EAC7-4AF7-A67A-B882CF27F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F12EC-3F9F-4AC7-A98D-8B66E08F4673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F953D-12E9-4000-870F-EF495E85F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7B164-79AC-4467-B088-F342D4ACA6C6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69A2-58AD-4FE1-9C0B-0CD17C644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91B82-F451-48CC-A47C-DD246F093781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AA473-40E6-4802-963E-CE73A1A93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C606D-1945-426F-A803-4039278EA799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87D3C-8E8E-40E1-B504-A643EBC8C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28172-FD0B-49FD-8655-7CA4BA8F0B33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0339B-9603-4145-87E4-5B64B549A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8B3B4-4CE4-450E-9635-9995D7C05DE8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063E7-23B8-4D9F-A17F-2C3B4932E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B9212-EEB8-4E28-B3B4-11FD2EC0658B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ABF88-DDE0-48B2-A3CF-BD142B100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111E-3D92-4D60-8F52-FA156F4AB19C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6BCF0-A33E-4C04-8159-C6ACC93E9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251E2-98A6-46D7-8E95-EF8709622848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8A505-8D27-46DD-B2AE-0B20F96B7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337EA-C90F-4B8E-8714-7CABB5BEA97F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457C1-0B52-4D7E-8AAE-6666E08F7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C39908-B028-4AD8-A7E8-6A8F7FF95AF2}" type="datetimeFigureOut">
              <a:rPr lang="ru-RU"/>
              <a:pPr>
                <a:defRPr/>
              </a:pPr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ACDD16-F28B-4F43-906C-E2335BD0C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  <a:latin typeface="Arial" charset="0"/>
              </a:rPr>
              <a:t>Пословица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6000" smtClean="0"/>
              <a:t>Был бы запевала, а подголоски найдутся.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5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СИМВОЛИЧЕСКОЕ ПОНИМАНИЕ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12899" y="2276871"/>
            <a:ext cx="1861932" cy="959177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>
                <a:solidFill>
                  <a:srgbClr val="FFFFFF"/>
                </a:solidFill>
                <a:cs typeface="Arial" charset="0"/>
              </a:rPr>
              <a:t>      </a:t>
            </a:r>
            <a:r>
              <a:rPr lang="ru-RU" sz="5400" b="1">
                <a:solidFill>
                  <a:srgbClr val="FFFFFF"/>
                </a:solidFill>
                <a:cs typeface="Arial" charset="0"/>
              </a:rPr>
              <a:t>Т</a:t>
            </a:r>
          </a:p>
        </p:txBody>
      </p:sp>
      <p:sp>
        <p:nvSpPr>
          <p:cNvPr id="8" name="Овал 7"/>
          <p:cNvSpPr>
            <a:spLocks noChangeAspect="1"/>
          </p:cNvSpPr>
          <p:nvPr/>
        </p:nvSpPr>
        <p:spPr>
          <a:xfrm>
            <a:off x="178633" y="3981991"/>
            <a:ext cx="900000" cy="90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sit</a:t>
            </a:r>
            <a:r>
              <a:rPr lang="ru-RU" sz="2400" b="1" baseline="-25000" dirty="0"/>
              <a:t>1</a:t>
            </a:r>
            <a:endParaRPr lang="ru-RU" sz="2400" b="1" dirty="0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5527675" y="1052513"/>
            <a:ext cx="503238" cy="5329237"/>
          </a:xfrm>
          <a:prstGeom prst="rightBrace">
            <a:avLst>
              <a:gd name="adj1" fmla="val 75281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372200" y="2384884"/>
            <a:ext cx="2448272" cy="244827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С.С.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идея в СК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6308700" y="3475038"/>
            <a:ext cx="2448272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>
            <a:spLocks noChangeAspect="1"/>
          </p:cNvSpPr>
          <p:nvPr/>
        </p:nvSpPr>
        <p:spPr>
          <a:xfrm>
            <a:off x="1522782" y="3981991"/>
            <a:ext cx="900000" cy="90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4" name="Овал 13"/>
          <p:cNvSpPr>
            <a:spLocks noChangeAspect="1"/>
          </p:cNvSpPr>
          <p:nvPr/>
        </p:nvSpPr>
        <p:spPr>
          <a:xfrm>
            <a:off x="2831966" y="3981991"/>
            <a:ext cx="900000" cy="90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sit</a:t>
            </a:r>
            <a:r>
              <a:rPr lang="ru-RU" sz="2400" b="1" baseline="-25000" dirty="0"/>
              <a:t>к</a:t>
            </a:r>
            <a:endParaRPr lang="ru-RU" sz="2400" b="1" dirty="0"/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4211081" y="3981991"/>
            <a:ext cx="900000" cy="900000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/>
              <a:t>sit</a:t>
            </a:r>
            <a:r>
              <a:rPr lang="en-US" sz="2400" b="1" baseline="-25000" dirty="0" err="1"/>
              <a:t>x</a:t>
            </a:r>
            <a:endParaRPr lang="ru-RU" sz="2400" b="1" dirty="0"/>
          </a:p>
        </p:txBody>
      </p:sp>
      <p:cxnSp>
        <p:nvCxnSpPr>
          <p:cNvPr id="9" name="Прямая со стрелкой 8"/>
          <p:cNvCxnSpPr>
            <a:stCxn id="0" idx="2"/>
            <a:endCxn id="0" idx="0"/>
          </p:cNvCxnSpPr>
          <p:nvPr/>
        </p:nvCxnSpPr>
        <p:spPr>
          <a:xfrm flipH="1">
            <a:off x="628650" y="3235325"/>
            <a:ext cx="2114550" cy="7461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0" idx="2"/>
            <a:endCxn id="0" idx="0"/>
          </p:cNvCxnSpPr>
          <p:nvPr/>
        </p:nvCxnSpPr>
        <p:spPr>
          <a:xfrm flipH="1">
            <a:off x="1973263" y="3235325"/>
            <a:ext cx="769937" cy="7461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0" idx="2"/>
            <a:endCxn id="0" idx="0"/>
          </p:cNvCxnSpPr>
          <p:nvPr/>
        </p:nvCxnSpPr>
        <p:spPr>
          <a:xfrm>
            <a:off x="2743200" y="3235325"/>
            <a:ext cx="538163" cy="7461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0" idx="2"/>
            <a:endCxn id="0" idx="0"/>
          </p:cNvCxnSpPr>
          <p:nvPr/>
        </p:nvCxnSpPr>
        <p:spPr>
          <a:xfrm>
            <a:off x="2743200" y="3235325"/>
            <a:ext cx="1917700" cy="7461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Овал 16"/>
          <p:cNvSpPr>
            <a:spLocks noChangeAspect="1"/>
          </p:cNvSpPr>
          <p:nvPr/>
        </p:nvSpPr>
        <p:spPr>
          <a:xfrm>
            <a:off x="2831966" y="4925433"/>
            <a:ext cx="900000" cy="90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sit</a:t>
            </a:r>
            <a:r>
              <a:rPr lang="ru-RU" sz="2400" b="1" baseline="-25000" dirty="0"/>
              <a:t>к</a:t>
            </a:r>
            <a:endParaRPr lang="ru-RU" sz="2400" b="1" dirty="0"/>
          </a:p>
        </p:txBody>
      </p:sp>
      <p:sp>
        <p:nvSpPr>
          <p:cNvPr id="19" name="Овал 18"/>
          <p:cNvSpPr>
            <a:spLocks noChangeAspect="1"/>
          </p:cNvSpPr>
          <p:nvPr/>
        </p:nvSpPr>
        <p:spPr>
          <a:xfrm>
            <a:off x="2831966" y="5857076"/>
            <a:ext cx="900000" cy="90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sit</a:t>
            </a:r>
            <a:r>
              <a:rPr lang="ru-RU" sz="2400" b="1" baseline="-25000" dirty="0"/>
              <a:t>к</a:t>
            </a:r>
            <a:endParaRPr lang="ru-RU" sz="24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272762" y="2425204"/>
            <a:ext cx="504056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812899" y="980728"/>
            <a:ext cx="1861932" cy="959177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/>
              <a:t>Т</a:t>
            </a:r>
            <a:r>
              <a:rPr lang="ru-RU" sz="6000" b="1" baseline="-25000" dirty="0"/>
              <a:t>2</a:t>
            </a:r>
          </a:p>
        </p:txBody>
      </p:sp>
      <p:cxnSp>
        <p:nvCxnSpPr>
          <p:cNvPr id="28" name="Прямая соединительная линия 27"/>
          <p:cNvCxnSpPr>
            <a:stCxn id="0" idx="1"/>
            <a:endCxn id="0" idx="1"/>
          </p:cNvCxnSpPr>
          <p:nvPr/>
        </p:nvCxnSpPr>
        <p:spPr>
          <a:xfrm>
            <a:off x="1749425" y="1377950"/>
            <a:ext cx="519113" cy="12652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0" idx="3"/>
            <a:endCxn id="0" idx="3"/>
          </p:cNvCxnSpPr>
          <p:nvPr/>
        </p:nvCxnSpPr>
        <p:spPr>
          <a:xfrm flipH="1">
            <a:off x="2779713" y="1377950"/>
            <a:ext cx="950912" cy="12652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316416" cy="625070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            Был бы запевала, а               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        подголоски найдутся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   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«Должна быть генеральная 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 smtClean="0"/>
              <a:t>( основная, общая)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идея </a:t>
            </a:r>
            <a:r>
              <a:rPr lang="ru-RU" sz="2800" b="1" dirty="0" smtClean="0"/>
              <a:t>(мысль, задумка), 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dirty="0" smtClean="0"/>
              <a:t>      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а уж дополнить(</a:t>
            </a:r>
            <a:r>
              <a:rPr lang="ru-RU" sz="2800" b="1" dirty="0" smtClean="0"/>
              <a:t>развить, расцветить, внести           нюансы) </a:t>
            </a:r>
            <a:r>
              <a:rPr lang="ru-RU" sz="4000" b="1" smtClean="0">
                <a:solidFill>
                  <a:schemeClr val="tx2">
                    <a:lumMod val="50000"/>
                  </a:schemeClr>
                </a:solidFill>
              </a:rPr>
              <a:t>будет кому»</a:t>
            </a:r>
            <a:r>
              <a:rPr lang="ru-RU" sz="4800" b="1" dirty="0" smtClean="0">
                <a:solidFill>
                  <a:srgbClr val="FF0000"/>
                </a:solidFill>
              </a:rPr>
              <a:t/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/>
            </a:r>
            <a:br>
              <a:rPr lang="ru-RU" sz="4800" b="1" dirty="0" smtClean="0">
                <a:solidFill>
                  <a:srgbClr val="FF0000"/>
                </a:solidFill>
              </a:rPr>
            </a:b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4227513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0" y="373063"/>
            <a:ext cx="5100638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9500" y="3357563"/>
            <a:ext cx="4567238" cy="317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088232"/>
          </a:xfrm>
        </p:spPr>
        <p:txBody>
          <a:bodyPr/>
          <a:lstStyle/>
          <a:p>
            <a:r>
              <a:rPr lang="ru-RU" sz="6600" b="1" dirty="0" smtClean="0"/>
              <a:t>Что посеешь, то и пожнешь.</a:t>
            </a:r>
            <a:endParaRPr lang="ru-RU" sz="6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29614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СЕЯТЬ </a:t>
            </a:r>
            <a:r>
              <a:rPr lang="ru-RU" b="1" dirty="0" smtClean="0"/>
              <a:t>и</a:t>
            </a:r>
            <a:r>
              <a:rPr lang="ru-RU" b="1" dirty="0" smtClean="0">
                <a:solidFill>
                  <a:srgbClr val="FF0000"/>
                </a:solidFill>
              </a:rPr>
              <a:t>  СЕЯТЕЛЬ  </a:t>
            </a:r>
            <a:r>
              <a:rPr lang="ru-RU" b="1" dirty="0" smtClean="0"/>
              <a:t>как символы.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88841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Сеятель</a:t>
            </a:r>
            <a:r>
              <a:rPr lang="ru-RU" sz="3600" dirty="0" smtClean="0"/>
              <a:t>- духовный учитель, сеющий разумное, доброе , вечное, </a:t>
            </a:r>
            <a:r>
              <a:rPr lang="ru-RU" sz="3600" dirty="0" err="1" smtClean="0"/>
              <a:t>взрщивающий</a:t>
            </a:r>
            <a:r>
              <a:rPr lang="ru-RU" sz="3600" dirty="0" smtClean="0"/>
              <a:t> в себе добродетели.. </a:t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Сеять</a:t>
            </a:r>
            <a:r>
              <a:rPr lang="ru-RU" sz="3600" dirty="0" smtClean="0"/>
              <a:t>- нести людям добро, любовь, веру..; работать над своим духовным совершенством </a:t>
            </a:r>
            <a:endParaRPr lang="ru-RU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Переносный смысл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Аллегорическое понимание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Любое дело имеет результат, а поступок- последствия</a:t>
            </a: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Человек своими поступками сам определяет своё будущее.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700809"/>
            <a:ext cx="4041775" cy="792087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Духовный(символический)пласт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2924943"/>
            <a:ext cx="4041775" cy="3201219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Работа по созиданию в себе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добродетелей</a:t>
            </a:r>
            <a:r>
              <a:rPr lang="ru-RU" smtClean="0"/>
              <a:t> </a:t>
            </a:r>
            <a:endParaRPr lang="ru-RU" dirty="0" smtClean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Несущий слово Господа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"сеющий в свою плоть пожнет от плоти тление, а сеющий в дух, пожнет от духа вечную жизнь" (</a:t>
            </a:r>
            <a:r>
              <a:rPr lang="ru-RU" dirty="0" err="1" smtClean="0">
                <a:solidFill>
                  <a:srgbClr val="FF0000"/>
                </a:solidFill>
              </a:rPr>
              <a:t>Галатам</a:t>
            </a:r>
            <a:r>
              <a:rPr lang="ru-RU" dirty="0" smtClean="0">
                <a:solidFill>
                  <a:srgbClr val="FF0000"/>
                </a:solidFill>
              </a:rPr>
              <a:t> 6:7,8).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Прямая со стрелкой 8"/>
          <p:cNvCxnSpPr>
            <a:stCxn id="5" idx="0"/>
          </p:cNvCxnSpPr>
          <p:nvPr/>
        </p:nvCxnSpPr>
        <p:spPr>
          <a:xfrm flipH="1">
            <a:off x="2123728" y="2174875"/>
            <a:ext cx="353566" cy="822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652120" y="2564904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символы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00808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« Культурно-историческими»  символами являются образы-символы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«моря», «корабля», «паруса», «дороги», «пути», «сада», «неба», «метели», «огня», «венца», «щита» и «меча», «розы», «креста», «соловья»</a:t>
            </a:r>
            <a:r>
              <a:rPr lang="ru-RU" sz="3200" b="1" dirty="0" smtClean="0"/>
              <a:t> и многие другие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БУКВАЛЬНОЕ ПОНИМАНИЕ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71467" y="1638942"/>
            <a:ext cx="2376264" cy="122413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/>
              <a:t>Т</a:t>
            </a:r>
          </a:p>
        </p:txBody>
      </p:sp>
      <p:sp>
        <p:nvSpPr>
          <p:cNvPr id="8" name="Овал 7"/>
          <p:cNvSpPr/>
          <p:nvPr/>
        </p:nvSpPr>
        <p:spPr>
          <a:xfrm>
            <a:off x="2447761" y="4087214"/>
            <a:ext cx="1423673" cy="1423673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/>
              <a:t>sit</a:t>
            </a:r>
            <a:endParaRPr lang="ru-RU" sz="4800" b="1" dirty="0"/>
          </a:p>
        </p:txBody>
      </p:sp>
      <p:cxnSp>
        <p:nvCxnSpPr>
          <p:cNvPr id="11" name="Соединительная линия уступом 10"/>
          <p:cNvCxnSpPr>
            <a:stCxn id="0" idx="2"/>
            <a:endCxn id="0" idx="0"/>
          </p:cNvCxnSpPr>
          <p:nvPr/>
        </p:nvCxnSpPr>
        <p:spPr>
          <a:xfrm rot="5400000">
            <a:off x="2547143" y="3475832"/>
            <a:ext cx="1223963" cy="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авая фигурная скобка 11"/>
          <p:cNvSpPr/>
          <p:nvPr/>
        </p:nvSpPr>
        <p:spPr>
          <a:xfrm>
            <a:off x="4427538" y="1522413"/>
            <a:ext cx="504825" cy="4105275"/>
          </a:xfrm>
          <a:prstGeom prst="rightBrace">
            <a:avLst>
              <a:gd name="adj1" fmla="val 75281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148064" y="2350778"/>
            <a:ext cx="2448272" cy="244827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>
                <a:solidFill>
                  <a:srgbClr val="FFFFFF"/>
                </a:solidFill>
                <a:cs typeface="Arial" charset="0"/>
              </a:rPr>
              <a:t>Б.С.</a:t>
            </a:r>
          </a:p>
          <a:p>
            <a:pPr algn="ctr">
              <a:defRPr/>
            </a:pPr>
            <a:r>
              <a:rPr lang="ru-RU" sz="3200" b="1">
                <a:solidFill>
                  <a:srgbClr val="FFFFFF"/>
                </a:solidFill>
                <a:cs typeface="Arial" charset="0"/>
              </a:rPr>
              <a:t>сюжет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156175" y="3621088"/>
            <a:ext cx="2448272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Выход на идею пословицы через прямое понимание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016577"/>
            <a:ext cx="9144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Рыба гниет с 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головы.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Хочешь грибок- полезай под куст.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Дважды в год лета не бывает.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Мокрый дождя не боится.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Куй железо пока горячо.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Буквальное понимание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(прямой смысл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074358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Главный тот, кто запевает песню, а     остальных (хор) можно найти.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хорошо петь нужен запевала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ПЕРЕНОСНОЕ ПОНИМАНИЕ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13778" y="1638942"/>
            <a:ext cx="2376264" cy="122413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/>
              <a:t>Т</a:t>
            </a:r>
          </a:p>
        </p:txBody>
      </p:sp>
      <p:sp>
        <p:nvSpPr>
          <p:cNvPr id="8" name="Овал 7"/>
          <p:cNvSpPr>
            <a:spLocks noChangeAspect="1"/>
          </p:cNvSpPr>
          <p:nvPr/>
        </p:nvSpPr>
        <p:spPr>
          <a:xfrm>
            <a:off x="179512" y="4087214"/>
            <a:ext cx="1260000" cy="126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/>
              <a:t>sit</a:t>
            </a:r>
            <a:r>
              <a:rPr lang="ru-RU" sz="4000" b="1" baseline="-25000" dirty="0"/>
              <a:t>1</a:t>
            </a:r>
            <a:endParaRPr lang="ru-RU" sz="4000" b="1" dirty="0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5537200" y="1557338"/>
            <a:ext cx="504825" cy="4103687"/>
          </a:xfrm>
          <a:prstGeom prst="rightBrace">
            <a:avLst>
              <a:gd name="adj1" fmla="val 75281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372200" y="2384884"/>
            <a:ext cx="2448272" cy="244827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П.С.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идеи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6372200" y="3560763"/>
            <a:ext cx="2448272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>
            <a:spLocks noChangeAspect="1"/>
          </p:cNvSpPr>
          <p:nvPr/>
        </p:nvSpPr>
        <p:spPr>
          <a:xfrm>
            <a:off x="1523661" y="4087214"/>
            <a:ext cx="1260000" cy="126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/>
          </a:p>
        </p:txBody>
      </p:sp>
      <p:sp>
        <p:nvSpPr>
          <p:cNvPr id="14" name="Овал 13"/>
          <p:cNvSpPr>
            <a:spLocks noChangeAspect="1"/>
          </p:cNvSpPr>
          <p:nvPr/>
        </p:nvSpPr>
        <p:spPr>
          <a:xfrm>
            <a:off x="2867810" y="4087214"/>
            <a:ext cx="1260000" cy="126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/>
              <a:t>sit</a:t>
            </a:r>
            <a:r>
              <a:rPr lang="ru-RU" sz="4000" b="1" baseline="-25000" dirty="0"/>
              <a:t>5</a:t>
            </a:r>
            <a:endParaRPr lang="ru-RU" sz="4000" b="1" dirty="0"/>
          </a:p>
        </p:txBody>
      </p:sp>
      <p:sp>
        <p:nvSpPr>
          <p:cNvPr id="16" name="Овал 15"/>
          <p:cNvSpPr>
            <a:spLocks noChangeAspect="1"/>
          </p:cNvSpPr>
          <p:nvPr/>
        </p:nvSpPr>
        <p:spPr>
          <a:xfrm>
            <a:off x="4211960" y="4087214"/>
            <a:ext cx="1260000" cy="1260000"/>
          </a:xfrm>
          <a:prstGeom prst="ellipse">
            <a:avLst/>
          </a:prstGeom>
          <a:solidFill>
            <a:srgbClr val="C0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err="1"/>
              <a:t>sit</a:t>
            </a:r>
            <a:r>
              <a:rPr lang="en-US" sz="4000" b="1" baseline="-25000" dirty="0" err="1"/>
              <a:t>x</a:t>
            </a:r>
            <a:endParaRPr lang="ru-RU" sz="4000" b="1" dirty="0"/>
          </a:p>
        </p:txBody>
      </p:sp>
      <p:cxnSp>
        <p:nvCxnSpPr>
          <p:cNvPr id="9" name="Прямая со стрелкой 8"/>
          <p:cNvCxnSpPr>
            <a:stCxn id="0" idx="2"/>
            <a:endCxn id="0" idx="0"/>
          </p:cNvCxnSpPr>
          <p:nvPr/>
        </p:nvCxnSpPr>
        <p:spPr>
          <a:xfrm flipH="1">
            <a:off x="809625" y="2863850"/>
            <a:ext cx="2192338" cy="12239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0" idx="2"/>
            <a:endCxn id="0" idx="0"/>
          </p:cNvCxnSpPr>
          <p:nvPr/>
        </p:nvCxnSpPr>
        <p:spPr>
          <a:xfrm flipH="1">
            <a:off x="2154238" y="2863850"/>
            <a:ext cx="847725" cy="12239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0" idx="2"/>
            <a:endCxn id="0" idx="0"/>
          </p:cNvCxnSpPr>
          <p:nvPr/>
        </p:nvCxnSpPr>
        <p:spPr>
          <a:xfrm>
            <a:off x="3001963" y="2863850"/>
            <a:ext cx="495300" cy="12239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0" idx="2"/>
            <a:endCxn id="0" idx="0"/>
          </p:cNvCxnSpPr>
          <p:nvPr/>
        </p:nvCxnSpPr>
        <p:spPr>
          <a:xfrm>
            <a:off x="3001963" y="2863850"/>
            <a:ext cx="1839912" cy="12239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Переносный смысл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044727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 бы фас, 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шавки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найдутся</a:t>
            </a:r>
          </a:p>
          <a:p>
            <a:pPr eaLnBrk="0" hangingPunct="0"/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(негативное обобщение, связанное с </a:t>
            </a:r>
            <a:r>
              <a:rPr lang="ru-RU" sz="28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негативным,неправильным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пониманием слова ПОДГОЛОСКИ)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Руководить труднее, чем подчиняться.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Помочь проще, чем придумать что и как  делать.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(частичное понимание, выходящее за «рамки» ,связанное </a:t>
            </a:r>
          </a:p>
          <a:p>
            <a:pPr eaLnBrk="0" hangingPunct="0"/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ролью руководителя 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всякого дела должен быть начальник.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hangingPunct="0">
              <a:buFont typeface="Wingdings" pitchFamily="2" charset="2"/>
              <a:buChar char="Ø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 бы начальник, а подчиненных он подбирает под себя.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hangingPunct="0"/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(обобщенное понимание версии переносного значения)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274638"/>
            <a:ext cx="7618040" cy="567464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            ПОДПЕВАЛА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     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ТОЛКЛВЫЙ СЛОВАРЬ УШАКОВА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b="1" dirty="0" smtClean="0"/>
              <a:t>1. </a:t>
            </a:r>
            <a:r>
              <a:rPr lang="ru-RU" sz="4000" b="1" dirty="0" err="1" smtClean="0"/>
              <a:t>Тот,кто</a:t>
            </a:r>
            <a:r>
              <a:rPr lang="ru-RU" sz="4000" b="1" dirty="0" smtClean="0"/>
              <a:t> поет, подпевая кому -чему -</a:t>
            </a:r>
            <a:r>
              <a:rPr lang="ru-RU" sz="4000" b="1" dirty="0" err="1" smtClean="0"/>
              <a:t>нибудь</a:t>
            </a:r>
            <a:r>
              <a:rPr lang="ru-RU" sz="4000" b="1" dirty="0" smtClean="0"/>
              <a:t>.</a:t>
            </a:r>
            <a:br>
              <a:rPr lang="ru-RU" sz="4000" b="1" dirty="0" smtClean="0"/>
            </a:br>
            <a:r>
              <a:rPr lang="ru-RU" sz="4000" b="1" dirty="0" smtClean="0"/>
              <a:t>2.перен.Человек,угодничающий перед кем-нибудь из низких, беспринципных побуждений.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>
                <a:solidFill>
                  <a:schemeClr val="hlink"/>
                </a:solidFill>
              </a:rPr>
              <a:t>                       Текст 2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>
                <a:solidFill>
                  <a:schemeClr val="hlink"/>
                </a:solidFill>
              </a:rPr>
              <a:t>ЗАПЕВА́ЛА</a:t>
            </a:r>
            <a:r>
              <a:rPr lang="ru-RU" sz="2400" smtClean="0"/>
              <a:t> — солист, исполнитель запева. В народном хоровом пении запевалой называют ведущего певца, начинающего пение, подхватываемое хором.</a:t>
            </a:r>
            <a:r>
              <a:rPr lang="ru-RU" sz="2400" b="1" smtClean="0"/>
              <a:t> </a:t>
            </a:r>
            <a:r>
              <a:rPr lang="ru-RU" sz="2400" smtClean="0"/>
              <a:t>Своим пением запевала увлекает всех участников хора и направляет их на определенную трактовку песни.</a:t>
            </a:r>
          </a:p>
          <a:p>
            <a:pPr>
              <a:lnSpc>
                <a:spcPct val="90000"/>
              </a:lnSpc>
            </a:pP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chemeClr val="hlink"/>
                </a:solidFill>
              </a:rPr>
              <a:t>ПОДГОЛОСКИ</a:t>
            </a:r>
            <a:r>
              <a:rPr lang="ru-RU" sz="2400" b="1" smtClean="0"/>
              <a:t> </a:t>
            </a:r>
            <a:r>
              <a:rPr lang="ru-RU" sz="2400" smtClean="0"/>
              <a:t>—  Варианты-ответвления основного напева рус. нар. песни. Импровизируемые нар. певцами, П. образуют полифоническую фактуру рус. нар. хора.</a:t>
            </a:r>
          </a:p>
          <a:p>
            <a:pPr algn="r"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                                                                                                                   (Музыкальный словарь)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Значение песни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sz="2400" b="1" dirty="0" smtClean="0"/>
              <a:t>Неоценимо значение песни в трудовом воспитании детей и молодежи. Песни сопровождали и стимулировали трудовой процесс, они способствовали согласованию и объединению трудовых усилий работающих.</a:t>
            </a:r>
          </a:p>
          <a:p>
            <a:r>
              <a:rPr lang="ru-RU" sz="2400" b="1" dirty="0" smtClean="0"/>
              <a:t>Во время Великой Отечественной войны порой только песня с ее жизнеутверждающим текстом и музыкой спасала, поддерживала, придавала боевой дух и просто сплачивала...</a:t>
            </a:r>
          </a:p>
          <a:p>
            <a:r>
              <a:rPr lang="ru-RU" sz="2400" b="1" dirty="0" smtClean="0"/>
              <a:t>Песни помогали поднимать страну из руин, под их мелодии налаживали мирную жизнь, поднимали целинные целину, восстанавливали промышленность Песня способна объединять, воодушевлять и прокладывать путь</a:t>
            </a:r>
            <a:r>
              <a:rPr lang="ru-RU" b="1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455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Пословица</vt:lpstr>
      <vt:lpstr>БУКВАЛЬНОЕ ПОНИМАНИЕ</vt:lpstr>
      <vt:lpstr>Выход на идею пословицы через прямое понимание </vt:lpstr>
      <vt:lpstr>Буквальное понимание (прямой смысл)</vt:lpstr>
      <vt:lpstr>ПЕРЕНОСНОЕ ПОНИМАНИЕ</vt:lpstr>
      <vt:lpstr>Переносный смысл</vt:lpstr>
      <vt:lpstr>                ПОДПЕВАЛА          ТОЛКЛВЫЙ СЛОВАРЬ УШАКОВА  1. Тот,кто поет, подпевая кому -чему -нибудь. 2.перен.Человек,угодничающий перед кем-нибудь из низких, беспринципных побуждений.  </vt:lpstr>
      <vt:lpstr>                       Текст 2</vt:lpstr>
      <vt:lpstr>Значение песни</vt:lpstr>
      <vt:lpstr>СИМВОЛИЧЕСКОЕ ПОНИМАНИЕ</vt:lpstr>
      <vt:lpstr>            Был бы запевала, а                         подголоски найдутся      «Должна быть генеральная  ( основная, общая) идея (мысль, задумка),           а уж дополнить(развить, расцветить, внести           нюансы) будет кому»  </vt:lpstr>
      <vt:lpstr>Слайд 12</vt:lpstr>
      <vt:lpstr>Что посеешь, то и пожнешь.</vt:lpstr>
      <vt:lpstr>СЕЯТЬ и  СЕЯТЕЛЬ  как символы. </vt:lpstr>
      <vt:lpstr>Переносный смысл</vt:lpstr>
      <vt:lpstr>символы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БУКВАЛЬНОЕ ПОНИМАНИЕ</dc:title>
  <dc:creator>Nataly</dc:creator>
  <cp:lastModifiedBy>ольга</cp:lastModifiedBy>
  <cp:revision>15</cp:revision>
  <dcterms:created xsi:type="dcterms:W3CDTF">2012-05-15T18:43:42Z</dcterms:created>
  <dcterms:modified xsi:type="dcterms:W3CDTF">2017-10-10T08:16:31Z</dcterms:modified>
</cp:coreProperties>
</file>