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18F4A0-0228-4426-BAE5-860BE525D6D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FD328-825D-47CA-A48C-5EC1DD6E4E8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18F4A0-0228-4426-BAE5-860BE525D6D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FD328-825D-47CA-A48C-5EC1DD6E4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18F4A0-0228-4426-BAE5-860BE525D6D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FD328-825D-47CA-A48C-5EC1DD6E4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18F4A0-0228-4426-BAE5-860BE525D6D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FD328-825D-47CA-A48C-5EC1DD6E4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18F4A0-0228-4426-BAE5-860BE525D6D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FD328-825D-47CA-A48C-5EC1DD6E4E8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18F4A0-0228-4426-BAE5-860BE525D6D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FD328-825D-47CA-A48C-5EC1DD6E4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18F4A0-0228-4426-BAE5-860BE525D6D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FD328-825D-47CA-A48C-5EC1DD6E4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18F4A0-0228-4426-BAE5-860BE525D6D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FD328-825D-47CA-A48C-5EC1DD6E4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18F4A0-0228-4426-BAE5-860BE525D6D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FD328-825D-47CA-A48C-5EC1DD6E4E84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18F4A0-0228-4426-BAE5-860BE525D6D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FD328-825D-47CA-A48C-5EC1DD6E4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18F4A0-0228-4426-BAE5-860BE525D6D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AFD328-825D-47CA-A48C-5EC1DD6E4E8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518F4A0-0228-4426-BAE5-860BE525D6D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6AFD328-825D-47CA-A48C-5EC1DD6E4E84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484784"/>
            <a:ext cx="7406640" cy="147218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Современные </a:t>
            </a:r>
            <a:r>
              <a:rPr lang="ru-RU" b="1" dirty="0" smtClean="0"/>
              <a:t>педагогические технологии смыслового чтения при работе по адаптированным </a:t>
            </a:r>
            <a:r>
              <a:rPr lang="ru-RU" b="1" dirty="0" smtClean="0"/>
              <a:t>программам.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789040"/>
            <a:ext cx="7406640" cy="1752600"/>
          </a:xfrm>
        </p:spPr>
        <p:txBody>
          <a:bodyPr/>
          <a:lstStyle/>
          <a:p>
            <a:r>
              <a:rPr lang="ru-RU" i="1" dirty="0" smtClean="0"/>
              <a:t>Понимание </a:t>
            </a:r>
            <a:r>
              <a:rPr lang="ru-RU" i="1" dirty="0" smtClean="0"/>
              <a:t>текста – это процесс перевода смысла этого текста в любую другую форму его </a:t>
            </a:r>
            <a:r>
              <a:rPr lang="ru-RU" i="1" dirty="0" smtClean="0"/>
              <a:t>закрепления</a:t>
            </a:r>
            <a:r>
              <a:rPr lang="ru-RU" dirty="0" smtClean="0"/>
              <a:t>. </a:t>
            </a:r>
          </a:p>
          <a:p>
            <a:r>
              <a:rPr lang="ru-RU" dirty="0" smtClean="0"/>
              <a:t> </a:t>
            </a:r>
            <a:r>
              <a:rPr lang="ru-RU" dirty="0" smtClean="0"/>
              <a:t>                                                            А.А</a:t>
            </a:r>
            <a:r>
              <a:rPr lang="ru-RU" dirty="0" smtClean="0"/>
              <a:t>. </a:t>
            </a:r>
            <a:r>
              <a:rPr lang="ru-RU" dirty="0" smtClean="0"/>
              <a:t>Леонтьев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Технология развития критического мышления через чтение и письмо.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  <a:r>
              <a:rPr lang="ru-RU" dirty="0" smtClean="0"/>
              <a:t>Совокупность </a:t>
            </a:r>
            <a:r>
              <a:rPr lang="ru-RU" dirty="0" smtClean="0"/>
              <a:t>приемов, направленных на то, чтобы заинтересовать ученика, побудить его к деятельности, создать условия для обобщения информации, способствовать развитию критического мышления, навыков самоанализа, рефлексии.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«Чтение с пометками».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Прием, формирующий </a:t>
            </a:r>
            <a:r>
              <a:rPr lang="ru-RU" dirty="0" smtClean="0"/>
              <a:t>навыки вдумчивого, осмысленного чтения, умения анализировать и синтезировать информацию, применять полученные знания на практике либо в новой ситуации, является чтение текста с одновременной его </a:t>
            </a:r>
            <a:r>
              <a:rPr lang="ru-RU" dirty="0" smtClean="0"/>
              <a:t>маркировкой.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«Чтение с пометками».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ru-RU" dirty="0" smtClean="0"/>
              <a:t>Что из прочитанного Вам оказалось известным?</a:t>
            </a:r>
          </a:p>
          <a:p>
            <a:pPr lvl="0" fontAlgn="base"/>
            <a:r>
              <a:rPr lang="ru-RU" dirty="0" smtClean="0"/>
              <a:t>Какая информация была новой для Вас?</a:t>
            </a:r>
          </a:p>
          <a:p>
            <a:pPr lvl="0" fontAlgn="base"/>
            <a:r>
              <a:rPr lang="ru-RU" dirty="0" smtClean="0"/>
              <a:t>Что вызвало сомнения или с чем Вы не согласны?</a:t>
            </a:r>
          </a:p>
          <a:p>
            <a:pPr lvl="0" fontAlgn="base"/>
            <a:r>
              <a:rPr lang="ru-RU" dirty="0" smtClean="0"/>
              <a:t>Что из прочитанного оказалось наиболее важным, т.е. что необходимо запомнить?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«Чтение с остановками»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Текст </a:t>
            </a:r>
            <a:r>
              <a:rPr lang="ru-RU" dirty="0" smtClean="0"/>
              <a:t>делится на смысловые </a:t>
            </a:r>
            <a:r>
              <a:rPr lang="ru-RU" dirty="0" smtClean="0"/>
              <a:t>куски.</a:t>
            </a:r>
          </a:p>
          <a:p>
            <a:r>
              <a:rPr lang="ru-RU" dirty="0" smtClean="0"/>
              <a:t>Особенность приема: рефлексия предыдущей части является стадией вызова к новой.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Вопросы по системе</a:t>
            </a:r>
            <a:r>
              <a:rPr lang="ru-RU" dirty="0" smtClean="0"/>
              <a:t> </a:t>
            </a:r>
            <a:r>
              <a:rPr lang="ru-RU" dirty="0" smtClean="0"/>
              <a:t>Б. </a:t>
            </a:r>
            <a:r>
              <a:rPr lang="ru-RU" dirty="0" err="1" smtClean="0"/>
              <a:t>Блума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 fontAlgn="base"/>
            <a:r>
              <a:rPr lang="ru-RU" b="1" dirty="0" smtClean="0"/>
              <a:t>Знание</a:t>
            </a:r>
            <a:r>
              <a:rPr lang="ru-RU" dirty="0" smtClean="0"/>
              <a:t> (конкретного материала, терминологии, фактов, законов, определений, критериев и др</a:t>
            </a:r>
            <a:r>
              <a:rPr lang="ru-RU" dirty="0" smtClean="0"/>
              <a:t>.)..</a:t>
            </a:r>
            <a:endParaRPr lang="ru-RU" dirty="0" smtClean="0"/>
          </a:p>
          <a:p>
            <a:pPr lvl="0" fontAlgn="base"/>
            <a:r>
              <a:rPr lang="ru-RU" b="1" dirty="0" smtClean="0"/>
              <a:t>Понимание</a:t>
            </a:r>
            <a:r>
              <a:rPr lang="ru-RU" dirty="0" smtClean="0"/>
              <a:t> </a:t>
            </a:r>
            <a:r>
              <a:rPr lang="ru-RU" dirty="0" smtClean="0"/>
              <a:t>материала. </a:t>
            </a:r>
            <a:r>
              <a:rPr lang="ru-RU" dirty="0" smtClean="0"/>
              <a:t>Интерпретирует, объясняет, кратко излагает.</a:t>
            </a:r>
          </a:p>
          <a:p>
            <a:pPr lvl="0" fontAlgn="base"/>
            <a:r>
              <a:rPr lang="ru-RU" b="1" dirty="0" smtClean="0"/>
              <a:t>Применение</a:t>
            </a:r>
            <a:r>
              <a:rPr lang="ru-RU" dirty="0" smtClean="0"/>
              <a:t> знаний. Ученик демонстрирует применение изученного материала в конкретных условиях или в новой ситуации, прогнозирует дальнейший ход событий.</a:t>
            </a:r>
          </a:p>
          <a:p>
            <a:pPr lvl="0" fontAlgn="base"/>
            <a:r>
              <a:rPr lang="ru-RU" b="1" dirty="0" smtClean="0"/>
              <a:t>Анализ</a:t>
            </a:r>
            <a:r>
              <a:rPr lang="ru-RU" dirty="0" smtClean="0"/>
              <a:t> (элементов, взаимосвязей, явлений, понятий). </a:t>
            </a:r>
          </a:p>
          <a:p>
            <a:pPr lvl="0" fontAlgn="base"/>
            <a:r>
              <a:rPr lang="ru-RU" b="1" dirty="0" smtClean="0"/>
              <a:t>Синтез</a:t>
            </a:r>
            <a:r>
              <a:rPr lang="ru-RU" dirty="0" smtClean="0"/>
              <a:t>. Учащиеся проявляют умение комбинировать элементы для построения целого, обладающего новизной. </a:t>
            </a:r>
          </a:p>
          <a:p>
            <a:pPr lvl="0" fontAlgn="base"/>
            <a:r>
              <a:rPr lang="ru-RU" b="1" dirty="0" smtClean="0"/>
              <a:t>Оценка</a:t>
            </a:r>
            <a:r>
              <a:rPr lang="ru-RU" dirty="0" smtClean="0"/>
              <a:t>. Ученик демонстрирует собственные суждения на основе имеющихся данных, эмоций и переживаний.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7498080" cy="165618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Технология, разработанная специалистами Русской ассоциации чтения </a:t>
            </a:r>
            <a:r>
              <a:rPr lang="ru-RU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2057400"/>
            <a:ext cx="7498080" cy="4800600"/>
          </a:xfrm>
        </p:spPr>
        <p:txBody>
          <a:bodyPr/>
          <a:lstStyle/>
          <a:p>
            <a:r>
              <a:rPr lang="ru-RU" dirty="0" smtClean="0"/>
              <a:t>Технологии</a:t>
            </a:r>
            <a:r>
              <a:rPr lang="ru-RU" dirty="0" smtClean="0"/>
              <a:t>, предлагающие школьнику пересказать прочитанное с разной степенью точности, определить личную вовлеченность в текст, освоить навыки прогностики, определить идею и тему произведения, понимать между строк и обобщать прочитанное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Антипамятка</a:t>
            </a:r>
            <a:r>
              <a:rPr lang="ru-RU" dirty="0" smtClean="0"/>
              <a:t> для родителей.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 fontAlgn="base"/>
            <a:r>
              <a:rPr lang="ru-RU" dirty="0" smtClean="0"/>
              <a:t>Чтение является бесполезным занятием, поэтому не тратьте на него времени.</a:t>
            </a:r>
          </a:p>
          <a:p>
            <a:pPr lvl="0" fontAlgn="base"/>
            <a:r>
              <a:rPr lang="ru-RU" dirty="0" smtClean="0"/>
              <a:t>Пусть школа и семья живут параллельно друг другу.</a:t>
            </a:r>
          </a:p>
          <a:p>
            <a:pPr lvl="0" fontAlgn="base"/>
            <a:r>
              <a:rPr lang="ru-RU" dirty="0" smtClean="0"/>
              <a:t>Читайте медленно, не придавайте смысл словам, избегайте выразительности при чтении.</a:t>
            </a:r>
          </a:p>
          <a:p>
            <a:pPr lvl="0" fontAlgn="base"/>
            <a:r>
              <a:rPr lang="ru-RU" dirty="0" smtClean="0"/>
              <a:t>Ни в коем случае не задумывайтесь о рекомендательном списке литературы. Полная свобода в чтении ― залог его успешности.</a:t>
            </a:r>
          </a:p>
          <a:p>
            <a:pPr lvl="0" fontAlgn="base"/>
            <a:r>
              <a:rPr lang="ru-RU" dirty="0" smtClean="0"/>
              <a:t>Не следует обращать внимания на обложку и титульный лист книги.</a:t>
            </a:r>
          </a:p>
          <a:p>
            <a:pPr lvl="0" fontAlgn="base"/>
            <a:r>
              <a:rPr lang="ru-RU" dirty="0" smtClean="0"/>
              <a:t>Избавляйтесь от книг в условиях дома, не захламляйте ими свою комнату.</a:t>
            </a:r>
          </a:p>
          <a:p>
            <a:pPr lvl="0" fontAlgn="base"/>
            <a:r>
              <a:rPr lang="ru-RU" dirty="0" smtClean="0"/>
              <a:t>Читайте лежа или сидя, днём или ночью.</a:t>
            </a:r>
          </a:p>
          <a:p>
            <a:pPr lvl="0" fontAlgn="base"/>
            <a:r>
              <a:rPr lang="ru-RU" dirty="0" smtClean="0"/>
              <a:t>Помните: детские газеты и журналы ничего полезного не дадут вашим детям.</a:t>
            </a:r>
          </a:p>
          <a:p>
            <a:pPr lvl="0" fontAlgn="base"/>
            <a:r>
              <a:rPr lang="ru-RU" dirty="0" smtClean="0"/>
              <a:t>После чтения ставьте жирную точку. Не видите напрасные беседы с ребёнком на тему книги.</a:t>
            </a:r>
          </a:p>
          <a:p>
            <a:pPr lvl="0" fontAlgn="base"/>
            <a:r>
              <a:rPr lang="ru-RU" dirty="0" smtClean="0"/>
              <a:t>Не вздумайте задавать вопросы по прочитанному. Это оказывает отрицательное влияние на сознание ребёнка.</a:t>
            </a:r>
          </a:p>
          <a:p>
            <a:pPr lvl="0" fontAlgn="base"/>
            <a:r>
              <a:rPr lang="ru-RU" dirty="0" smtClean="0"/>
              <a:t>Не оставляйте после чтения никаких следов, особенно в виде исписанных читательских тетрадей (дневников).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Памятка для </a:t>
            </a:r>
            <a:r>
              <a:rPr lang="ru-RU" smtClean="0"/>
              <a:t>родителей.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fontAlgn="base"/>
            <a:r>
              <a:rPr lang="ru-RU" b="1" dirty="0" smtClean="0"/>
              <a:t>Памятка для родителей</a:t>
            </a:r>
            <a:endParaRPr lang="ru-RU" dirty="0" smtClean="0"/>
          </a:p>
          <a:p>
            <a:pPr lvl="0" fontAlgn="base"/>
            <a:r>
              <a:rPr lang="ru-RU" dirty="0" smtClean="0"/>
              <a:t>Помните: чтение ― это окно в мир познания. Хорошее чтение является залогом успешного обучения ребёнка по всем предметам.</a:t>
            </a:r>
          </a:p>
          <a:p>
            <a:pPr lvl="0" fontAlgn="base"/>
            <a:r>
              <a:rPr lang="ru-RU" dirty="0" smtClean="0"/>
              <a:t>Только совместными усилиями школы и семьи можно добиться того, чтобы ваш ребёнок полюбил книгу.</a:t>
            </a:r>
          </a:p>
          <a:p>
            <a:pPr lvl="0" fontAlgn="base"/>
            <a:r>
              <a:rPr lang="ru-RU" dirty="0" smtClean="0"/>
              <a:t>Необходимо знать основные требования беглого, сознательного и выразительного чтения.</a:t>
            </a:r>
          </a:p>
          <a:p>
            <a:pPr lvl="0" fontAlgn="base"/>
            <a:r>
              <a:rPr lang="ru-RU" dirty="0" smtClean="0"/>
              <a:t>Зная рекомендательный список литературы, вы помогаете ребёнку подобрать книгу.</a:t>
            </a:r>
          </a:p>
          <a:p>
            <a:pPr lvl="0" fontAlgn="base"/>
            <a:r>
              <a:rPr lang="ru-RU" dirty="0" smtClean="0"/>
              <a:t>Начинать чтение книги с обложки и титульного листа.</a:t>
            </a:r>
          </a:p>
          <a:p>
            <a:pPr lvl="0" fontAlgn="base"/>
            <a:r>
              <a:rPr lang="ru-RU" dirty="0" smtClean="0"/>
              <a:t>Своя собственная библиотека, пусть и небольшая, даёт возможность обмениваться книгами с товарищами, что вызовет большой интерес к чтению.</a:t>
            </a:r>
          </a:p>
          <a:p>
            <a:pPr lvl="0" fontAlgn="base"/>
            <a:r>
              <a:rPr lang="ru-RU" dirty="0" smtClean="0"/>
              <a:t>Необходимо соблюдать правила гигиены чтения.</a:t>
            </a:r>
          </a:p>
          <a:p>
            <a:pPr lvl="0" fontAlgn="base"/>
            <a:r>
              <a:rPr lang="ru-RU" dirty="0" smtClean="0"/>
              <a:t>Воспитывать и приучать детей читать детские газеты и журналы.</a:t>
            </a:r>
          </a:p>
          <a:p>
            <a:pPr lvl="0" fontAlgn="base"/>
            <a:r>
              <a:rPr lang="ru-RU" dirty="0" smtClean="0"/>
              <a:t>Обсуждать прочитанное. Пусть ребенок расскажет своими словами, о чем прочитал.</a:t>
            </a:r>
          </a:p>
          <a:p>
            <a:pPr lvl="0" fontAlgn="base"/>
            <a:r>
              <a:rPr lang="ru-RU" dirty="0" smtClean="0"/>
              <a:t>Задавать вопросы по прочитанному надо, но они не должны быть лишними, неуместными, постоянными.</a:t>
            </a:r>
          </a:p>
          <a:p>
            <a:pPr lvl="0" fontAlgn="base"/>
            <a:r>
              <a:rPr lang="ru-RU" dirty="0" smtClean="0"/>
              <a:t>Оказывать помощь в оформлении читательских тетрадей (дневников). В них можно помещать рисунки к прочитанным книгам, выписывать интересные понравившиеся мысли, цитаты из прочитанного.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120</TotalTime>
  <Words>547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Современные педагогические технологии смыслового чтения при работе по адаптированным программам.</vt:lpstr>
      <vt:lpstr>Технология развития критического мышления через чтение и письмо.</vt:lpstr>
      <vt:lpstr>«Чтение с пометками».</vt:lpstr>
      <vt:lpstr>«Чтение с пометками».</vt:lpstr>
      <vt:lpstr>«Чтение с остановками». </vt:lpstr>
      <vt:lpstr>Вопросы по системе Б. Блума.</vt:lpstr>
      <vt:lpstr>Технология, разработанная специалистами Русской ассоциации чтения . </vt:lpstr>
      <vt:lpstr>Антипамятка для родителей.</vt:lpstr>
      <vt:lpstr>Памятка для родителей.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13</cp:revision>
  <dcterms:created xsi:type="dcterms:W3CDTF">2017-12-10T11:53:54Z</dcterms:created>
  <dcterms:modified xsi:type="dcterms:W3CDTF">2017-12-10T13:53:59Z</dcterms:modified>
</cp:coreProperties>
</file>