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0C94"/>
    <a:srgbClr val="B70314"/>
    <a:srgbClr val="8FFBF8"/>
    <a:srgbClr val="33B4B7"/>
    <a:srgbClr val="232C12"/>
    <a:srgbClr val="39471D"/>
    <a:srgbClr val="3E17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2"/>
      </p:cViewPr>
      <p:guideLst>
        <p:guide orient="horz" pos="431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F31BBC-A6FE-49BC-ABFA-8CA39579DBC1}" type="datetimeFigureOut">
              <a:rPr lang="ru-RU" smtClean="0"/>
              <a:pPr/>
              <a:t>28.07.2018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4D1A6E-7C18-4071-8382-0B4DDFC3D1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757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4D1A6E-7C18-4071-8382-0B4DDFC3D1D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7356" y="1428736"/>
            <a:ext cx="5429288" cy="1470025"/>
          </a:xfrm>
        </p:spPr>
        <p:txBody>
          <a:bodyPr>
            <a:scene3d>
              <a:camera prst="orthographicFront"/>
              <a:lightRig rig="threePt" dir="t"/>
            </a:scene3d>
            <a:sp3d extrusionH="44450"/>
          </a:bodyPr>
          <a:lstStyle>
            <a:lvl1pPr>
              <a:defRPr>
                <a:solidFill>
                  <a:srgbClr val="232C12"/>
                </a:solidFill>
                <a:effectLst>
                  <a:outerShdw dist="63500" dir="2700000" algn="tl" rotWithShape="0">
                    <a:schemeClr val="bg1">
                      <a:alpha val="59000"/>
                    </a:schemeClr>
                  </a:outerShdw>
                </a:effectLst>
                <a:latin typeface="Calibri (Headings)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71604" y="2928934"/>
            <a:ext cx="6000792" cy="714380"/>
          </a:xfrm>
        </p:spPr>
        <p:txBody>
          <a:bodyPr/>
          <a:lstStyle>
            <a:lvl1pPr marL="0" indent="0" algn="ctr">
              <a:buNone/>
              <a:defRPr b="0" cap="none" spc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50800" dist="38100" dir="5400000" algn="t" rotWithShape="0">
                    <a:schemeClr val="bg1"/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6BC59-6758-4E30-BB31-19818DAEEE64}" type="datetimeFigureOut">
              <a:rPr lang="ru-RU" smtClean="0"/>
              <a:pPr/>
              <a:t>28.07.2018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70E81-14DE-40AB-8A3F-EE8E8E6179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6BC59-6758-4E30-BB31-19818DAEEE64}" type="datetimeFigureOut">
              <a:rPr lang="ru-RU" smtClean="0"/>
              <a:pPr/>
              <a:t>28.07.2018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70E81-14DE-40AB-8A3F-EE8E8E6179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6BC59-6758-4E30-BB31-19818DAEEE64}" type="datetimeFigureOut">
              <a:rPr lang="ru-RU" smtClean="0"/>
              <a:pPr/>
              <a:t>28.07.2018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70E81-14DE-40AB-8A3F-EE8E8E6179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buFontTx/>
              <a:buBlip>
                <a:blip r:embed="rId3"/>
              </a:buBlip>
              <a:defRPr/>
            </a:lvl6pPr>
            <a:lvl7pPr>
              <a:buFontTx/>
              <a:buBlip>
                <a:blip r:embed="rId4"/>
              </a:buBlip>
              <a:defRPr/>
            </a:lvl7pPr>
            <a:lvl8pPr>
              <a:buFontTx/>
              <a:buBlip>
                <a:blip r:embed="rId5"/>
              </a:buBlip>
              <a:defRPr/>
            </a:lvl8pPr>
            <a:lvl9pPr>
              <a:buFontTx/>
              <a:buBlip>
                <a:blip r:embed="rId6"/>
              </a:buBlip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6BC59-6758-4E30-BB31-19818DAEEE64}" type="datetimeFigureOut">
              <a:rPr lang="ru-RU" smtClean="0"/>
              <a:pPr/>
              <a:t>28.07.2018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70E81-14DE-40AB-8A3F-EE8E8E6179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6BC59-6758-4E30-BB31-19818DAEEE64}" type="datetimeFigureOut">
              <a:rPr lang="ru-RU" smtClean="0"/>
              <a:pPr/>
              <a:t>28.07.2018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70E81-14DE-40AB-8A3F-EE8E8E6179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6BC59-6758-4E30-BB31-19818DAEEE64}" type="datetimeFigureOut">
              <a:rPr lang="ru-RU" smtClean="0"/>
              <a:pPr/>
              <a:t>28.07.2018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70E81-14DE-40AB-8A3F-EE8E8E6179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6BC59-6758-4E30-BB31-19818DAEEE64}" type="datetimeFigureOut">
              <a:rPr lang="ru-RU" smtClean="0"/>
              <a:pPr/>
              <a:t>28.07.2018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70E81-14DE-40AB-8A3F-EE8E8E6179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6BC59-6758-4E30-BB31-19818DAEEE64}" type="datetimeFigureOut">
              <a:rPr lang="ru-RU" smtClean="0"/>
              <a:pPr/>
              <a:t>28.07.2018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70E81-14DE-40AB-8A3F-EE8E8E6179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6BC59-6758-4E30-BB31-19818DAEEE64}" type="datetimeFigureOut">
              <a:rPr lang="ru-RU" smtClean="0"/>
              <a:pPr/>
              <a:t>28.07.2018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70E81-14DE-40AB-8A3F-EE8E8E6179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6BC59-6758-4E30-BB31-19818DAEEE64}" type="datetimeFigureOut">
              <a:rPr lang="ru-RU" smtClean="0"/>
              <a:pPr/>
              <a:t>28.07.2018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70E81-14DE-40AB-8A3F-EE8E8E6179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6BC59-6758-4E30-BB31-19818DAEEE64}" type="datetimeFigureOut">
              <a:rPr lang="ru-RU" smtClean="0"/>
              <a:pPr/>
              <a:t>28.07.2018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70E81-14DE-40AB-8A3F-EE8E8E6179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44450"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232C12"/>
                </a:solidFill>
                <a:latin typeface="+mn-lt"/>
                <a:ea typeface="Verdana" pitchFamily="34" charset="0"/>
                <a:cs typeface="Arial" pitchFamily="34" charset="0"/>
              </a:defRPr>
            </a:lvl1pPr>
          </a:lstStyle>
          <a:p>
            <a:fld id="{40C6BC59-6758-4E30-BB31-19818DAEEE64}" type="datetimeFigureOut">
              <a:rPr lang="ru-RU" smtClean="0"/>
              <a:pPr/>
              <a:t>28.07.2018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>
              <a:defRPr sz="1200">
                <a:solidFill>
                  <a:srgbClr val="232C12"/>
                </a:solidFill>
                <a:latin typeface="+mn-lt"/>
                <a:ea typeface="Verdana" pitchFamily="34" charset="0"/>
                <a:cs typeface="Arial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32C12"/>
                </a:solidFill>
                <a:latin typeface="+mn-lt"/>
                <a:ea typeface="Verdana" pitchFamily="34" charset="0"/>
                <a:cs typeface="Arial" pitchFamily="34" charset="0"/>
              </a:defRPr>
            </a:lvl1pPr>
          </a:lstStyle>
          <a:p>
            <a:fld id="{7F670E81-14DE-40AB-8A3F-EE8E8E61794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zoom dir="in"/>
  </p:transition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3E1716"/>
          </a:solidFill>
          <a:latin typeface="+mj-lt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4"/>
        </a:buBlip>
        <a:defRPr sz="3200" b="1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5"/>
        </a:buBlip>
        <a:defRPr sz="2800" b="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6"/>
        </a:buBlip>
        <a:defRPr sz="24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7"/>
        </a:buBlip>
        <a:defRPr sz="20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8"/>
        </a:buBlip>
        <a:defRPr sz="20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Tx/>
        <a:buBlip>
          <a:blip r:embed="rId16"/>
        </a:buBlip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Tx/>
        <a:buBlip>
          <a:blip r:embed="rId17"/>
        </a:buBlip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03648" y="3717032"/>
            <a:ext cx="5810988" cy="1846025"/>
          </a:xfrm>
        </p:spPr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endParaRPr lang="ru-RU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71604" y="2613105"/>
            <a:ext cx="6000792" cy="1247943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СУЩЕСТВИТЕЛЬНОЕ</a:t>
            </a: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Подготовила: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учитель начальных классов МКОУ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</a:rPr>
              <a:t>Тойдинской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 СОШ   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Гусейнова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Е.А.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23728" y="1412776"/>
            <a:ext cx="4752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ИМЯ</a:t>
            </a:r>
            <a:endParaRPr lang="ru-RU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I:\5338.jpg"/>
          <p:cNvPicPr>
            <a:picLocks noChangeAspect="1" noChangeArrowheads="1"/>
          </p:cNvPicPr>
          <p:nvPr/>
        </p:nvPicPr>
        <p:blipFill>
          <a:blip r:embed="rId2" cstate="print"/>
          <a:srcRect l="9618" r="13436"/>
          <a:stretch>
            <a:fillRect/>
          </a:stretch>
        </p:blipFill>
        <p:spPr bwMode="auto">
          <a:xfrm>
            <a:off x="395536" y="1700808"/>
            <a:ext cx="6094787" cy="475252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15616" y="260648"/>
            <a:ext cx="6984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C00000"/>
                </a:solidFill>
              </a:rPr>
              <a:t>Центр мишени</a:t>
            </a:r>
            <a:endParaRPr lang="ru-RU" sz="7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45224"/>
            <a:ext cx="603723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/>
              <a:t>Меч римских легионеров.</a:t>
            </a:r>
            <a:endParaRPr lang="ru-RU" sz="4000" b="1" i="1" dirty="0"/>
          </a:p>
        </p:txBody>
      </p:sp>
      <p:pic>
        <p:nvPicPr>
          <p:cNvPr id="22530" name="Picture 2" descr="I:\меч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340768"/>
            <a:ext cx="6829146" cy="388843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971600" y="188640"/>
            <a:ext cx="69127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Рукоятка меча</a:t>
            </a:r>
            <a:endParaRPr lang="ru-RU" sz="6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I:\кадык.jpg"/>
          <p:cNvPicPr>
            <a:picLocks noChangeAspect="1" noChangeArrowheads="1"/>
          </p:cNvPicPr>
          <p:nvPr/>
        </p:nvPicPr>
        <p:blipFill>
          <a:blip r:embed="rId2" cstate="print"/>
          <a:srcRect l="53844" t="20405"/>
          <a:stretch>
            <a:fillRect/>
          </a:stretch>
        </p:blipFill>
        <p:spPr bwMode="auto">
          <a:xfrm>
            <a:off x="827584" y="1484784"/>
            <a:ext cx="3744416" cy="5089128"/>
          </a:xfrm>
          <a:prstGeom prst="rect">
            <a:avLst/>
          </a:prstGeom>
          <a:noFill/>
        </p:spPr>
      </p:pic>
      <p:pic>
        <p:nvPicPr>
          <p:cNvPr id="23555" name="Picture 3" descr="I:\кадык1.jpg"/>
          <p:cNvPicPr>
            <a:picLocks noChangeAspect="1" noChangeArrowheads="1"/>
          </p:cNvPicPr>
          <p:nvPr/>
        </p:nvPicPr>
        <p:blipFill>
          <a:blip r:embed="rId3" cstate="print"/>
          <a:srcRect l="1805" t="2751" r="51418" b="12606"/>
          <a:stretch>
            <a:fillRect/>
          </a:stretch>
        </p:blipFill>
        <p:spPr bwMode="auto">
          <a:xfrm>
            <a:off x="5568742" y="188639"/>
            <a:ext cx="3395746" cy="460851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9512" y="404664"/>
            <a:ext cx="540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Адамово яблоко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16016" y="4941168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Кадык</a:t>
            </a:r>
            <a:endParaRPr lang="ru-RU" sz="4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I:\яб дер.jpg"/>
          <p:cNvPicPr>
            <a:picLocks noChangeAspect="1" noChangeArrowheads="1"/>
          </p:cNvPicPr>
          <p:nvPr/>
        </p:nvPicPr>
        <p:blipFill>
          <a:blip r:embed="rId2" cstate="print"/>
          <a:srcRect t="12036" r="49601" b="6335"/>
          <a:stretch>
            <a:fillRect/>
          </a:stretch>
        </p:blipFill>
        <p:spPr bwMode="auto">
          <a:xfrm>
            <a:off x="395536" y="1196752"/>
            <a:ext cx="5904656" cy="519609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260648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Символы императорской власти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44208" y="2276872"/>
            <a:ext cx="23042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Державное яблоко</a:t>
            </a:r>
            <a:endParaRPr lang="ru-RU" sz="2800" b="1" dirty="0"/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1340768"/>
            <a:ext cx="4464496" cy="4248472"/>
          </a:xfrm>
          <a:prstGeom prst="rect">
            <a:avLst/>
          </a:prstGeom>
          <a:solidFill>
            <a:schemeClr val="bg1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11560" y="548680"/>
            <a:ext cx="1512168" cy="151216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771800" y="2708920"/>
            <a:ext cx="1512168" cy="151216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ln w="28575"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О</a:t>
            </a:r>
            <a:endParaRPr lang="ru-RU" sz="9600" b="1" dirty="0">
              <a:ln w="28575">
                <a:solidFill>
                  <a:srgbClr val="C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39552" y="4869160"/>
            <a:ext cx="1512168" cy="151216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004048" y="4797152"/>
            <a:ext cx="1512168" cy="151216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ln w="28575"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Е</a:t>
            </a:r>
            <a:endParaRPr lang="ru-RU" sz="9600" b="1" dirty="0">
              <a:ln w="28575">
                <a:solidFill>
                  <a:srgbClr val="C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788024" y="548680"/>
            <a:ext cx="1512168" cy="151216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771800" y="476672"/>
            <a:ext cx="1296144" cy="1296144"/>
          </a:xfrm>
          <a:prstGeom prst="rect">
            <a:avLst/>
          </a:prstGeom>
          <a:solidFill>
            <a:srgbClr val="8FFBF8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83568" y="2636912"/>
            <a:ext cx="1296144" cy="1296144"/>
          </a:xfrm>
          <a:prstGeom prst="rect">
            <a:avLst/>
          </a:prstGeom>
          <a:solidFill>
            <a:srgbClr val="8FFBF8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64088" y="2636912"/>
            <a:ext cx="1296144" cy="1296144"/>
          </a:xfrm>
          <a:prstGeom prst="rect">
            <a:avLst/>
          </a:prstGeom>
          <a:solidFill>
            <a:srgbClr val="8FFBF8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ln w="28575"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О</a:t>
            </a:r>
            <a:endParaRPr lang="ru-RU" sz="9600" b="1" dirty="0">
              <a:ln w="28575">
                <a:solidFill>
                  <a:srgbClr val="C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915816" y="5013176"/>
            <a:ext cx="1296144" cy="1296144"/>
          </a:xfrm>
          <a:prstGeom prst="rect">
            <a:avLst/>
          </a:prstGeom>
          <a:solidFill>
            <a:srgbClr val="8FFBF8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I:\b189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308304" y="908720"/>
            <a:ext cx="129614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3059832" y="4869160"/>
            <a:ext cx="10801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ln w="28575"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Е</a:t>
            </a:r>
            <a:endParaRPr lang="ru-RU" sz="9600" b="1" dirty="0">
              <a:ln w="28575">
                <a:solidFill>
                  <a:srgbClr val="C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420888"/>
            <a:ext cx="9361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ln w="28575"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Н</a:t>
            </a:r>
            <a:endParaRPr lang="ru-RU" sz="9600" b="1" dirty="0">
              <a:ln w="28575">
                <a:solidFill>
                  <a:srgbClr val="C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3568" y="476672"/>
            <a:ext cx="13681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ln w="28575"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Б</a:t>
            </a:r>
            <a:endParaRPr lang="ru-RU" sz="9600" b="1" dirty="0">
              <a:ln w="28575">
                <a:solidFill>
                  <a:srgbClr val="C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55576" y="4797152"/>
            <a:ext cx="108012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ln w="28575"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Б</a:t>
            </a:r>
          </a:p>
          <a:p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2771800" y="260648"/>
            <a:ext cx="129614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ln w="28575"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Щ</a:t>
            </a:r>
          </a:p>
          <a:p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4860032" y="548680"/>
            <a:ext cx="14401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ln w="28575"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И</a:t>
            </a:r>
            <a:endParaRPr lang="ru-RU" sz="9600" b="1" dirty="0">
              <a:ln w="28575">
                <a:solidFill>
                  <a:srgbClr val="C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0148E-6 L -0.48039 0.13645 " pathEditMode="relative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8038 0.13645 L -0.70868 -0.05226 " pathEditMode="relative" ptsTypes="AA">
                                      <p:cBhvr>
                                        <p:cTn id="9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0868 -0.05226 L -0.22048 0.19936 " pathEditMode="relative" ptsTypes="AA">
                                      <p:cBhvr>
                                        <p:cTn id="1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049 0.19935 L -0.69306 0.54556 " pathEditMode="relative" ptsTypes="AA">
                                      <p:cBhvr>
                                        <p:cTn id="1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9306 0.54557 L -0.47257 -0.10476 " pathEditMode="relative" ptsTypes="AA">
                                      <p:cBhvr>
                                        <p:cTn id="18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000"/>
                            </p:stCondLst>
                            <p:childTnLst>
                              <p:par>
                                <p:cTn id="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7257 -0.10476 L -0.23629 0.56661 " pathEditMode="relative" ptsTypes="AA">
                                      <p:cBhvr>
                                        <p:cTn id="2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4000"/>
                            </p:stCondLst>
                            <p:childTnLst>
                              <p:par>
                                <p:cTn id="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3629 0.56661 L -0.74809 0.22041 " pathEditMode="relative" ptsTypes="AA">
                                      <p:cBhvr>
                                        <p:cTn id="2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0"/>
                            </p:stCondLst>
                            <p:childTnLst>
                              <p:par>
                                <p:cTn id="2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4809 0.2204 L -0.29931 -0.08371 " pathEditMode="relative" ptsTypes="AA">
                                      <p:cBhvr>
                                        <p:cTn id="2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0"/>
                            </p:stCondLst>
                            <p:childTnLst>
                              <p:par>
                                <p:cTn id="2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41 -0.07331 L -0.4882 0.57725 " pathEditMode="relative" ptsTypes="AA">
                                      <p:cBhvr>
                                        <p:cTn id="3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0"/>
                            </p:stCondLst>
                            <p:childTnLst>
                              <p:par>
                                <p:cTn id="3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8819 0.57725 L -0.03142 0.12605 " pathEditMode="relative" ptsTypes="AA">
                                      <p:cBhvr>
                                        <p:cTn id="3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51520" y="620688"/>
            <a:ext cx="8568952" cy="4392488"/>
          </a:xfrm>
        </p:spPr>
        <p:txBody>
          <a:bodyPr>
            <a:normAutofit fontScale="62500" lnSpcReduction="20000"/>
          </a:bodyPr>
          <a:lstStyle/>
          <a:p>
            <a:pPr lvl="1">
              <a:buNone/>
            </a:pPr>
            <a:r>
              <a:rPr lang="ru-RU" sz="9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Цель  урока:</a:t>
            </a:r>
          </a:p>
          <a:p>
            <a:pPr lvl="1" algn="ctr">
              <a:buNone/>
            </a:pPr>
            <a:endParaRPr lang="ru-RU" sz="9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lvl="1" algn="ctr">
              <a:buNone/>
            </a:pPr>
            <a:r>
              <a:rPr lang="ru-RU" sz="9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Обобщение</a:t>
            </a:r>
          </a:p>
          <a:p>
            <a:pPr lvl="1" algn="ctr">
              <a:buNone/>
            </a:pPr>
            <a:r>
              <a:rPr lang="ru-RU" sz="9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знаний об имени</a:t>
            </a:r>
          </a:p>
          <a:p>
            <a:pPr lvl="1" algn="ctr">
              <a:buNone/>
            </a:pPr>
            <a:r>
              <a:rPr lang="ru-RU" sz="9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существительном</a:t>
            </a:r>
            <a:endParaRPr lang="ru-RU" sz="9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39552" y="188640"/>
            <a:ext cx="5256584" cy="792088"/>
          </a:xfrm>
        </p:spPr>
        <p:txBody>
          <a:bodyPr/>
          <a:lstStyle/>
          <a:p>
            <a:r>
              <a:rPr lang="ru-RU" dirty="0" smtClean="0"/>
              <a:t>ТЕСТ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323528" y="1052736"/>
          <a:ext cx="7056783" cy="551688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478733"/>
                <a:gridCol w="407734"/>
                <a:gridCol w="349346"/>
                <a:gridCol w="139738"/>
                <a:gridCol w="581914"/>
                <a:gridCol w="885337"/>
                <a:gridCol w="698692"/>
                <a:gridCol w="279477"/>
                <a:gridCol w="2235812"/>
              </a:tblGrid>
              <a:tr h="370840">
                <a:tc gridSpan="9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1. Имя существительное- это часть…..</a:t>
                      </a:r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ru-RU" dirty="0" smtClean="0"/>
                        <a:t>А)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слова</a:t>
                      </a:r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r>
                        <a:rPr lang="ru-RU" dirty="0" smtClean="0"/>
                        <a:t>Б)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речи</a:t>
                      </a:r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В) предложения</a:t>
                      </a:r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 gridSpan="9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 Имя существительное обозначает……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ru-RU" dirty="0" smtClean="0"/>
                        <a:t>А) действие предмета</a:t>
                      </a:r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r>
                        <a:rPr lang="ru-RU" dirty="0" smtClean="0"/>
                        <a:t>Б) признак предмета</a:t>
                      </a:r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В) предмет</a:t>
                      </a:r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 gridSpan="9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 Имя существительное отвечает на вопросы……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r>
                        <a:rPr lang="ru-RU" dirty="0" smtClean="0"/>
                        <a:t>А)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Какой</a:t>
                      </a:r>
                      <a:r>
                        <a:rPr lang="en-US" dirty="0" smtClean="0"/>
                        <a:t>?</a:t>
                      </a:r>
                      <a:r>
                        <a:rPr lang="ru-RU" dirty="0" smtClean="0"/>
                        <a:t> Какая</a:t>
                      </a:r>
                      <a:r>
                        <a:rPr lang="en-US" dirty="0" smtClean="0"/>
                        <a:t>?</a:t>
                      </a:r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ru-RU" dirty="0" smtClean="0"/>
                        <a:t>Б) Кто</a:t>
                      </a:r>
                      <a:r>
                        <a:rPr lang="en-US" dirty="0" smtClean="0"/>
                        <a:t>?</a:t>
                      </a:r>
                      <a:r>
                        <a:rPr lang="ru-RU" dirty="0" smtClean="0"/>
                        <a:t> Что</a:t>
                      </a:r>
                      <a:r>
                        <a:rPr lang="en-US" dirty="0" smtClean="0"/>
                        <a:t>?</a:t>
                      </a:r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ru-RU" dirty="0" smtClean="0"/>
                        <a:t> В) Что делать</a:t>
                      </a:r>
                      <a:r>
                        <a:rPr lang="en-US" dirty="0" smtClean="0"/>
                        <a:t>?</a:t>
                      </a:r>
                      <a:r>
                        <a:rPr lang="ru-RU" dirty="0" smtClean="0"/>
                        <a:t> Что сделать</a:t>
                      </a:r>
                      <a:r>
                        <a:rPr lang="en-US" dirty="0" smtClean="0"/>
                        <a:t>?</a:t>
                      </a:r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gridSpan="9">
                  <a:txBody>
                    <a:bodyPr/>
                    <a:lstStyle/>
                    <a:p>
                      <a:r>
                        <a:rPr lang="ru-RU" b="1" dirty="0" smtClean="0"/>
                        <a:t>4. Имя существительное изменяется по родам</a:t>
                      </a:r>
                      <a:r>
                        <a:rPr lang="en-US" b="1" dirty="0" smtClean="0"/>
                        <a:t>?</a:t>
                      </a:r>
                      <a:endParaRPr lang="ru-RU" b="1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3050">
                <a:tc>
                  <a:txBody>
                    <a:bodyPr/>
                    <a:lstStyle/>
                    <a:p>
                      <a:r>
                        <a:rPr lang="ru-RU" dirty="0" smtClean="0"/>
                        <a:t>А) да</a:t>
                      </a:r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5">
                  <a:txBody>
                    <a:bodyPr/>
                    <a:lstStyle/>
                    <a:p>
                      <a:r>
                        <a:rPr lang="ru-RU" dirty="0" smtClean="0"/>
                        <a:t>Б) нет</a:t>
                      </a:r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340">
                <a:tc gridSpan="9">
                  <a:txBody>
                    <a:bodyPr/>
                    <a:lstStyle/>
                    <a:p>
                      <a:r>
                        <a:rPr lang="ru-RU" b="1" dirty="0" smtClean="0"/>
                        <a:t>5. Имя существительное изменяется по числам</a:t>
                      </a:r>
                      <a:r>
                        <a:rPr lang="en-US" b="1" dirty="0" smtClean="0"/>
                        <a:t>?</a:t>
                      </a:r>
                      <a:endParaRPr lang="ru-RU" b="1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r>
                        <a:rPr lang="ru-RU" dirty="0" smtClean="0"/>
                        <a:t>А) да</a:t>
                      </a:r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r>
                        <a:rPr lang="ru-RU" dirty="0" smtClean="0"/>
                        <a:t>Б) нет</a:t>
                      </a:r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2880">
                <a:tc gridSpan="9">
                  <a:txBody>
                    <a:bodyPr/>
                    <a:lstStyle/>
                    <a:p>
                      <a:r>
                        <a:rPr lang="ru-RU" b="1" dirty="0" smtClean="0"/>
                        <a:t>6. В предложении бывает</a:t>
                      </a:r>
                      <a:endParaRPr lang="ru-RU" b="1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2880">
                <a:tc gridSpan="2">
                  <a:txBody>
                    <a:bodyPr/>
                    <a:lstStyle/>
                    <a:p>
                      <a:r>
                        <a:rPr lang="ru-RU" dirty="0" smtClean="0"/>
                        <a:t>А) Сказуемым </a:t>
                      </a:r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r>
                        <a:rPr lang="ru-RU" dirty="0" smtClean="0"/>
                        <a:t>Б) Подлежащим</a:t>
                      </a:r>
                      <a:r>
                        <a:rPr lang="ru-RU" baseline="0" dirty="0" smtClean="0"/>
                        <a:t> или второстепенным членом предложения</a:t>
                      </a:r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aseline="0" dirty="0" smtClean="0"/>
                        <a:t>В) Только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aseline="0" dirty="0" smtClean="0"/>
                        <a:t>второстепенным членом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aseline="0" dirty="0" smtClean="0"/>
                        <a:t>предложения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4" name="Picture 2" descr="I:\картинки\confus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260648"/>
            <a:ext cx="1656184" cy="159484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9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Ключ к тесту.</a:t>
            </a:r>
            <a:endParaRPr lang="ru-RU" sz="96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 - Б </a:t>
            </a:r>
          </a:p>
          <a:p>
            <a:r>
              <a:rPr lang="ru-RU" dirty="0" smtClean="0"/>
              <a:t>2.  - В</a:t>
            </a:r>
          </a:p>
          <a:p>
            <a:r>
              <a:rPr lang="ru-RU" dirty="0" smtClean="0"/>
              <a:t>3.  - Б</a:t>
            </a:r>
          </a:p>
          <a:p>
            <a:r>
              <a:rPr lang="ru-RU" dirty="0" smtClean="0"/>
              <a:t>4.  - Б</a:t>
            </a:r>
          </a:p>
          <a:p>
            <a:r>
              <a:rPr lang="ru-RU" dirty="0" smtClean="0"/>
              <a:t>5.  - А</a:t>
            </a:r>
          </a:p>
          <a:p>
            <a:r>
              <a:rPr lang="ru-RU" dirty="0" smtClean="0"/>
              <a:t>6.  - Б</a:t>
            </a:r>
            <a:endParaRPr lang="ru-RU" dirty="0"/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196752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C00000"/>
                </a:solidFill>
              </a:rPr>
              <a:t>Словарная работа</a:t>
            </a:r>
            <a:endParaRPr lang="ru-RU" sz="6000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1052736"/>
            <a:ext cx="3600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err="1" smtClean="0"/>
              <a:t>вет</a:t>
            </a:r>
            <a:r>
              <a:rPr lang="ru-RU" sz="6000" b="1" dirty="0" smtClean="0"/>
              <a:t>…</a:t>
            </a:r>
            <a:r>
              <a:rPr lang="ru-RU" sz="6000" b="1" dirty="0" err="1" smtClean="0"/>
              <a:t>р</a:t>
            </a:r>
            <a:r>
              <a:rPr lang="ru-RU" sz="6000" b="1" dirty="0" smtClean="0"/>
              <a:t> </a:t>
            </a:r>
            <a:endParaRPr lang="ru-RU" sz="6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499992" y="1052736"/>
            <a:ext cx="34563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дев…</a:t>
            </a:r>
            <a:r>
              <a:rPr lang="ru-RU" sz="6000" b="1" dirty="0" err="1" smtClean="0"/>
              <a:t>чка</a:t>
            </a:r>
            <a:r>
              <a:rPr lang="ru-RU" sz="6000" b="1" dirty="0" smtClean="0"/>
              <a:t> </a:t>
            </a:r>
            <a:endParaRPr lang="ru-RU" sz="6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11560" y="2276872"/>
            <a:ext cx="33123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err="1" smtClean="0"/>
              <a:t>кор</a:t>
            </a:r>
            <a:r>
              <a:rPr lang="ru-RU" sz="6000" b="1" dirty="0" smtClean="0"/>
              <a:t>…</a:t>
            </a:r>
            <a:r>
              <a:rPr lang="ru-RU" sz="6000" b="1" dirty="0" err="1" smtClean="0"/>
              <a:t>бль</a:t>
            </a:r>
            <a:endParaRPr lang="ru-RU" sz="6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004048" y="2276872"/>
            <a:ext cx="23042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за…</a:t>
            </a:r>
            <a:r>
              <a:rPr lang="ru-RU" sz="6000" b="1" dirty="0" err="1" smtClean="0"/>
              <a:t>ц</a:t>
            </a:r>
            <a:endParaRPr lang="ru-RU" sz="6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55576" y="3429000"/>
            <a:ext cx="26642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err="1" smtClean="0"/>
              <a:t>з</a:t>
            </a:r>
            <a:r>
              <a:rPr lang="ru-RU" sz="6000" b="1" dirty="0" smtClean="0"/>
              <a:t>…вод</a:t>
            </a:r>
            <a:endParaRPr lang="ru-RU" sz="6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860032" y="4581128"/>
            <a:ext cx="23762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…</a:t>
            </a:r>
            <a:r>
              <a:rPr lang="ru-RU" sz="6000" b="1" dirty="0" err="1" smtClean="0"/>
              <a:t>рех</a:t>
            </a:r>
            <a:endParaRPr lang="ru-RU" sz="6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139952" y="3356992"/>
            <a:ext cx="34563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р…</a:t>
            </a:r>
            <a:r>
              <a:rPr lang="ru-RU" sz="6000" b="1" dirty="0" err="1" smtClean="0"/>
              <a:t>бята</a:t>
            </a:r>
            <a:endParaRPr lang="ru-RU" sz="6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51520" y="4653136"/>
            <a:ext cx="44644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err="1" smtClean="0"/>
              <a:t>кр</a:t>
            </a:r>
            <a:r>
              <a:rPr lang="ru-RU" sz="6000" b="1" dirty="0" smtClean="0"/>
              <a:t>…</a:t>
            </a:r>
            <a:r>
              <a:rPr lang="ru-RU" sz="6000" b="1" dirty="0" err="1" smtClean="0"/>
              <a:t>стьяне</a:t>
            </a:r>
            <a:endParaRPr lang="ru-RU" sz="6000" b="1" dirty="0" smtClean="0"/>
          </a:p>
          <a:p>
            <a:endParaRPr lang="ru-RU" sz="6000" dirty="0"/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C00000"/>
                </a:solidFill>
              </a:rPr>
              <a:t>Словарная работа</a:t>
            </a:r>
            <a:endParaRPr lang="ru-RU" sz="8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348880"/>
            <a:ext cx="4038600" cy="3777283"/>
          </a:xfrm>
        </p:spPr>
        <p:txBody>
          <a:bodyPr>
            <a:normAutofit lnSpcReduction="10000"/>
          </a:bodyPr>
          <a:lstStyle/>
          <a:p>
            <a:r>
              <a:rPr lang="ru-RU" sz="5400" dirty="0" smtClean="0"/>
              <a:t>Дев</a:t>
            </a:r>
            <a:r>
              <a:rPr lang="ru-RU" sz="5400" dirty="0" smtClean="0">
                <a:solidFill>
                  <a:srgbClr val="C00000"/>
                </a:solidFill>
              </a:rPr>
              <a:t>о</a:t>
            </a:r>
            <a:r>
              <a:rPr lang="ru-RU" sz="5400" dirty="0" smtClean="0"/>
              <a:t>чка</a:t>
            </a:r>
          </a:p>
          <a:p>
            <a:r>
              <a:rPr lang="ru-RU" sz="5400" dirty="0" smtClean="0"/>
              <a:t>За</a:t>
            </a:r>
            <a:r>
              <a:rPr lang="ru-RU" sz="5400" dirty="0" smtClean="0">
                <a:solidFill>
                  <a:srgbClr val="C00000"/>
                </a:solidFill>
              </a:rPr>
              <a:t>я</a:t>
            </a:r>
            <a:r>
              <a:rPr lang="ru-RU" sz="5400" dirty="0" smtClean="0"/>
              <a:t>ц</a:t>
            </a:r>
          </a:p>
          <a:p>
            <a:r>
              <a:rPr lang="ru-RU" sz="5400" dirty="0" smtClean="0"/>
              <a:t>Р</a:t>
            </a:r>
            <a:r>
              <a:rPr lang="ru-RU" sz="5400" dirty="0" smtClean="0">
                <a:solidFill>
                  <a:srgbClr val="C00000"/>
                </a:solidFill>
              </a:rPr>
              <a:t>е</a:t>
            </a:r>
            <a:r>
              <a:rPr lang="ru-RU" sz="5400" dirty="0" smtClean="0"/>
              <a:t>бята</a:t>
            </a:r>
          </a:p>
          <a:p>
            <a:r>
              <a:rPr lang="ru-RU" sz="5400" dirty="0" smtClean="0"/>
              <a:t>Кр</a:t>
            </a:r>
            <a:r>
              <a:rPr lang="ru-RU" sz="5400" dirty="0" smtClean="0">
                <a:solidFill>
                  <a:srgbClr val="C00000"/>
                </a:solidFill>
              </a:rPr>
              <a:t>е</a:t>
            </a:r>
            <a:r>
              <a:rPr lang="ru-RU" sz="5400" dirty="0" smtClean="0"/>
              <a:t>стьяне</a:t>
            </a:r>
          </a:p>
          <a:p>
            <a:pPr>
              <a:buNone/>
            </a:pPr>
            <a:endParaRPr lang="ru-RU" sz="5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76872"/>
            <a:ext cx="4038600" cy="3849291"/>
          </a:xfrm>
        </p:spPr>
        <p:txBody>
          <a:bodyPr>
            <a:normAutofit lnSpcReduction="10000"/>
          </a:bodyPr>
          <a:lstStyle/>
          <a:p>
            <a:r>
              <a:rPr lang="ru-RU" sz="5400" dirty="0" smtClean="0"/>
              <a:t>Вет</a:t>
            </a:r>
            <a:r>
              <a:rPr lang="ru-RU" sz="5400" dirty="0" smtClean="0">
                <a:solidFill>
                  <a:srgbClr val="C00000"/>
                </a:solidFill>
              </a:rPr>
              <a:t>е</a:t>
            </a:r>
            <a:r>
              <a:rPr lang="ru-RU" sz="5400" dirty="0" smtClean="0"/>
              <a:t>р</a:t>
            </a:r>
          </a:p>
          <a:p>
            <a:r>
              <a:rPr lang="ru-RU" sz="5400" dirty="0" smtClean="0"/>
              <a:t>К</a:t>
            </a:r>
            <a:r>
              <a:rPr lang="ru-RU" sz="5400" dirty="0" smtClean="0">
                <a:solidFill>
                  <a:srgbClr val="C00000"/>
                </a:solidFill>
              </a:rPr>
              <a:t>о</a:t>
            </a:r>
            <a:r>
              <a:rPr lang="ru-RU" sz="5400" dirty="0" smtClean="0"/>
              <a:t>рабль</a:t>
            </a:r>
          </a:p>
          <a:p>
            <a:r>
              <a:rPr lang="ru-RU" sz="5400" dirty="0" smtClean="0"/>
              <a:t>З</a:t>
            </a:r>
            <a:r>
              <a:rPr lang="ru-RU" sz="5400" dirty="0" smtClean="0">
                <a:solidFill>
                  <a:srgbClr val="C00000"/>
                </a:solidFill>
              </a:rPr>
              <a:t>а</a:t>
            </a:r>
            <a:r>
              <a:rPr lang="ru-RU" sz="5400" dirty="0" smtClean="0"/>
              <a:t>вод</a:t>
            </a:r>
          </a:p>
          <a:p>
            <a:r>
              <a:rPr lang="ru-RU" sz="5400" dirty="0" smtClean="0">
                <a:solidFill>
                  <a:srgbClr val="C00000"/>
                </a:solidFill>
              </a:rPr>
              <a:t>О</a:t>
            </a:r>
            <a:r>
              <a:rPr lang="ru-RU" sz="5400" dirty="0" smtClean="0"/>
              <a:t>рех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1412776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chemeClr val="tx1"/>
                  </a:solidFill>
                </a:ln>
                <a:solidFill>
                  <a:srgbClr val="C40C94"/>
                </a:solidFill>
              </a:rPr>
              <a:t>КТО</a:t>
            </a:r>
            <a:r>
              <a:rPr lang="en-US" sz="5400" b="1" dirty="0" smtClean="0">
                <a:ln>
                  <a:solidFill>
                    <a:schemeClr val="tx1"/>
                  </a:solidFill>
                </a:ln>
                <a:solidFill>
                  <a:srgbClr val="C40C94"/>
                </a:solidFill>
              </a:rPr>
              <a:t>?</a:t>
            </a:r>
            <a:endParaRPr lang="ru-RU" sz="5400" b="1" dirty="0">
              <a:ln>
                <a:solidFill>
                  <a:schemeClr val="tx1"/>
                </a:solidFill>
              </a:ln>
              <a:solidFill>
                <a:srgbClr val="C40C94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48064" y="1412776"/>
            <a:ext cx="2016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chemeClr val="tx1"/>
                  </a:solidFill>
                </a:ln>
                <a:solidFill>
                  <a:srgbClr val="C40C94"/>
                </a:solidFill>
              </a:rPr>
              <a:t>ЧТО</a:t>
            </a:r>
            <a:r>
              <a:rPr lang="en-US" sz="5400" b="1" dirty="0" smtClean="0">
                <a:ln>
                  <a:solidFill>
                    <a:schemeClr val="tx1"/>
                  </a:solidFill>
                </a:ln>
                <a:solidFill>
                  <a:srgbClr val="C40C94"/>
                </a:solidFill>
              </a:rPr>
              <a:t>?</a:t>
            </a:r>
            <a:endParaRPr lang="ru-RU" sz="5400" b="1" dirty="0">
              <a:ln>
                <a:solidFill>
                  <a:schemeClr val="tx1"/>
                </a:solidFill>
              </a:ln>
              <a:solidFill>
                <a:srgbClr val="C40C94"/>
              </a:solidFill>
            </a:endParaRPr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I:\62eff34746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010661"/>
            <a:ext cx="3672408" cy="445140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51520" y="274638"/>
            <a:ext cx="8712968" cy="11430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</a:rPr>
              <a:t>Знакомство с новым словом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1484784"/>
            <a:ext cx="30963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Jikharev" pitchFamily="34" charset="0"/>
              </a:rPr>
              <a:t>Яблоко,</a:t>
            </a:r>
            <a:endParaRPr lang="ru-RU" sz="6000" b="1" dirty="0">
              <a:latin typeface="Jikharev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15816" y="1556792"/>
            <a:ext cx="30243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Jikharev" pitchFamily="34" charset="0"/>
              </a:rPr>
              <a:t>яблочко,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36096" y="1556792"/>
            <a:ext cx="31683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Jikharev" pitchFamily="34" charset="0"/>
              </a:rPr>
              <a:t>яблочный.</a:t>
            </a:r>
          </a:p>
        </p:txBody>
      </p:sp>
      <p:pic>
        <p:nvPicPr>
          <p:cNvPr id="19458" name="Picture 2" descr="I:\apple.jpg"/>
          <p:cNvPicPr>
            <a:picLocks noChangeAspect="1" noChangeArrowheads="1"/>
          </p:cNvPicPr>
          <p:nvPr/>
        </p:nvPicPr>
        <p:blipFill>
          <a:blip r:embed="rId3" cstate="print"/>
          <a:srcRect l="11545" t="17331" r="16298" b="10458"/>
          <a:stretch>
            <a:fillRect/>
          </a:stretch>
        </p:blipFill>
        <p:spPr bwMode="auto">
          <a:xfrm>
            <a:off x="539552" y="2708920"/>
            <a:ext cx="2376264" cy="237626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I:\0_1a3e8_7f96361_XL.jpg"/>
          <p:cNvPicPr>
            <a:picLocks noChangeAspect="1" noChangeArrowheads="1"/>
          </p:cNvPicPr>
          <p:nvPr/>
        </p:nvPicPr>
        <p:blipFill>
          <a:blip r:embed="rId2" cstate="print"/>
          <a:srcRect l="5756" r="9348"/>
          <a:stretch>
            <a:fillRect/>
          </a:stretch>
        </p:blipFill>
        <p:spPr bwMode="auto">
          <a:xfrm>
            <a:off x="323528" y="1772816"/>
            <a:ext cx="5315826" cy="4171767"/>
          </a:xfrm>
          <a:prstGeom prst="rect">
            <a:avLst/>
          </a:prstGeom>
          <a:noFill/>
        </p:spPr>
      </p:pic>
      <p:pic>
        <p:nvPicPr>
          <p:cNvPr id="20483" name="Picture 3" descr="I:\image0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96376" y="260648"/>
            <a:ext cx="4244176" cy="352839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9552" y="404664"/>
            <a:ext cx="3672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Глазное яблоко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БВГ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hoenix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atMod val="180000"/>
              </a:schemeClr>
            </a:gs>
            <a:gs pos="50000">
              <a:schemeClr val="phClr">
                <a:tint val="40000"/>
                <a:satMod val="175000"/>
              </a:schemeClr>
            </a:gs>
            <a:gs pos="100000">
              <a:schemeClr val="phClr">
                <a:tint val="65000"/>
                <a:satMod val="180000"/>
              </a:schemeClr>
            </a:gs>
          </a:gsLst>
          <a:lin ang="0" scaled="1"/>
        </a:gradFill>
        <a:gradFill rotWithShape="1">
          <a:gsLst>
            <a:gs pos="0">
              <a:schemeClr val="phClr">
                <a:shade val="38000"/>
                <a:satMod val="150000"/>
              </a:schemeClr>
            </a:gs>
            <a:gs pos="50000">
              <a:schemeClr val="phClr">
                <a:shade val="100000"/>
                <a:satMod val="100000"/>
              </a:schemeClr>
            </a:gs>
            <a:gs pos="100000">
              <a:schemeClr val="phClr">
                <a:shade val="38000"/>
                <a:satMod val="150000"/>
              </a:schemeClr>
            </a:gs>
          </a:gsLst>
          <a:lin ang="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90500" dist="78600" dir="2700000" rotWithShape="0">
              <a:srgbClr val="000000">
                <a:alpha val="35500"/>
              </a:srgbClr>
            </a:outerShdw>
          </a:effectLst>
        </a:effectStyle>
        <a:effectStyle>
          <a:effectLst>
            <a:outerShdw blurRad="190500" dist="78600" dir="2700000" rotWithShape="0">
              <a:srgbClr val="000000">
                <a:alpha val="35500"/>
              </a:srgbClr>
            </a:outerShdw>
          </a:effectLst>
        </a:effectStyle>
        <a:effectStyle>
          <a:effectLst>
            <a:outerShdw blurRad="190500" dist="78600" dir="2700000" rotWithShape="0">
              <a:srgbClr val="000000">
                <a:alpha val="3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АБВГ</Template>
  <TotalTime>0</TotalTime>
  <Words>227</Words>
  <Application>Microsoft Office PowerPoint</Application>
  <PresentationFormat>Экран (4:3)</PresentationFormat>
  <Paragraphs>85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АБВГ</vt:lpstr>
      <vt:lpstr> </vt:lpstr>
      <vt:lpstr>Презентация PowerPoint</vt:lpstr>
      <vt:lpstr>Презентация PowerPoint</vt:lpstr>
      <vt:lpstr>ТЕСТ</vt:lpstr>
      <vt:lpstr>Ключ к тесту.</vt:lpstr>
      <vt:lpstr>Словарная работа</vt:lpstr>
      <vt:lpstr>Словарная работа</vt:lpstr>
      <vt:lpstr>Знакомство с новым словом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2012-12-09T19:54:23Z</dcterms:created>
  <dcterms:modified xsi:type="dcterms:W3CDTF">2018-07-28T13:05:29Z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TC103626421049</vt:lpwstr>
  </property>
</Properties>
</file>