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74" r:id="rId4"/>
    <p:sldId id="275" r:id="rId5"/>
    <p:sldId id="291" r:id="rId6"/>
    <p:sldId id="292" r:id="rId7"/>
    <p:sldId id="293" r:id="rId8"/>
    <p:sldId id="300" r:id="rId9"/>
    <p:sldId id="294" r:id="rId10"/>
    <p:sldId id="295" r:id="rId11"/>
    <p:sldId id="296" r:id="rId12"/>
    <p:sldId id="297" r:id="rId13"/>
    <p:sldId id="299" r:id="rId14"/>
    <p:sldId id="301" r:id="rId15"/>
    <p:sldId id="259" r:id="rId16"/>
    <p:sldId id="304" r:id="rId17"/>
    <p:sldId id="267" r:id="rId18"/>
    <p:sldId id="28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756"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28.07.2018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28.07.2018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28.07.2018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pPr/>
              <a:t>28.07.2018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28.07.2018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28.07.2018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dirty="0"/>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28.07.2018</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dirty="0"/>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28.07.2018</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28.07.2018</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28.07.2018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28.07.2018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pPr/>
              <a:t>28.07.2018</a:t>
            </a:fld>
            <a:endParaRPr lang="ru-RU"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2" descr="bvcb dfbvcdf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1021"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Подзаголовок 2"/>
          <p:cNvSpPr>
            <a:spLocks noGrp="1"/>
          </p:cNvSpPr>
          <p:nvPr>
            <p:ph type="subTitle" idx="1"/>
          </p:nvPr>
        </p:nvSpPr>
        <p:spPr>
          <a:xfrm>
            <a:off x="1785918" y="5429264"/>
            <a:ext cx="6500859" cy="1153472"/>
          </a:xfrm>
        </p:spPr>
        <p:txBody>
          <a:bodyPr>
            <a:normAutofit fontScale="25000" lnSpcReduction="20000"/>
          </a:bodyPr>
          <a:lstStyle/>
          <a:p>
            <a:endParaRPr lang="ru-RU" dirty="0" smtClean="0">
              <a:solidFill>
                <a:schemeClr val="tx1"/>
              </a:solidFill>
            </a:endParaRPr>
          </a:p>
          <a:p>
            <a:pPr algn="ctr"/>
            <a:r>
              <a:rPr lang="ru-RU" sz="7200" dirty="0">
                <a:solidFill>
                  <a:schemeClr val="tx1"/>
                </a:solidFill>
              </a:rPr>
              <a:t> </a:t>
            </a:r>
            <a:r>
              <a:rPr lang="ru-RU" sz="7200" dirty="0" smtClean="0">
                <a:solidFill>
                  <a:schemeClr val="tx1"/>
                </a:solidFill>
              </a:rPr>
              <a:t>          </a:t>
            </a:r>
            <a:r>
              <a:rPr lang="ru-RU" sz="7200" dirty="0" smtClean="0">
                <a:solidFill>
                  <a:schemeClr val="tx1"/>
                </a:solidFill>
                <a:latin typeface="Monotype Corsiva" pitchFamily="66" charset="0"/>
              </a:rPr>
              <a:t>Татаринцева Наталья Геннадьевна,</a:t>
            </a:r>
          </a:p>
          <a:p>
            <a:pPr algn="ctr"/>
            <a:r>
              <a:rPr lang="ru-RU" sz="7200" dirty="0" smtClean="0">
                <a:solidFill>
                  <a:schemeClr val="tx1"/>
                </a:solidFill>
                <a:latin typeface="Monotype Corsiva" pitchFamily="66" charset="0"/>
              </a:rPr>
              <a:t>Воспитатель МДОУ детский сад №6 «Медвежонок»</a:t>
            </a:r>
          </a:p>
          <a:p>
            <a:pPr algn="ctr"/>
            <a:r>
              <a:rPr lang="ru-RU" sz="7200" dirty="0" smtClean="0">
                <a:solidFill>
                  <a:schemeClr val="tx1"/>
                </a:solidFill>
                <a:latin typeface="Monotype Corsiva" pitchFamily="66" charset="0"/>
              </a:rPr>
              <a:t>г.Ртищево Саратовская область </a:t>
            </a:r>
            <a:endParaRPr lang="ru-RU" sz="7200" dirty="0">
              <a:solidFill>
                <a:schemeClr val="tx1"/>
              </a:solidFill>
              <a:latin typeface="Monotype Corsiva" pitchFamily="66" charset="0"/>
            </a:endParaRPr>
          </a:p>
        </p:txBody>
      </p:sp>
      <p:sp>
        <p:nvSpPr>
          <p:cNvPr id="2" name="Заголовок 1"/>
          <p:cNvSpPr>
            <a:spLocks noGrp="1"/>
          </p:cNvSpPr>
          <p:nvPr>
            <p:ph type="ctrTitle"/>
          </p:nvPr>
        </p:nvSpPr>
        <p:spPr>
          <a:xfrm>
            <a:off x="107504" y="548680"/>
            <a:ext cx="8928992" cy="3880452"/>
          </a:xfrm>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pPr marL="182880" indent="0" algn="ctr">
              <a:buNone/>
            </a:pPr>
            <a:r>
              <a:rPr lang="ru-RU"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ru-RU"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rPr>
              <a:t>«Развитие познавательного интереса, интеллектуально-творческого потенциала дошкольников через опытно-экспериментальную </a:t>
            </a:r>
            <a:r>
              <a:rPr lang="ru-RU" sz="44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rPr>
              <a:t>деятельность в детском саду</a:t>
            </a:r>
            <a:r>
              <a:rPr lang="ru-RU"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rPr>
              <a:t>»</a:t>
            </a:r>
            <a:r>
              <a:rPr lang="en-US"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rPr>
              <a:t/>
            </a:r>
            <a:br>
              <a:rPr lang="en-US"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rPr>
            </a:br>
            <a:r>
              <a:rPr lang="ru-RU" sz="31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rPr>
              <a:t>(обмен опытом)</a:t>
            </a:r>
            <a:r>
              <a:rPr lang="ru-RU"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ru-RU"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ru-RU"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xmlns="" val="3855219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571472" y="642918"/>
            <a:ext cx="7623203" cy="3000396"/>
          </a:xfrm>
        </p:spPr>
        <p:txBody>
          <a:bodyPr>
            <a:normAutofit lnSpcReduction="10000"/>
          </a:bodyPr>
          <a:lstStyle/>
          <a:p>
            <a:endParaRPr lang="ru-RU" sz="1900" b="1" i="1" dirty="0" smtClean="0">
              <a:latin typeface="Times New Roman" pitchFamily="18" charset="0"/>
              <a:cs typeface="Times New Roman" pitchFamily="18" charset="0"/>
            </a:endParaRPr>
          </a:p>
          <a:p>
            <a:pPr>
              <a:buNone/>
            </a:pPr>
            <a:endParaRPr lang="ru-RU" sz="1900" dirty="0" smtClean="0">
              <a:latin typeface="Times New Roman" pitchFamily="18" charset="0"/>
              <a:cs typeface="Times New Roman" pitchFamily="18" charset="0"/>
            </a:endParaRPr>
          </a:p>
          <a:p>
            <a:r>
              <a:rPr lang="ru-RU" sz="1900" dirty="0" smtClean="0">
                <a:latin typeface="Times New Roman" pitchFamily="18" charset="0"/>
                <a:cs typeface="Times New Roman" pitchFamily="18" charset="0"/>
              </a:rPr>
              <a:t>Наши помощники – органы чувств.</a:t>
            </a:r>
          </a:p>
          <a:p>
            <a:r>
              <a:rPr lang="ru-RU" sz="1900" dirty="0" smtClean="0">
                <a:latin typeface="Times New Roman" pitchFamily="18" charset="0"/>
                <a:cs typeface="Times New Roman" pitchFamily="18" charset="0"/>
              </a:rPr>
              <a:t>Умный нос.</a:t>
            </a:r>
          </a:p>
          <a:p>
            <a:r>
              <a:rPr lang="ru-RU" sz="1900" dirty="0" smtClean="0">
                <a:latin typeface="Times New Roman" pitchFamily="18" charset="0"/>
                <a:cs typeface="Times New Roman" pitchFamily="18" charset="0"/>
              </a:rPr>
              <a:t>Глаза – органы зрения.</a:t>
            </a:r>
          </a:p>
          <a:p>
            <a:r>
              <a:rPr lang="ru-RU" sz="1900" dirty="0" smtClean="0">
                <a:latin typeface="Times New Roman" pitchFamily="18" charset="0"/>
                <a:cs typeface="Times New Roman" pitchFamily="18" charset="0"/>
              </a:rPr>
              <a:t>Как появляется  песенка.</a:t>
            </a:r>
          </a:p>
          <a:p>
            <a:r>
              <a:rPr lang="ru-RU" sz="1900" dirty="0" smtClean="0">
                <a:latin typeface="Times New Roman" pitchFamily="18" charset="0"/>
                <a:cs typeface="Times New Roman" pitchFamily="18" charset="0"/>
              </a:rPr>
              <a:t>Где живёт эхо?</a:t>
            </a:r>
          </a:p>
          <a:p>
            <a:r>
              <a:rPr lang="ru-RU" sz="1900" dirty="0" smtClean="0">
                <a:latin typeface="Times New Roman" pitchFamily="18" charset="0"/>
                <a:cs typeface="Times New Roman" pitchFamily="18" charset="0"/>
              </a:rPr>
              <a:t>Проверка зрения.</a:t>
            </a:r>
          </a:p>
        </p:txBody>
      </p:sp>
      <p:sp>
        <p:nvSpPr>
          <p:cNvPr id="4" name="Заголовок 3"/>
          <p:cNvSpPr>
            <a:spLocks noGrp="1"/>
          </p:cNvSpPr>
          <p:nvPr>
            <p:ph type="title"/>
          </p:nvPr>
        </p:nvSpPr>
        <p:spPr>
          <a:xfrm>
            <a:off x="500034" y="0"/>
            <a:ext cx="4572032" cy="1071546"/>
          </a:xfrm>
        </p:spPr>
        <p:txBody>
          <a:bodyPr/>
          <a:lstStyle/>
          <a:p>
            <a:pPr>
              <a:buNone/>
            </a:pP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
            </a:r>
            <a:br>
              <a:rPr lang="ru-RU" sz="2800" i="1" dirty="0" smtClean="0">
                <a:latin typeface="Times New Roman" pitchFamily="18" charset="0"/>
                <a:cs typeface="Times New Roman" pitchFamily="18" charset="0"/>
              </a:rPr>
            </a:br>
            <a:r>
              <a:rPr lang="ru-RU" sz="2800" i="1" dirty="0" smtClean="0">
                <a:latin typeface="Times New Roman" pitchFamily="18" charset="0"/>
                <a:cs typeface="Times New Roman" pitchFamily="18" charset="0"/>
              </a:rPr>
              <a:t>Органы чувств человека.</a:t>
            </a:r>
            <a:endParaRPr lang="ru-RU" dirty="0"/>
          </a:p>
        </p:txBody>
      </p:sp>
      <p:pic>
        <p:nvPicPr>
          <p:cNvPr id="16388" name="Picture 4" descr="http://hadrianus.h.a.pic.centerblog.net/o/d89767fd.jpg"/>
          <p:cNvPicPr>
            <a:picLocks noChangeAspect="1" noChangeArrowheads="1"/>
          </p:cNvPicPr>
          <p:nvPr/>
        </p:nvPicPr>
        <p:blipFill>
          <a:blip r:embed="rId2"/>
          <a:srcRect/>
          <a:stretch>
            <a:fillRect/>
          </a:stretch>
        </p:blipFill>
        <p:spPr bwMode="auto">
          <a:xfrm>
            <a:off x="4357686" y="2310898"/>
            <a:ext cx="4429156" cy="335911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785786" y="500042"/>
            <a:ext cx="7215238" cy="3571900"/>
          </a:xfrm>
        </p:spPr>
        <p:txBody>
          <a:bodyPr/>
          <a:lstStyle/>
          <a:p>
            <a:pPr algn="l"/>
            <a:r>
              <a:rPr lang="ru-RU" sz="2000" i="1" dirty="0" smtClean="0">
                <a:latin typeface="Times New Roman" pitchFamily="18" charset="0"/>
                <a:cs typeface="Times New Roman" pitchFamily="18" charset="0"/>
              </a:rPr>
              <a:t>Вертушки, султанчики, полоски из бумаги</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i="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Эти игрушки помогут наблюдать за направлением ветра. Некоторые из них издают звуки при трении о воздух, тогда можно будет услышать песенку ветра.</a:t>
            </a:r>
            <a:br>
              <a:rPr lang="ru-RU" sz="2000" dirty="0" smtClean="0">
                <a:latin typeface="Times New Roman" pitchFamily="18" charset="0"/>
                <a:cs typeface="Times New Roman" pitchFamily="18" charset="0"/>
              </a:rPr>
            </a:br>
            <a:r>
              <a:rPr lang="ru-RU" dirty="0" smtClean="0"/>
              <a:t> </a:t>
            </a:r>
            <a:br>
              <a:rPr lang="ru-RU" dirty="0" smtClean="0"/>
            </a:br>
            <a:r>
              <a:rPr lang="ru-RU" dirty="0" smtClean="0"/>
              <a:t> </a:t>
            </a:r>
            <a:br>
              <a:rPr lang="ru-RU" dirty="0" smtClean="0"/>
            </a:br>
            <a:endParaRPr lang="ru-RU" dirty="0"/>
          </a:p>
        </p:txBody>
      </p:sp>
      <p:sp>
        <p:nvSpPr>
          <p:cNvPr id="6" name="Текст 5"/>
          <p:cNvSpPr>
            <a:spLocks noGrp="1"/>
          </p:cNvSpPr>
          <p:nvPr>
            <p:ph type="body" idx="1"/>
          </p:nvPr>
        </p:nvSpPr>
        <p:spPr>
          <a:xfrm>
            <a:off x="857224" y="2285992"/>
            <a:ext cx="6572296" cy="3071834"/>
          </a:xfrm>
        </p:spPr>
        <p:txBody>
          <a:bodyPr>
            <a:normAutofit/>
          </a:bodyPr>
          <a:lstStyle/>
          <a:p>
            <a:pPr algn="ctr"/>
            <a:r>
              <a:rPr lang="ru-RU" sz="3200" dirty="0" smtClean="0"/>
              <a:t>Экспериментирование  с  воздухом</a:t>
            </a:r>
            <a:r>
              <a:rPr lang="ru-RU" dirty="0" smtClean="0"/>
              <a:t> </a:t>
            </a:r>
          </a:p>
          <a:p>
            <a:r>
              <a:rPr lang="ru-RU" dirty="0" smtClean="0"/>
              <a:t>*Реактивный шарик;</a:t>
            </a:r>
          </a:p>
          <a:p>
            <a:r>
              <a:rPr lang="ru-RU" dirty="0" smtClean="0"/>
              <a:t>*Упрямый шарик;</a:t>
            </a:r>
          </a:p>
          <a:p>
            <a:r>
              <a:rPr lang="ru-RU" dirty="0" smtClean="0"/>
              <a:t>*Ветер в комнате;</a:t>
            </a:r>
          </a:p>
          <a:p>
            <a:r>
              <a:rPr lang="ru-RU" dirty="0" smtClean="0"/>
              <a:t>*Вертушка.</a:t>
            </a:r>
            <a:endParaRPr lang="ru-RU" dirty="0"/>
          </a:p>
        </p:txBody>
      </p:sp>
      <p:pic>
        <p:nvPicPr>
          <p:cNvPr id="7" name="Содержимое 4" descr="http://astersoft.net/images/3/a/organizatsija-opytno-ehksperimental_7.jpg"/>
          <p:cNvPicPr>
            <a:picLocks/>
          </p:cNvPicPr>
          <p:nvPr/>
        </p:nvPicPr>
        <p:blipFill>
          <a:blip r:embed="rId2"/>
          <a:srcRect/>
          <a:stretch>
            <a:fillRect/>
          </a:stretch>
        </p:blipFill>
        <p:spPr bwMode="auto">
          <a:xfrm>
            <a:off x="214282" y="3571876"/>
            <a:ext cx="3714776" cy="292895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500042"/>
            <a:ext cx="7215238" cy="2214578"/>
          </a:xfrm>
        </p:spPr>
        <p:txBody>
          <a:bodyPr anchor="t"/>
          <a:lstStyle/>
          <a:p>
            <a:pPr algn="l">
              <a:buNone/>
            </a:pPr>
            <a:r>
              <a:rPr lang="ru-RU" sz="1800" dirty="0" smtClean="0">
                <a:latin typeface="Times New Roman" pitchFamily="18" charset="0"/>
                <a:cs typeface="Times New Roman" pitchFamily="18" charset="0"/>
              </a:rPr>
              <a:t>*Бумага, её качества и свойства.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 Ткань, её качества и свойства.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 Пластмасса, её качества и свойства.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*Резина, её качества и свойства.</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
        <p:nvSpPr>
          <p:cNvPr id="3" name="Текст 2"/>
          <p:cNvSpPr>
            <a:spLocks noGrp="1"/>
          </p:cNvSpPr>
          <p:nvPr>
            <p:ph type="body" idx="1"/>
          </p:nvPr>
        </p:nvSpPr>
        <p:spPr>
          <a:xfrm>
            <a:off x="5357818" y="714356"/>
            <a:ext cx="3429024" cy="928694"/>
          </a:xfrm>
        </p:spPr>
        <p:txBody>
          <a:bodyPr>
            <a:normAutofit fontScale="70000" lnSpcReduction="20000"/>
          </a:bodyPr>
          <a:lstStyle/>
          <a:p>
            <a:pPr algn="ctr"/>
            <a:r>
              <a:rPr lang="ru-RU" sz="3200" dirty="0" smtClean="0"/>
              <a:t>Экспериментирование  с разными предметами.</a:t>
            </a:r>
            <a:r>
              <a:rPr lang="ru-RU" sz="2800" dirty="0" smtClean="0">
                <a:latin typeface="Monotype Corsiva" pitchFamily="66" charset="0"/>
              </a:rPr>
              <a:t> </a:t>
            </a:r>
            <a:endParaRPr lang="ru-RU" sz="2800" dirty="0">
              <a:latin typeface="Monotype Corsiva" pitchFamily="66" charset="0"/>
            </a:endParaRPr>
          </a:p>
        </p:txBody>
      </p:sp>
      <p:pic>
        <p:nvPicPr>
          <p:cNvPr id="5" name="Рисунок 4" descr="http://zaz.gendocs.ru/tw_files2/urls_28/2124/d-2123821/2123821_html_m7e2c8175.jpg"/>
          <p:cNvPicPr/>
          <p:nvPr/>
        </p:nvPicPr>
        <p:blipFill>
          <a:blip r:embed="rId2"/>
          <a:srcRect/>
          <a:stretch>
            <a:fillRect/>
          </a:stretch>
        </p:blipFill>
        <p:spPr bwMode="auto">
          <a:xfrm>
            <a:off x="2143108" y="2857496"/>
            <a:ext cx="4143404" cy="3357586"/>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86050" y="642918"/>
            <a:ext cx="5715040" cy="571504"/>
          </a:xfrm>
        </p:spPr>
        <p:txBody>
          <a:bodyPr/>
          <a:lstStyle/>
          <a:p>
            <a:pPr algn="ctr">
              <a:buNone/>
            </a:pPr>
            <a:r>
              <a:rPr lang="ru-RU" sz="2800" dirty="0" smtClean="0"/>
              <a:t>Наблюдения за жизнью растений</a:t>
            </a:r>
            <a:endParaRPr lang="ru-RU" sz="2800" dirty="0"/>
          </a:p>
        </p:txBody>
      </p:sp>
      <p:sp>
        <p:nvSpPr>
          <p:cNvPr id="3" name="Текст 2"/>
          <p:cNvSpPr>
            <a:spLocks noGrp="1"/>
          </p:cNvSpPr>
          <p:nvPr>
            <p:ph type="body" idx="1"/>
          </p:nvPr>
        </p:nvSpPr>
        <p:spPr>
          <a:xfrm>
            <a:off x="4429124" y="1285861"/>
            <a:ext cx="3357586" cy="2000264"/>
          </a:xfrm>
        </p:spPr>
        <p:txBody>
          <a:bodyPr>
            <a:normAutofit fontScale="92500" lnSpcReduction="20000"/>
          </a:bodyPr>
          <a:lstStyle/>
          <a:p>
            <a:pPr algn="ctr"/>
            <a:r>
              <a:rPr lang="ru-RU" dirty="0" smtClean="0"/>
              <a:t>На свету и в темноте;</a:t>
            </a:r>
          </a:p>
          <a:p>
            <a:pPr algn="ctr"/>
            <a:r>
              <a:rPr lang="ru-RU" dirty="0" smtClean="0"/>
              <a:t>В тепле и в холоде;</a:t>
            </a:r>
          </a:p>
          <a:p>
            <a:pPr algn="ctr"/>
            <a:r>
              <a:rPr lang="ru-RU" dirty="0" smtClean="0"/>
              <a:t>Может ли растение дышать?</a:t>
            </a:r>
          </a:p>
          <a:p>
            <a:pPr algn="ctr"/>
            <a:r>
              <a:rPr lang="ru-RU" dirty="0" smtClean="0"/>
              <a:t>Где лучше расти?</a:t>
            </a:r>
          </a:p>
          <a:p>
            <a:pPr algn="ctr"/>
            <a:r>
              <a:rPr lang="ru-RU" dirty="0" smtClean="0"/>
              <a:t>Что есть в почве?</a:t>
            </a:r>
            <a:endParaRPr lang="ru-RU" dirty="0"/>
          </a:p>
        </p:txBody>
      </p:sp>
      <p:pic>
        <p:nvPicPr>
          <p:cNvPr id="37890" name="Picture 2" descr="http://eksperimentiki.ru/bottle1.png"/>
          <p:cNvPicPr>
            <a:picLocks noChangeAspect="1" noChangeArrowheads="1"/>
          </p:cNvPicPr>
          <p:nvPr/>
        </p:nvPicPr>
        <p:blipFill>
          <a:blip r:embed="rId2"/>
          <a:srcRect/>
          <a:stretch>
            <a:fillRect/>
          </a:stretch>
        </p:blipFill>
        <p:spPr bwMode="auto">
          <a:xfrm>
            <a:off x="357158" y="1428736"/>
            <a:ext cx="3854612" cy="503241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500042"/>
            <a:ext cx="7858180" cy="785818"/>
          </a:xfrm>
        </p:spPr>
        <p:txBody>
          <a:bodyPr/>
          <a:lstStyle/>
          <a:p>
            <a:pPr algn="l">
              <a:buNone/>
            </a:pPr>
            <a:r>
              <a:rPr lang="ru-RU" sz="2800" dirty="0" smtClean="0">
                <a:latin typeface="Times New Roman" pitchFamily="18" charset="0"/>
                <a:cs typeface="Times New Roman" pitchFamily="18" charset="0"/>
              </a:rPr>
              <a:t>Экспериментирование с солнечным светом</a:t>
            </a:r>
            <a:endParaRPr lang="ru-RU" sz="2800" dirty="0">
              <a:latin typeface="Times New Roman" pitchFamily="18" charset="0"/>
              <a:cs typeface="Times New Roman" pitchFamily="18" charset="0"/>
            </a:endParaRPr>
          </a:p>
        </p:txBody>
      </p:sp>
      <p:sp>
        <p:nvSpPr>
          <p:cNvPr id="3" name="Текст 2"/>
          <p:cNvSpPr>
            <a:spLocks noGrp="1"/>
          </p:cNvSpPr>
          <p:nvPr>
            <p:ph type="body" idx="1"/>
          </p:nvPr>
        </p:nvSpPr>
        <p:spPr>
          <a:xfrm>
            <a:off x="642910" y="1500174"/>
            <a:ext cx="3500462" cy="835460"/>
          </a:xfrm>
        </p:spPr>
        <p:txBody>
          <a:bodyPr/>
          <a:lstStyle/>
          <a:p>
            <a:pPr algn="l"/>
            <a:r>
              <a:rPr lang="ru-RU" dirty="0" smtClean="0"/>
              <a:t>Уличные тени;</a:t>
            </a:r>
          </a:p>
          <a:p>
            <a:pPr algn="l"/>
            <a:r>
              <a:rPr lang="ru-RU" dirty="0" smtClean="0"/>
              <a:t>Солнечные «зайчики».</a:t>
            </a:r>
            <a:endParaRPr lang="ru-RU" dirty="0"/>
          </a:p>
        </p:txBody>
      </p:sp>
      <p:pic>
        <p:nvPicPr>
          <p:cNvPr id="38916" name="Picture 4" descr="http://lit-yaz.ru/pars_docs/refs/87/86267/86267_html_19f1bcee.jpg"/>
          <p:cNvPicPr>
            <a:picLocks noChangeAspect="1" noChangeArrowheads="1"/>
          </p:cNvPicPr>
          <p:nvPr/>
        </p:nvPicPr>
        <p:blipFill>
          <a:blip r:embed="rId2"/>
          <a:srcRect/>
          <a:stretch>
            <a:fillRect/>
          </a:stretch>
        </p:blipFill>
        <p:spPr bwMode="auto">
          <a:xfrm>
            <a:off x="4071934" y="1928802"/>
            <a:ext cx="3924301" cy="415781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1071546"/>
            <a:ext cx="4000528" cy="4708981"/>
          </a:xfrm>
          <a:prstGeom prst="rect">
            <a:avLst/>
          </a:prstGeom>
        </p:spPr>
        <p:txBody>
          <a:bodyPr wrap="square">
            <a:spAutoFit/>
          </a:bodyPr>
          <a:lstStyle/>
          <a:p>
            <a:pPr algn="ctr"/>
            <a:r>
              <a:rPr lang="ru-RU" sz="2400" dirty="0" smtClean="0">
                <a:latin typeface="Monotype Corsiva" pitchFamily="66" charset="0"/>
              </a:rPr>
              <a:t> </a:t>
            </a:r>
          </a:p>
          <a:p>
            <a:pPr algn="ctr"/>
            <a:r>
              <a:rPr lang="ru-RU" sz="3600" b="1" dirty="0" smtClean="0">
                <a:latin typeface="Monotype Corsiva" pitchFamily="66" charset="0"/>
              </a:rPr>
              <a:t>«</a:t>
            </a:r>
            <a:r>
              <a:rPr lang="ru-RU" sz="3600" b="1" dirty="0">
                <a:latin typeface="Monotype Corsiva" pitchFamily="66" charset="0"/>
              </a:rPr>
              <a:t>Детское экспериментирование претендует на роль ведущей деятельности в период дошкольного развития ребенка». </a:t>
            </a:r>
            <a:endParaRPr lang="ru-RU" sz="3600" b="1" dirty="0" smtClean="0">
              <a:latin typeface="Monotype Corsiva" pitchFamily="66" charset="0"/>
            </a:endParaRPr>
          </a:p>
          <a:p>
            <a:pPr algn="ctr"/>
            <a:endParaRPr lang="ru-RU" sz="2400" b="1" dirty="0">
              <a:latin typeface="Monotype Corsiva" pitchFamily="66" charset="0"/>
            </a:endParaRPr>
          </a:p>
        </p:txBody>
      </p:sp>
      <p:sp>
        <p:nvSpPr>
          <p:cNvPr id="6" name="Прямоугольник 5"/>
          <p:cNvSpPr/>
          <p:nvPr/>
        </p:nvSpPr>
        <p:spPr>
          <a:xfrm>
            <a:off x="1000100" y="285728"/>
            <a:ext cx="6858048" cy="523220"/>
          </a:xfrm>
          <a:prstGeom prst="rect">
            <a:avLst/>
          </a:prstGeom>
        </p:spPr>
        <p:txBody>
          <a:bodyPr wrap="square">
            <a:spAutoFit/>
          </a:bodyPr>
          <a:lstStyle/>
          <a:p>
            <a:pPr lvl="0" algn="ctr"/>
            <a:r>
              <a:rPr lang="ru-RU" sz="2800" dirty="0" smtClean="0">
                <a:solidFill>
                  <a:prstClr val="black"/>
                </a:solidFill>
                <a:latin typeface="Monotype Corsiva" pitchFamily="66" charset="0"/>
              </a:rPr>
              <a:t>академик  Николай  Николаевич  Поддьякова: </a:t>
            </a:r>
            <a:endParaRPr lang="ru-RU" sz="2800" dirty="0">
              <a:solidFill>
                <a:prstClr val="black"/>
              </a:solidFill>
            </a:endParaRPr>
          </a:p>
        </p:txBody>
      </p:sp>
      <p:pic>
        <p:nvPicPr>
          <p:cNvPr id="7" name="Рисунок 6" descr="http://psyjournals.ru/files/53700/poddyakov2.jpg"/>
          <p:cNvPicPr/>
          <p:nvPr/>
        </p:nvPicPr>
        <p:blipFill>
          <a:blip r:embed="rId2"/>
          <a:srcRect/>
          <a:stretch>
            <a:fillRect/>
          </a:stretch>
        </p:blipFill>
        <p:spPr bwMode="auto">
          <a:xfrm>
            <a:off x="5072066" y="1214422"/>
            <a:ext cx="3571900" cy="5000660"/>
          </a:xfrm>
          <a:prstGeom prst="rect">
            <a:avLst/>
          </a:prstGeom>
          <a:noFill/>
          <a:ln w="9525">
            <a:noFill/>
            <a:miter lim="800000"/>
            <a:headEnd/>
            <a:tailEnd/>
          </a:ln>
        </p:spPr>
      </p:pic>
    </p:spTree>
    <p:extLst>
      <p:ext uri="{BB962C8B-B14F-4D97-AF65-F5344CB8AC3E}">
        <p14:creationId xmlns:p14="http://schemas.microsoft.com/office/powerpoint/2010/main" xmlns="" val="7182160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43326" y="571480"/>
            <a:ext cx="4129070" cy="461665"/>
          </a:xfrm>
          <a:prstGeom prst="rect">
            <a:avLst/>
          </a:prstGeom>
        </p:spPr>
        <p:txBody>
          <a:bodyPr wrap="square">
            <a:spAutoFit/>
          </a:bodyPr>
          <a:lstStyle/>
          <a:p>
            <a:pPr algn="r"/>
            <a:r>
              <a:rPr lang="ru-RU" sz="2400" b="1" i="1" dirty="0" smtClean="0">
                <a:solidFill>
                  <a:srgbClr val="7030A0"/>
                </a:solidFill>
                <a:latin typeface="Times New Roman" pitchFamily="18" charset="0"/>
                <a:cs typeface="Times New Roman" pitchFamily="18" charset="0"/>
              </a:rPr>
              <a:t>Правила выбора темы: </a:t>
            </a:r>
            <a:endParaRPr lang="ru-RU" sz="2400" dirty="0">
              <a:latin typeface="Times New Roman" pitchFamily="18" charset="0"/>
              <a:cs typeface="Times New Roman" pitchFamily="18" charset="0"/>
            </a:endParaRPr>
          </a:p>
        </p:txBody>
      </p:sp>
      <p:sp>
        <p:nvSpPr>
          <p:cNvPr id="3" name="Прямоугольник 2"/>
          <p:cNvSpPr/>
          <p:nvPr/>
        </p:nvSpPr>
        <p:spPr>
          <a:xfrm>
            <a:off x="3571868" y="1142984"/>
            <a:ext cx="5000660" cy="4154984"/>
          </a:xfrm>
          <a:prstGeom prst="rect">
            <a:avLst/>
          </a:prstGeom>
        </p:spPr>
        <p:txBody>
          <a:bodyPr wrap="square">
            <a:spAutoFit/>
          </a:bodyPr>
          <a:lstStyle/>
          <a:p>
            <a:pPr marL="342900" indent="-342900">
              <a:buFont typeface="+mj-lt"/>
              <a:buAutoNum type="arabicPeriod"/>
            </a:pPr>
            <a:r>
              <a:rPr lang="ru-RU" b="1" i="1" dirty="0" smtClean="0">
                <a:solidFill>
                  <a:srgbClr val="002060"/>
                </a:solidFill>
                <a:latin typeface="Monotype Corsiva" pitchFamily="66" charset="0"/>
                <a:cs typeface="Times New Roman" pitchFamily="18" charset="0"/>
              </a:rPr>
              <a:t> </a:t>
            </a:r>
            <a:r>
              <a:rPr lang="ru-RU" sz="2400" b="1" i="1" dirty="0" smtClean="0">
                <a:solidFill>
                  <a:srgbClr val="002060"/>
                </a:solidFill>
                <a:latin typeface="Monotype Corsiva" pitchFamily="66" charset="0"/>
                <a:cs typeface="Times New Roman" pitchFamily="18" charset="0"/>
              </a:rPr>
              <a:t>Тема должна быть интересной ребёнку, должна увлекать его.</a:t>
            </a:r>
            <a:endParaRPr lang="en-US" sz="2400" b="1" i="1" dirty="0" smtClean="0">
              <a:solidFill>
                <a:srgbClr val="002060"/>
              </a:solidFill>
              <a:latin typeface="Monotype Corsiva" pitchFamily="66" charset="0"/>
              <a:cs typeface="Times New Roman" pitchFamily="18" charset="0"/>
            </a:endParaRPr>
          </a:p>
          <a:p>
            <a:pPr marL="342900" lvl="0" indent="-342900">
              <a:buFont typeface="+mj-lt"/>
              <a:buAutoNum type="arabicPeriod"/>
            </a:pPr>
            <a:endParaRPr lang="ru-RU" sz="2400" b="1" i="1" dirty="0" smtClean="0">
              <a:solidFill>
                <a:srgbClr val="002060"/>
              </a:solidFill>
              <a:latin typeface="Monotype Corsiva" pitchFamily="66" charset="0"/>
              <a:cs typeface="Times New Roman" pitchFamily="18" charset="0"/>
            </a:endParaRPr>
          </a:p>
          <a:p>
            <a:pPr marL="457200" lvl="0" indent="-457200"/>
            <a:r>
              <a:rPr lang="ru-RU" sz="2400" b="1" i="1" dirty="0" smtClean="0">
                <a:solidFill>
                  <a:srgbClr val="002060"/>
                </a:solidFill>
                <a:latin typeface="Monotype Corsiva" pitchFamily="66" charset="0"/>
                <a:cs typeface="Times New Roman" pitchFamily="18" charset="0"/>
              </a:rPr>
              <a:t> 2. Тема должна быть выполнима, решение её должно принести реальную пользу участникам исследования.</a:t>
            </a:r>
          </a:p>
          <a:p>
            <a:pPr marL="457200" lvl="0" indent="-457200"/>
            <a:endParaRPr lang="ru-RU" sz="2400" b="1" i="1" dirty="0" smtClean="0">
              <a:solidFill>
                <a:srgbClr val="002060"/>
              </a:solidFill>
              <a:latin typeface="Monotype Corsiva" pitchFamily="66" charset="0"/>
              <a:cs typeface="Times New Roman" pitchFamily="18" charset="0"/>
            </a:endParaRPr>
          </a:p>
          <a:p>
            <a:pPr marL="457200" lvl="0" indent="-457200"/>
            <a:r>
              <a:rPr lang="ru-RU" sz="2400" b="1" i="1" dirty="0" smtClean="0">
                <a:solidFill>
                  <a:srgbClr val="002060"/>
                </a:solidFill>
                <a:latin typeface="Monotype Corsiva" pitchFamily="66" charset="0"/>
                <a:cs typeface="Times New Roman" pitchFamily="18" charset="0"/>
              </a:rPr>
              <a:t>3.  Тема должна быть оригинальной, в ней необходим элемент неожиданности, необычности. </a:t>
            </a:r>
          </a:p>
        </p:txBody>
      </p:sp>
      <p:pic>
        <p:nvPicPr>
          <p:cNvPr id="4" name="Picture 2" descr="http://go4.imgsmail.ru/imgpreview?key=47d8f91402dfebb4&amp;mb=imgdb_preview_709"/>
          <p:cNvPicPr>
            <a:picLocks noChangeAspect="1" noChangeArrowheads="1"/>
          </p:cNvPicPr>
          <p:nvPr/>
        </p:nvPicPr>
        <p:blipFill>
          <a:blip r:embed="rId2"/>
          <a:srcRect/>
          <a:stretch>
            <a:fillRect/>
          </a:stretch>
        </p:blipFill>
        <p:spPr bwMode="auto">
          <a:xfrm>
            <a:off x="428596" y="642918"/>
            <a:ext cx="2835538" cy="255020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868" y="214290"/>
            <a:ext cx="5000660" cy="2862322"/>
          </a:xfrm>
          <a:prstGeom prst="rect">
            <a:avLst/>
          </a:prstGeom>
        </p:spPr>
        <p:txBody>
          <a:bodyPr wrap="square">
            <a:spAutoFit/>
          </a:bodyPr>
          <a:lstStyle/>
          <a:p>
            <a:r>
              <a:rPr lang="ru-RU" sz="2000" b="1" dirty="0" smtClean="0">
                <a:latin typeface="Times New Roman" pitchFamily="18" charset="0"/>
                <a:cs typeface="Times New Roman" pitchFamily="18" charset="0"/>
              </a:rPr>
              <a:t>Для поддержки интереса к экспериментированию некоторые проблемные ситуации могут формулироваться  от имени сказочного героя. Так, </a:t>
            </a:r>
            <a:r>
              <a:rPr lang="en-US"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в уголке могут  «живут», сова, домовой Кузя, бумажная фея и любимый всеми Незнайка, от имени которых будут  предлагаться задания-записки.</a:t>
            </a:r>
            <a:endParaRPr lang="ru-RU" sz="2000" dirty="0">
              <a:latin typeface="Times New Roman" pitchFamily="18" charset="0"/>
              <a:cs typeface="Times New Roman" pitchFamily="18" charset="0"/>
            </a:endParaRPr>
          </a:p>
        </p:txBody>
      </p:sp>
      <p:pic>
        <p:nvPicPr>
          <p:cNvPr id="3074" name="Picture 2" descr="C:\Users\777\Desktop\опыт\DSCF4749.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8596" y="571480"/>
            <a:ext cx="2571768" cy="2420488"/>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4" name="Picture 2" descr="M:\консультации эксперимент\11(2).png"/>
          <p:cNvPicPr>
            <a:picLocks noChangeAspect="1" noChangeArrowheads="1"/>
          </p:cNvPicPr>
          <p:nvPr/>
        </p:nvPicPr>
        <p:blipFill>
          <a:blip r:embed="rId3" cstate="print"/>
          <a:srcRect/>
          <a:stretch>
            <a:fillRect/>
          </a:stretch>
        </p:blipFill>
        <p:spPr bwMode="auto">
          <a:xfrm>
            <a:off x="5857884" y="3071810"/>
            <a:ext cx="2928958" cy="2786082"/>
          </a:xfrm>
          <a:prstGeom prst="rect">
            <a:avLst/>
          </a:prstGeom>
          <a:noFill/>
        </p:spPr>
      </p:pic>
      <p:pic>
        <p:nvPicPr>
          <p:cNvPr id="5" name="Picture 3" descr="K:\опыт\DSCF4736.jpg"/>
          <p:cNvPicPr>
            <a:picLocks noChangeAspect="1" noChangeArrowheads="1"/>
          </p:cNvPicPr>
          <p:nvPr/>
        </p:nvPicPr>
        <p:blipFill>
          <a:blip r:embed="rId4" cstate="print">
            <a:clrChange>
              <a:clrFrom>
                <a:srgbClr val="7D603E"/>
              </a:clrFrom>
              <a:clrTo>
                <a:srgbClr val="7D603E">
                  <a:alpha val="0"/>
                </a:srgbClr>
              </a:clrTo>
            </a:clrChange>
          </a:blip>
          <a:srcRect/>
          <a:stretch>
            <a:fillRect/>
          </a:stretch>
        </p:blipFill>
        <p:spPr bwMode="auto">
          <a:xfrm>
            <a:off x="3571868" y="3571876"/>
            <a:ext cx="2214578" cy="2214578"/>
          </a:xfrm>
          <a:prstGeom prst="ellipse">
            <a:avLst/>
          </a:prstGeom>
          <a:ln/>
        </p:spPr>
        <p:style>
          <a:lnRef idx="1">
            <a:schemeClr val="accent3"/>
          </a:lnRef>
          <a:fillRef idx="2">
            <a:schemeClr val="accent3"/>
          </a:fillRef>
          <a:effectRef idx="1">
            <a:schemeClr val="accent3"/>
          </a:effectRef>
          <a:fontRef idx="minor">
            <a:schemeClr val="dk1"/>
          </a:fontRef>
        </p:style>
      </p:pic>
      <p:pic>
        <p:nvPicPr>
          <p:cNvPr id="6" name="Рисунок 5" descr="Приключения Незнайки и его друзей"/>
          <p:cNvPicPr/>
          <p:nvPr/>
        </p:nvPicPr>
        <p:blipFill>
          <a:blip r:embed="rId5"/>
          <a:srcRect/>
          <a:stretch>
            <a:fillRect/>
          </a:stretch>
        </p:blipFill>
        <p:spPr bwMode="auto">
          <a:xfrm>
            <a:off x="714348" y="3286124"/>
            <a:ext cx="2500330" cy="2660652"/>
          </a:xfrm>
          <a:prstGeom prst="rect">
            <a:avLst/>
          </a:prstGeom>
          <a:noFill/>
          <a:ln w="9525">
            <a:noFill/>
            <a:miter lim="800000"/>
            <a:headEnd/>
            <a:tailEnd/>
          </a:ln>
        </p:spPr>
      </p:pic>
    </p:spTree>
    <p:extLst>
      <p:ext uri="{BB962C8B-B14F-4D97-AF65-F5344CB8AC3E}">
        <p14:creationId xmlns:p14="http://schemas.microsoft.com/office/powerpoint/2010/main" xmlns="" val="6704527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571480"/>
            <a:ext cx="7929618" cy="5355312"/>
          </a:xfrm>
          <a:prstGeom prst="rect">
            <a:avLst/>
          </a:prstGeom>
        </p:spPr>
        <p:txBody>
          <a:bodyPr wrap="square">
            <a:spAutoFit/>
          </a:bodyPr>
          <a:lstStyle/>
          <a:p>
            <a:pPr algn="ctr"/>
            <a:endParaRPr lang="ru-RU" sz="3200" b="1" i="1" dirty="0" smtClean="0">
              <a:solidFill>
                <a:srgbClr val="002060"/>
              </a:solidFill>
              <a:latin typeface="Monotype Corsiva" pitchFamily="66" charset="0"/>
            </a:endParaRPr>
          </a:p>
          <a:p>
            <a:pPr algn="ctr"/>
            <a:endParaRPr lang="ru-RU" sz="3200" b="1" i="1" dirty="0" smtClean="0">
              <a:solidFill>
                <a:srgbClr val="002060"/>
              </a:solidFill>
              <a:latin typeface="Monotype Corsiva" pitchFamily="66" charset="0"/>
            </a:endParaRPr>
          </a:p>
          <a:p>
            <a:pPr algn="r"/>
            <a:r>
              <a:rPr lang="ru-RU" sz="3200" b="1" i="1" dirty="0" smtClean="0">
                <a:solidFill>
                  <a:srgbClr val="002060"/>
                </a:solidFill>
                <a:latin typeface="Monotype Corsiva" pitchFamily="66" charset="0"/>
              </a:rPr>
              <a:t>Повысился  уровень  восприятия;</a:t>
            </a:r>
          </a:p>
          <a:p>
            <a:pPr algn="r"/>
            <a:endParaRPr lang="ru-RU" sz="3200" b="1" i="1" dirty="0" smtClean="0">
              <a:solidFill>
                <a:srgbClr val="002060"/>
              </a:solidFill>
              <a:latin typeface="Monotype Corsiva" pitchFamily="66" charset="0"/>
            </a:endParaRPr>
          </a:p>
          <a:p>
            <a:pPr algn="r"/>
            <a:r>
              <a:rPr lang="ru-RU" sz="3200" b="1" i="1" dirty="0" smtClean="0">
                <a:solidFill>
                  <a:srgbClr val="002060"/>
                </a:solidFill>
                <a:latin typeface="Monotype Corsiva" pitchFamily="66" charset="0"/>
              </a:rPr>
              <a:t> Повысились  качества  мыслительной деятельности;</a:t>
            </a:r>
          </a:p>
          <a:p>
            <a:pPr algn="r"/>
            <a:endParaRPr lang="ru-RU" sz="3200" b="1" i="1" dirty="0" smtClean="0">
              <a:solidFill>
                <a:srgbClr val="002060"/>
              </a:solidFill>
              <a:latin typeface="Monotype Corsiva" pitchFamily="66" charset="0"/>
            </a:endParaRPr>
          </a:p>
          <a:p>
            <a:pPr algn="ctr"/>
            <a:r>
              <a:rPr lang="ru-RU" sz="3200" b="1" i="1" dirty="0" smtClean="0">
                <a:solidFill>
                  <a:srgbClr val="002060"/>
                </a:solidFill>
                <a:latin typeface="Monotype Corsiva" pitchFamily="66" charset="0"/>
              </a:rPr>
              <a:t> Повысился  интереса к содержанию познавательной деятельности.</a:t>
            </a:r>
          </a:p>
          <a:p>
            <a:pPr algn="ctr"/>
            <a:endParaRPr lang="ru-RU" b="1" i="1" dirty="0" smtClean="0">
              <a:solidFill>
                <a:srgbClr val="002060"/>
              </a:solidFill>
            </a:endParaRPr>
          </a:p>
          <a:p>
            <a:pPr algn="ctr"/>
            <a:r>
              <a:rPr lang="ru-RU" b="1" i="1" dirty="0" smtClean="0">
                <a:solidFill>
                  <a:srgbClr val="002060"/>
                </a:solidFill>
              </a:rPr>
              <a:t/>
            </a:r>
            <a:br>
              <a:rPr lang="ru-RU" b="1" i="1" dirty="0" smtClean="0">
                <a:solidFill>
                  <a:srgbClr val="002060"/>
                </a:solidFill>
              </a:rPr>
            </a:br>
            <a:endParaRPr lang="ru-RU" b="1" i="1" dirty="0" smtClean="0">
              <a:solidFill>
                <a:srgbClr val="002060"/>
              </a:solidFill>
            </a:endParaRPr>
          </a:p>
        </p:txBody>
      </p:sp>
      <p:sp>
        <p:nvSpPr>
          <p:cNvPr id="3" name="Прямоугольник 2"/>
          <p:cNvSpPr/>
          <p:nvPr/>
        </p:nvSpPr>
        <p:spPr>
          <a:xfrm>
            <a:off x="2286000" y="5572141"/>
            <a:ext cx="4143388" cy="1200329"/>
          </a:xfrm>
          <a:prstGeom prst="rect">
            <a:avLst/>
          </a:prstGeom>
        </p:spPr>
        <p:txBody>
          <a:bodyPr wrap="square">
            <a:spAutoFit/>
          </a:bodyPr>
          <a:lstStyle/>
          <a:p>
            <a:pPr algn="ctr"/>
            <a:endParaRPr lang="ru-RU" b="1" i="1" dirty="0" smtClean="0">
              <a:solidFill>
                <a:srgbClr val="002060"/>
              </a:solidFill>
            </a:endParaRPr>
          </a:p>
          <a:p>
            <a:pPr algn="ctr"/>
            <a:r>
              <a:rPr lang="ru-RU" b="1" i="1" dirty="0" smtClean="0">
                <a:solidFill>
                  <a:srgbClr val="002060"/>
                </a:solidFill>
              </a:rPr>
              <a:t>Благодарю за внимание.</a:t>
            </a:r>
          </a:p>
          <a:p>
            <a:pPr algn="ctr"/>
            <a:r>
              <a:rPr lang="ru-RU" b="1" i="1" dirty="0" smtClean="0">
                <a:solidFill>
                  <a:srgbClr val="002060"/>
                </a:solidFill>
              </a:rPr>
              <a:t/>
            </a:r>
            <a:br>
              <a:rPr lang="ru-RU" b="1" i="1" dirty="0" smtClean="0">
                <a:solidFill>
                  <a:srgbClr val="002060"/>
                </a:solidFill>
              </a:rPr>
            </a:br>
            <a:endParaRPr lang="ru-RU" b="1" i="1" dirty="0" smtClean="0">
              <a:solidFill>
                <a:srgbClr val="002060"/>
              </a:solidFill>
            </a:endParaRPr>
          </a:p>
        </p:txBody>
      </p:sp>
      <p:pic>
        <p:nvPicPr>
          <p:cNvPr id="4" name="Рисунок 3" descr="http://nashimalyshi.ru/wp-content/uploads/2013/04/images1.jpg"/>
          <p:cNvPicPr/>
          <p:nvPr/>
        </p:nvPicPr>
        <p:blipFill>
          <a:blip r:embed="rId2"/>
          <a:srcRect/>
          <a:stretch>
            <a:fillRect/>
          </a:stretch>
        </p:blipFill>
        <p:spPr bwMode="auto">
          <a:xfrm>
            <a:off x="357158" y="357166"/>
            <a:ext cx="2786082" cy="221457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descr="M:\анимашки7\nasekomoe-60.gif"/>
          <p:cNvPicPr>
            <a:picLocks noChangeAspect="1" noChangeArrowheads="1" noCrop="1"/>
          </p:cNvPicPr>
          <p:nvPr/>
        </p:nvPicPr>
        <p:blipFill>
          <a:blip r:embed="rId2">
            <a:extLst>
              <a:ext uri="{28A0092B-C50C-407E-A947-70E740481C1C}">
                <a14:useLocalDpi xmlns:a14="http://schemas.microsoft.com/office/drawing/2010/main" xmlns="" val="0"/>
              </a:ext>
            </a:extLst>
          </a:blip>
          <a:srcRect/>
          <a:stretch>
            <a:fillRect/>
          </a:stretch>
        </p:blipFill>
        <p:spPr bwMode="auto">
          <a:xfrm rot="691708">
            <a:off x="6156176" y="4293096"/>
            <a:ext cx="2857500" cy="2457450"/>
          </a:xfrm>
          <a:prstGeom prst="rect">
            <a:avLst/>
          </a:prstGeom>
          <a:noFill/>
          <a:ln>
            <a:solidFill>
              <a:schemeClr val="accent1"/>
            </a:solidFill>
          </a:ln>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323528" y="188640"/>
            <a:ext cx="8463314" cy="5293757"/>
          </a:xfrm>
          <a:prstGeom prst="rect">
            <a:avLst/>
          </a:prstGeom>
          <a:noFill/>
        </p:spPr>
        <p:txBody>
          <a:bodyPr wrap="square">
            <a:spAutoFit/>
          </a:bodyPr>
          <a:lstStyle/>
          <a:p>
            <a:r>
              <a:rPr lang="ru-RU" b="1" dirty="0"/>
              <a:t> </a:t>
            </a:r>
            <a:endParaRPr lang="ru-RU" dirty="0"/>
          </a:p>
          <a:p>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Д</a:t>
            </a:r>
            <a:r>
              <a:rPr lang="ru-RU" sz="2000" dirty="0" smtClean="0">
                <a:latin typeface="Times New Roman" pitchFamily="18" charset="0"/>
                <a:cs typeface="Times New Roman" pitchFamily="18" charset="0"/>
              </a:rPr>
              <a:t>ошкольный возраст -  этот </a:t>
            </a:r>
            <a:r>
              <a:rPr lang="ru-RU" sz="2000" dirty="0">
                <a:latin typeface="Times New Roman" pitchFamily="18" charset="0"/>
                <a:cs typeface="Times New Roman" pitchFamily="18" charset="0"/>
              </a:rPr>
              <a:t>возрастной период важен для развития познавательной потребности </a:t>
            </a:r>
            <a:r>
              <a:rPr lang="ru-RU" sz="2000" dirty="0" smtClean="0">
                <a:latin typeface="Times New Roman" pitchFamily="18" charset="0"/>
                <a:cs typeface="Times New Roman" pitchFamily="18" charset="0"/>
              </a:rPr>
              <a:t>детей, </a:t>
            </a:r>
            <a:r>
              <a:rPr lang="ru-RU" sz="2000" dirty="0">
                <a:latin typeface="Times New Roman" pitchFamily="18" charset="0"/>
                <a:cs typeface="Times New Roman" pitchFamily="18" charset="0"/>
              </a:rPr>
              <a:t>которая находит выражение в форме поисковой, исследовательской деятельности, направленной на «открытие» нового, которая развивает продуктивные формы мышления. В </a:t>
            </a:r>
            <a:r>
              <a:rPr lang="ru-RU" sz="2000" dirty="0" smtClean="0">
                <a:latin typeface="Times New Roman" pitchFamily="18" charset="0"/>
                <a:cs typeface="Times New Roman" pitchFamily="18" charset="0"/>
              </a:rPr>
              <a:t>работе с</a:t>
            </a:r>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дошкольниками необходима  давать детям больше информации по  осмысленной деятельности, </a:t>
            </a:r>
            <a:r>
              <a:rPr lang="ru-RU" sz="2000" dirty="0">
                <a:latin typeface="Times New Roman" pitchFamily="18" charset="0"/>
                <a:cs typeface="Times New Roman" pitchFamily="18" charset="0"/>
              </a:rPr>
              <a:t>в процессе которой они смогли бы обнаруживать все новые и новые свойства предметов, их сходство и различие. </a:t>
            </a:r>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 </a:t>
            </a:r>
            <a:r>
              <a:rPr lang="ru-RU" sz="2000" b="1" dirty="0" smtClean="0"/>
              <a:t>Вот что гласит китайская мудрость:</a:t>
            </a:r>
          </a:p>
          <a:p>
            <a:endParaRPr lang="ru-RU" sz="2000" b="1" dirty="0" smtClean="0"/>
          </a:p>
          <a:p>
            <a:pPr algn="ctr"/>
            <a:r>
              <a:rPr lang="ru-RU" sz="2000" b="1" dirty="0" smtClean="0"/>
              <a:t>То, что я услышал, я забыл.</a:t>
            </a:r>
            <a:br>
              <a:rPr lang="ru-RU" sz="2000" b="1" dirty="0" smtClean="0"/>
            </a:br>
            <a:r>
              <a:rPr lang="ru-RU" sz="2000" b="1" dirty="0" smtClean="0"/>
              <a:t>То, что я увидел, я помню.</a:t>
            </a:r>
            <a:br>
              <a:rPr lang="ru-RU" sz="2000" b="1" dirty="0" smtClean="0"/>
            </a:br>
            <a:r>
              <a:rPr lang="ru-RU" sz="2000" b="1" dirty="0" smtClean="0"/>
              <a:t>То, что я сделал, я знаю.</a:t>
            </a:r>
            <a:endParaRPr lang="ru-RU" sz="2000" dirty="0" smtClean="0"/>
          </a:p>
          <a:p>
            <a:endParaRPr lang="ru-RU" sz="2000" dirty="0">
              <a:latin typeface="Times New Roman" pitchFamily="18" charset="0"/>
              <a:cs typeface="Times New Roman" pitchFamily="18" charset="0"/>
            </a:endParaRPr>
          </a:p>
          <a:p>
            <a:endParaRPr lang="ru-RU" sz="2000" dirty="0"/>
          </a:p>
        </p:txBody>
      </p:sp>
    </p:spTree>
    <p:extLst>
      <p:ext uri="{BB962C8B-B14F-4D97-AF65-F5344CB8AC3E}">
        <p14:creationId xmlns:p14="http://schemas.microsoft.com/office/powerpoint/2010/main" xmlns="" val="101517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4294967295"/>
          </p:nvPr>
        </p:nvSpPr>
        <p:spPr>
          <a:xfrm>
            <a:off x="214282" y="428625"/>
            <a:ext cx="5429288" cy="5572143"/>
          </a:xfrm>
        </p:spPr>
        <p:txBody>
          <a:bodyPr>
            <a:noAutofit/>
          </a:bodyPr>
          <a:lstStyle/>
          <a:p>
            <a:r>
              <a:rPr lang="ru-RU" sz="3200" b="1" i="1" dirty="0" smtClean="0">
                <a:solidFill>
                  <a:srgbClr val="336699"/>
                </a:solidFill>
                <a:latin typeface="Monotype Corsiva" pitchFamily="66" charset="0"/>
              </a:rPr>
              <a:t>«Люди, научившиеся … наблюдениям и опытам, приобретают способность сами ставить вопросы и получать на них  фактические ответы, оказываясь на более высоком умственном и нравственном уровне в сравнении с теми, кто такой школы не прошёл». </a:t>
            </a:r>
            <a:r>
              <a:rPr lang="ru-RU" sz="3200" i="1" dirty="0" smtClean="0">
                <a:solidFill>
                  <a:srgbClr val="FF0000"/>
                </a:solidFill>
                <a:latin typeface="Monotype Corsiva" pitchFamily="66" charset="0"/>
              </a:rPr>
              <a:t/>
            </a:r>
            <a:br>
              <a:rPr lang="ru-RU" sz="3200" i="1" dirty="0" smtClean="0">
                <a:solidFill>
                  <a:srgbClr val="FF0000"/>
                </a:solidFill>
                <a:latin typeface="Monotype Corsiva" pitchFamily="66" charset="0"/>
              </a:rPr>
            </a:br>
            <a:r>
              <a:rPr lang="ru-RU" sz="3200" b="1" i="1" dirty="0" smtClean="0">
                <a:solidFill>
                  <a:schemeClr val="tx1"/>
                </a:solidFill>
                <a:latin typeface="Monotype Corsiva" pitchFamily="66" charset="0"/>
              </a:rPr>
              <a:t>К. А. Тимирязев. </a:t>
            </a:r>
            <a:endParaRPr lang="ru-RU" sz="3200" dirty="0">
              <a:latin typeface="Monotype Corsiva" pitchFamily="66" charset="0"/>
            </a:endParaRPr>
          </a:p>
        </p:txBody>
      </p:sp>
      <p:pic>
        <p:nvPicPr>
          <p:cNvPr id="9" name="Picture 2" descr="Тимирязев Климент Аркадьевич - его биография и жизнеописание"/>
          <p:cNvPicPr>
            <a:picLocks noChangeAspect="1" noChangeArrowheads="1"/>
          </p:cNvPicPr>
          <p:nvPr/>
        </p:nvPicPr>
        <p:blipFill>
          <a:blip r:embed="rId2" cstate="print"/>
          <a:srcRect/>
          <a:stretch>
            <a:fillRect/>
          </a:stretch>
        </p:blipFill>
        <p:spPr bwMode="auto">
          <a:xfrm>
            <a:off x="5786446" y="642918"/>
            <a:ext cx="2928958" cy="40005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857488" y="500042"/>
            <a:ext cx="4873450" cy="646331"/>
          </a:xfrm>
          <a:prstGeom prst="rect">
            <a:avLst/>
          </a:prstGeom>
        </p:spPr>
        <p:txBody>
          <a:bodyPr wrap="none">
            <a:spAutoFit/>
          </a:bodyPr>
          <a:lstStyle/>
          <a:p>
            <a:r>
              <a:rPr lang="ru-RU" sz="3600" b="1" i="1" dirty="0" smtClean="0">
                <a:solidFill>
                  <a:srgbClr val="7030A0"/>
                </a:solidFill>
                <a:latin typeface="Monotype Corsiva" pitchFamily="66" charset="0"/>
                <a:cs typeface="Times New Roman" pitchFamily="18" charset="0"/>
              </a:rPr>
              <a:t>Методическое обеспечение:</a:t>
            </a:r>
            <a:endParaRPr lang="ru-RU" sz="3600" dirty="0">
              <a:latin typeface="Monotype Corsiva" pitchFamily="66" charset="0"/>
            </a:endParaRPr>
          </a:p>
        </p:txBody>
      </p:sp>
      <p:pic>
        <p:nvPicPr>
          <p:cNvPr id="6" name="Рисунок 5" descr="Организация опытно-экспериментальной деятельности детей 2-7 лет. Тематическое планирование, рекомендации, конспекты занятий"/>
          <p:cNvPicPr/>
          <p:nvPr/>
        </p:nvPicPr>
        <p:blipFill>
          <a:blip r:embed="rId2" cstate="print"/>
          <a:srcRect/>
          <a:stretch>
            <a:fillRect/>
          </a:stretch>
        </p:blipFill>
        <p:spPr bwMode="auto">
          <a:xfrm>
            <a:off x="571472" y="1357298"/>
            <a:ext cx="3786214" cy="4786346"/>
          </a:xfrm>
          <a:prstGeom prst="rect">
            <a:avLst/>
          </a:prstGeom>
          <a:noFill/>
          <a:ln w="9525">
            <a:noFill/>
            <a:miter lim="800000"/>
            <a:headEnd/>
            <a:tailEnd/>
          </a:ln>
        </p:spPr>
      </p:pic>
      <p:pic>
        <p:nvPicPr>
          <p:cNvPr id="8" name="Рисунок 7" descr="Рахманова, Щетинина, Дыбина - Неизведанное рядом. Опыты и эксперименты для дошкольников обложка книги"/>
          <p:cNvPicPr/>
          <p:nvPr/>
        </p:nvPicPr>
        <p:blipFill>
          <a:blip r:embed="rId3" cstate="print"/>
          <a:srcRect/>
          <a:stretch>
            <a:fillRect/>
          </a:stretch>
        </p:blipFill>
        <p:spPr bwMode="auto">
          <a:xfrm>
            <a:off x="4572000" y="1357298"/>
            <a:ext cx="3500462" cy="47149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0" fill="hold"/>
                                        <p:tgtEl>
                                          <p:spTgt spid="6"/>
                                        </p:tgtEl>
                                        <p:attrNameLst>
                                          <p:attrName>ppt_w</p:attrName>
                                        </p:attrNameLst>
                                      </p:cBhvr>
                                      <p:tavLst>
                                        <p:tav tm="0">
                                          <p:val>
                                            <p:strVal val="#ppt_w*0.70"/>
                                          </p:val>
                                        </p:tav>
                                        <p:tav tm="100000">
                                          <p:val>
                                            <p:strVal val="#ppt_w"/>
                                          </p:val>
                                        </p:tav>
                                      </p:tavLst>
                                    </p:anim>
                                    <p:anim calcmode="lin" valueType="num">
                                      <p:cBhvr>
                                        <p:cTn id="8" dur="5000" fill="hold"/>
                                        <p:tgtEl>
                                          <p:spTgt spid="6"/>
                                        </p:tgtEl>
                                        <p:attrNameLst>
                                          <p:attrName>ppt_h</p:attrName>
                                        </p:attrNameLst>
                                      </p:cBhvr>
                                      <p:tavLst>
                                        <p:tav tm="0">
                                          <p:val>
                                            <p:strVal val="#ppt_h"/>
                                          </p:val>
                                        </p:tav>
                                        <p:tav tm="100000">
                                          <p:val>
                                            <p:strVal val="#ppt_h"/>
                                          </p:val>
                                        </p:tav>
                                      </p:tavLst>
                                    </p:anim>
                                    <p:animEffect transition="in" filter="fade">
                                      <p:cBhvr>
                                        <p:cTn id="9" dur="5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mph" presetSubtype="0" fill="hold" nodeType="clickEffect">
                                  <p:stCondLst>
                                    <p:cond delay="0"/>
                                  </p:stCondLst>
                                  <p:childTnLst>
                                    <p:animScale>
                                      <p:cBhvr>
                                        <p:cTn id="13" dur="5000" fill="hold"/>
                                        <p:tgtEl>
                                          <p:spTgt spid="6"/>
                                        </p:tgtEl>
                                      </p:cBhvr>
                                      <p:by x="150000" y="150000"/>
                                    </p:animScale>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0" fill="hold"/>
                                        <p:tgtEl>
                                          <p:spTgt spid="8"/>
                                        </p:tgtEl>
                                        <p:attrNameLst>
                                          <p:attrName>ppt_w</p:attrName>
                                        </p:attrNameLst>
                                      </p:cBhvr>
                                      <p:tavLst>
                                        <p:tav tm="0">
                                          <p:val>
                                            <p:strVal val="#ppt_w*0.70"/>
                                          </p:val>
                                        </p:tav>
                                        <p:tav tm="100000">
                                          <p:val>
                                            <p:strVal val="#ppt_w"/>
                                          </p:val>
                                        </p:tav>
                                      </p:tavLst>
                                    </p:anim>
                                    <p:anim calcmode="lin" valueType="num">
                                      <p:cBhvr>
                                        <p:cTn id="19" dur="5000" fill="hold"/>
                                        <p:tgtEl>
                                          <p:spTgt spid="8"/>
                                        </p:tgtEl>
                                        <p:attrNameLst>
                                          <p:attrName>ppt_h</p:attrName>
                                        </p:attrNameLst>
                                      </p:cBhvr>
                                      <p:tavLst>
                                        <p:tav tm="0">
                                          <p:val>
                                            <p:strVal val="#ppt_h"/>
                                          </p:val>
                                        </p:tav>
                                        <p:tav tm="100000">
                                          <p:val>
                                            <p:strVal val="#ppt_h"/>
                                          </p:val>
                                        </p:tav>
                                      </p:tavLst>
                                    </p:anim>
                                    <p:animEffect transition="in" filter="fade">
                                      <p:cBhvr>
                                        <p:cTn id="20" dur="50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nodeType="clickEffect">
                                  <p:stCondLst>
                                    <p:cond delay="0"/>
                                  </p:stCondLst>
                                  <p:childTnLst>
                                    <p:animScale>
                                      <p:cBhvr>
                                        <p:cTn id="24" dur="5000" fill="hold"/>
                                        <p:tgtEl>
                                          <p:spTgt spid="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00034" y="500042"/>
            <a:ext cx="8286808" cy="52014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ctr"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69875" algn="ctr"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 чем можно экспериментировать в дошкольном возрасте?</a:t>
            </a:r>
          </a:p>
          <a:p>
            <a:pPr marL="0" marR="0" lvl="0" indent="269875" algn="ctr"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69875"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Экспериментировать можно с предметами рукотворного и нерукотворного мира, которые окружают ребенка.</a:t>
            </a:r>
          </a:p>
          <a:p>
            <a:pPr marL="0" marR="0" lvl="0" indent="269875" algn="ctr"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69875"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Именно собственный опыт помогает ребенку приобрести необходимые знания, при этом интенсивно развиваются его внимание, память, мышление. Эксперимент помогает ребенку приобрести элементарные естественнонаучные представления об окружающем мире. Экспериментируя, дети знакомятся со свойствами веществ.</a:t>
            </a:r>
          </a:p>
          <a:p>
            <a:pPr marL="0" marR="0" lvl="0" indent="269875" algn="ctr"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69875" algn="ctr"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Минус самостоятельного опыта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это опасность: мелкие, колющие и режущие предметы. </a:t>
            </a:r>
          </a:p>
          <a:p>
            <a:pPr marL="0" marR="0" lvl="0" indent="269875" algn="ctr" defTabSz="914400" rtl="0" eaLnBrk="0" fontAlgn="base" latinLnBrk="0" hangingPunct="0">
              <a:lnSpc>
                <a:spcPct val="100000"/>
              </a:lnSpc>
              <a:spcBef>
                <a:spcPct val="0"/>
              </a:spcBef>
              <a:spcAft>
                <a:spcPct val="0"/>
              </a:spcAft>
              <a:buClrTx/>
              <a:buSzTx/>
              <a:buFontTx/>
              <a:buNone/>
              <a:tabLst/>
            </a:pPr>
            <a:endParaRPr lang="ru-RU" sz="1600" dirty="0" smtClean="0">
              <a:latin typeface="Times New Roman" pitchFamily="18" charset="0"/>
              <a:cs typeface="Times New Roman" pitchFamily="18" charset="0"/>
            </a:endParaRPr>
          </a:p>
          <a:p>
            <a:pPr marL="0" marR="0" lvl="0" indent="269875" algn="ctr"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69875" algn="ctr"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69875" algn="ctr"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28596" y="642918"/>
            <a:ext cx="5500726" cy="3500462"/>
          </a:xfrm>
        </p:spPr>
        <p:txBody>
          <a:bodyPr>
            <a:normAutofit fontScale="55000" lnSpcReduction="20000"/>
          </a:bodyPr>
          <a:lstStyle/>
          <a:p>
            <a:pPr>
              <a:buNone/>
            </a:pPr>
            <a:endParaRPr lang="ru-RU" sz="5600" dirty="0" smtClean="0">
              <a:latin typeface="Times New Roman" pitchFamily="18" charset="0"/>
              <a:cs typeface="Times New Roman" pitchFamily="18" charset="0"/>
            </a:endParaRPr>
          </a:p>
          <a:p>
            <a:r>
              <a:rPr lang="ru-RU" sz="5600" dirty="0" smtClean="0">
                <a:latin typeface="Times New Roman" pitchFamily="18" charset="0"/>
                <a:cs typeface="Times New Roman" pitchFamily="18" charset="0"/>
              </a:rPr>
              <a:t>Свойства и признаки воды.</a:t>
            </a:r>
          </a:p>
          <a:p>
            <a:r>
              <a:rPr lang="ru-RU" sz="5600" dirty="0" smtClean="0">
                <a:latin typeface="Times New Roman" pitchFamily="18" charset="0"/>
                <a:cs typeface="Times New Roman" pitchFamily="18" charset="0"/>
              </a:rPr>
              <a:t>Откуда берётся вода.</a:t>
            </a:r>
          </a:p>
          <a:p>
            <a:r>
              <a:rPr lang="ru-RU" sz="5600" dirty="0" smtClean="0">
                <a:latin typeface="Times New Roman" pitchFamily="18" charset="0"/>
                <a:cs typeface="Times New Roman" pitchFamily="18" charset="0"/>
              </a:rPr>
              <a:t>Тонут или плавают предметы.</a:t>
            </a:r>
          </a:p>
          <a:p>
            <a:r>
              <a:rPr lang="ru-RU" sz="5600" dirty="0" smtClean="0">
                <a:latin typeface="Times New Roman" pitchFamily="18" charset="0"/>
                <a:cs typeface="Times New Roman" pitchFamily="18" charset="0"/>
              </a:rPr>
              <a:t>Замерзание жидкостей.</a:t>
            </a:r>
          </a:p>
          <a:p>
            <a:r>
              <a:rPr lang="ru-RU" sz="5600" dirty="0" smtClean="0">
                <a:latin typeface="Times New Roman" pitchFamily="18" charset="0"/>
                <a:cs typeface="Times New Roman" pitchFamily="18" charset="0"/>
              </a:rPr>
              <a:t>Разноцветные льдинки.</a:t>
            </a:r>
          </a:p>
          <a:p>
            <a:r>
              <a:rPr lang="ru-RU" dirty="0" smtClean="0"/>
              <a:t> </a:t>
            </a:r>
          </a:p>
          <a:p>
            <a:endParaRPr lang="ru-RU" dirty="0"/>
          </a:p>
        </p:txBody>
      </p:sp>
      <p:sp>
        <p:nvSpPr>
          <p:cNvPr id="4" name="Заголовок 3"/>
          <p:cNvSpPr>
            <a:spLocks noGrp="1"/>
          </p:cNvSpPr>
          <p:nvPr>
            <p:ph type="title"/>
          </p:nvPr>
        </p:nvSpPr>
        <p:spPr>
          <a:xfrm>
            <a:off x="642910" y="4786322"/>
            <a:ext cx="7715304" cy="1571635"/>
          </a:xfrm>
        </p:spPr>
        <p:txBody>
          <a:bodyPr/>
          <a:lstStyle/>
          <a:p>
            <a:pPr algn="ctr"/>
            <a:r>
              <a:rPr lang="ru-RU" sz="4800" i="1" dirty="0" smtClean="0"/>
              <a:t>Экспериментирование с водой</a:t>
            </a:r>
            <a:endParaRPr lang="ru-RU" dirty="0"/>
          </a:p>
        </p:txBody>
      </p:sp>
      <p:pic>
        <p:nvPicPr>
          <p:cNvPr id="19458" name="Picture 2" descr="http://sad84.ucoz.ru/kaplja.jpg"/>
          <p:cNvPicPr>
            <a:picLocks noChangeAspect="1" noChangeArrowheads="1"/>
          </p:cNvPicPr>
          <p:nvPr/>
        </p:nvPicPr>
        <p:blipFill>
          <a:blip r:embed="rId2"/>
          <a:srcRect/>
          <a:stretch>
            <a:fillRect/>
          </a:stretch>
        </p:blipFill>
        <p:spPr bwMode="auto">
          <a:xfrm>
            <a:off x="6072198" y="1214422"/>
            <a:ext cx="1963206" cy="277976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p:txBody>
          <a:bodyPr/>
          <a:lstStyle/>
          <a:p>
            <a:endParaRPr lang="ru-RU" dirty="0"/>
          </a:p>
        </p:txBody>
      </p:sp>
      <p:pic>
        <p:nvPicPr>
          <p:cNvPr id="5" name="Рисунок 4" descr="SAM_2378.JPG"/>
          <p:cNvPicPr>
            <a:picLocks noGrp="1" noChangeAspect="1"/>
          </p:cNvPicPr>
          <p:nvPr>
            <p:ph type="pic" idx="1"/>
          </p:nvPr>
        </p:nvPicPr>
        <p:blipFill>
          <a:blip r:embed="rId2" cstate="print"/>
          <a:srcRect t="9354" b="9354"/>
          <a:stretch>
            <a:fillRect/>
          </a:stretch>
        </p:blipFill>
        <p:spPr>
          <a:xfrm>
            <a:off x="428596" y="868257"/>
            <a:ext cx="4572032" cy="3671701"/>
          </a:xfrm>
          <a:prstGeom prst="roundRect">
            <a:avLst>
              <a:gd name="adj" fmla="val 0"/>
            </a:avLst>
          </a:prstGeom>
        </p:spPr>
      </p:pic>
      <p:pic>
        <p:nvPicPr>
          <p:cNvPr id="35845" name="Picture 5" descr="C:\Documents and Settings\Admin\Рабочий стол\фото Н.Г опыты\SAM_2383.JPG"/>
          <p:cNvPicPr>
            <a:picLocks noChangeAspect="1" noChangeArrowheads="1"/>
          </p:cNvPicPr>
          <p:nvPr/>
        </p:nvPicPr>
        <p:blipFill>
          <a:blip r:embed="rId3" cstate="print"/>
          <a:srcRect/>
          <a:stretch>
            <a:fillRect/>
          </a:stretch>
        </p:blipFill>
        <p:spPr bwMode="auto">
          <a:xfrm>
            <a:off x="4286248" y="2562971"/>
            <a:ext cx="4429156" cy="365211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285721" y="571481"/>
            <a:ext cx="5643601" cy="857255"/>
          </a:xfrm>
        </p:spPr>
        <p:txBody>
          <a:bodyPr/>
          <a:lstStyle/>
          <a:p>
            <a:pPr>
              <a:buNone/>
            </a:pPr>
            <a:r>
              <a:rPr lang="ru-RU" sz="1800" dirty="0" smtClean="0">
                <a:latin typeface="Times New Roman" pitchFamily="18" charset="0"/>
                <a:cs typeface="Times New Roman" pitchFamily="18" charset="0"/>
              </a:rPr>
              <a:t>Изобразительная деятельность (рисование)</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Тема: «Смешивание красок»</a:t>
            </a:r>
            <a:endParaRPr lang="ru-RU" sz="6600" dirty="0"/>
          </a:p>
        </p:txBody>
      </p:sp>
      <p:pic>
        <p:nvPicPr>
          <p:cNvPr id="4" name="Picture 2" descr="C:\Documents and Settings\Admin\Рабочий стол\фото Н.Г опыты\SAM_2362.JPG"/>
          <p:cNvPicPr>
            <a:picLocks noChangeAspect="1" noChangeArrowheads="1"/>
          </p:cNvPicPr>
          <p:nvPr/>
        </p:nvPicPr>
        <p:blipFill>
          <a:blip r:embed="rId2" cstate="print"/>
          <a:srcRect/>
          <a:stretch>
            <a:fillRect/>
          </a:stretch>
        </p:blipFill>
        <p:spPr bwMode="auto">
          <a:xfrm>
            <a:off x="2285984" y="1500174"/>
            <a:ext cx="5429288" cy="513314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Текст 8"/>
          <p:cNvSpPr>
            <a:spLocks noGrp="1"/>
          </p:cNvSpPr>
          <p:nvPr>
            <p:ph type="body" sz="half" idx="2"/>
          </p:nvPr>
        </p:nvSpPr>
        <p:spPr>
          <a:xfrm>
            <a:off x="3571868" y="571480"/>
            <a:ext cx="5286412" cy="4929222"/>
          </a:xfrm>
        </p:spPr>
        <p:txBody>
          <a:bodyPr>
            <a:normAutofit fontScale="47500" lnSpcReduction="20000"/>
          </a:bodyPr>
          <a:lstStyle/>
          <a:p>
            <a:pPr>
              <a:buNone/>
            </a:pPr>
            <a:endParaRPr lang="ru-RU" sz="3200" b="1" i="1" dirty="0" smtClean="0"/>
          </a:p>
          <a:p>
            <a:pPr>
              <a:buNone/>
            </a:pPr>
            <a:endParaRPr lang="ru-RU" sz="3200" b="1" i="1" dirty="0" smtClean="0"/>
          </a:p>
          <a:p>
            <a:pPr>
              <a:buNone/>
            </a:pPr>
            <a:endParaRPr lang="ru-RU" sz="3200" b="1" i="1" dirty="0" smtClean="0"/>
          </a:p>
          <a:p>
            <a:pPr algn="ctr">
              <a:buNone/>
            </a:pPr>
            <a:r>
              <a:rPr lang="ru-RU" sz="7400" b="1" i="1" dirty="0" smtClean="0"/>
              <a:t>Экспериментирование </a:t>
            </a:r>
          </a:p>
          <a:p>
            <a:pPr algn="ctr">
              <a:buNone/>
            </a:pPr>
            <a:r>
              <a:rPr lang="ru-RU" sz="7400" b="1" i="1" dirty="0" smtClean="0"/>
              <a:t>с песком и глиной.</a:t>
            </a:r>
            <a:endParaRPr lang="ru-RU" sz="3400" dirty="0" smtClean="0"/>
          </a:p>
          <a:p>
            <a:r>
              <a:rPr lang="ru-RU" sz="4200" dirty="0" smtClean="0">
                <a:latin typeface="Times New Roman" pitchFamily="18" charset="0"/>
                <a:cs typeface="Times New Roman" pitchFamily="18" charset="0"/>
              </a:rPr>
              <a:t>Почему песок хорошо сыплется?</a:t>
            </a:r>
          </a:p>
          <a:p>
            <a:endParaRPr lang="ru-RU" sz="4200" dirty="0" smtClean="0">
              <a:latin typeface="Times New Roman" pitchFamily="18" charset="0"/>
              <a:cs typeface="Times New Roman" pitchFamily="18" charset="0"/>
            </a:endParaRPr>
          </a:p>
          <a:p>
            <a:r>
              <a:rPr lang="ru-RU" sz="4200" dirty="0" smtClean="0">
                <a:latin typeface="Times New Roman" pitchFamily="18" charset="0"/>
                <a:cs typeface="Times New Roman" pitchFamily="18" charset="0"/>
              </a:rPr>
              <a:t>Глина, её качества и свойства.</a:t>
            </a:r>
          </a:p>
          <a:p>
            <a:endParaRPr lang="ru-RU" sz="4200" dirty="0" smtClean="0">
              <a:latin typeface="Times New Roman" pitchFamily="18" charset="0"/>
              <a:cs typeface="Times New Roman" pitchFamily="18" charset="0"/>
            </a:endParaRPr>
          </a:p>
          <a:p>
            <a:r>
              <a:rPr lang="ru-RU" sz="4200" dirty="0" smtClean="0">
                <a:latin typeface="Times New Roman" pitchFamily="18" charset="0"/>
                <a:cs typeface="Times New Roman" pitchFamily="18" charset="0"/>
              </a:rPr>
              <a:t>Глиняные игрушки.</a:t>
            </a:r>
          </a:p>
          <a:p>
            <a:endParaRPr lang="ru-RU" sz="4200" dirty="0" smtClean="0">
              <a:latin typeface="Times New Roman" pitchFamily="18" charset="0"/>
              <a:cs typeface="Times New Roman" pitchFamily="18" charset="0"/>
            </a:endParaRPr>
          </a:p>
          <a:p>
            <a:r>
              <a:rPr lang="ru-RU" sz="4200" dirty="0" smtClean="0">
                <a:latin typeface="Times New Roman" pitchFamily="18" charset="0"/>
                <a:cs typeface="Times New Roman" pitchFamily="18" charset="0"/>
              </a:rPr>
              <a:t>Родственники стекла.</a:t>
            </a:r>
          </a:p>
          <a:p>
            <a:r>
              <a:rPr lang="ru-RU" sz="4200" dirty="0" smtClean="0">
                <a:latin typeface="Times New Roman" pitchFamily="18" charset="0"/>
                <a:cs typeface="Times New Roman" pitchFamily="18" charset="0"/>
              </a:rPr>
              <a:t>Ветер (раздувание песка).</a:t>
            </a:r>
          </a:p>
          <a:p>
            <a:pPr>
              <a:buNone/>
            </a:pPr>
            <a:endParaRPr lang="ru-RU" dirty="0"/>
          </a:p>
        </p:txBody>
      </p:sp>
      <p:pic>
        <p:nvPicPr>
          <p:cNvPr id="10" name="Содержимое 6" descr="http://i.doy24.ru/u/5b/abbb285b1711e2a5e8ef60e3487f9b/-/SAM_0592.jpg"/>
          <p:cNvPicPr>
            <a:picLocks noGrp="1"/>
          </p:cNvPicPr>
          <p:nvPr>
            <p:ph sz="quarter" idx="13"/>
          </p:nvPr>
        </p:nvPicPr>
        <p:blipFill>
          <a:blip r:embed="rId2" cstate="print"/>
          <a:srcRect/>
          <a:stretch>
            <a:fillRect/>
          </a:stretch>
        </p:blipFill>
        <p:spPr bwMode="auto">
          <a:xfrm>
            <a:off x="357158" y="642918"/>
            <a:ext cx="3214710" cy="2286016"/>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1856</TotalTime>
  <Words>443</Words>
  <Application>Microsoft Office PowerPoint</Application>
  <PresentationFormat>Экран (4:3)</PresentationFormat>
  <Paragraphs>93</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Воздушный поток</vt:lpstr>
      <vt:lpstr>   «Развитие познавательного интереса, интеллектуально-творческого потенциала дошкольников через опытно-экспериментальную деятельность в детском саду» (обмен опытом)  </vt:lpstr>
      <vt:lpstr>Слайд 2</vt:lpstr>
      <vt:lpstr>Слайд 3</vt:lpstr>
      <vt:lpstr>Слайд 4</vt:lpstr>
      <vt:lpstr>Слайд 5</vt:lpstr>
      <vt:lpstr>Экспериментирование с водой</vt:lpstr>
      <vt:lpstr>Слайд 7</vt:lpstr>
      <vt:lpstr>Изобразительная деятельность (рисование)  Тема: «Смешивание красок»</vt:lpstr>
      <vt:lpstr>Слайд 9</vt:lpstr>
      <vt:lpstr>             Органы чувств человека.</vt:lpstr>
      <vt:lpstr>Вертушки, султанчики, полоски из бумаги   Эти игрушки помогут наблюдать за направлением ветра. Некоторые из них издают звуки при трении о воздух, тогда можно будет услышать песенку ветра.     </vt:lpstr>
      <vt:lpstr>*Бумага, её качества и свойства.                * Ткань, её качества и свойства.                                * Пластмасса, её качества и свойства.                                                        *Резина, её качества и свойства. </vt:lpstr>
      <vt:lpstr>Наблюдения за жизнью растений</vt:lpstr>
      <vt:lpstr>Экспериментирование с солнечным светом</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«Опытно-экспериментальная деятельность в детском саду» </dc:title>
  <dc:creator>777</dc:creator>
  <cp:lastModifiedBy>Крылова</cp:lastModifiedBy>
  <cp:revision>181</cp:revision>
  <dcterms:created xsi:type="dcterms:W3CDTF">2014-03-16T15:56:37Z</dcterms:created>
  <dcterms:modified xsi:type="dcterms:W3CDTF">2018-07-28T17:23:37Z</dcterms:modified>
</cp:coreProperties>
</file>