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76" r:id="rId4"/>
    <p:sldId id="268" r:id="rId5"/>
    <p:sldId id="260" r:id="rId6"/>
    <p:sldId id="271" r:id="rId7"/>
    <p:sldId id="270" r:id="rId8"/>
    <p:sldId id="277" r:id="rId9"/>
    <p:sldId id="262" r:id="rId10"/>
    <p:sldId id="263" r:id="rId11"/>
    <p:sldId id="261" r:id="rId12"/>
    <p:sldId id="281" r:id="rId13"/>
    <p:sldId id="280" r:id="rId14"/>
    <p:sldId id="282" r:id="rId15"/>
    <p:sldId id="273" r:id="rId16"/>
    <p:sldId id="278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214422"/>
            <a:ext cx="7286676" cy="1470025"/>
          </a:xfrm>
        </p:spPr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429000"/>
            <a:ext cx="471490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600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E2C9E-5F21-4959-8D14-D044B837D0BF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79BEB-5C8D-42E4-AFD8-0660025B6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8F87A-6249-47B2-8786-74650B66FF82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12D26-86B7-494E-967C-04CFC33FE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CE9B8-3133-4627-B42E-9B423F28B231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CF9F-AAC6-4F1B-9685-9A4CD73D3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5133D-8958-4F32-AB65-256F2EB28115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1EBD4-537E-4F10-8580-948782968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F9EAE-AEFF-4AE2-BEEA-E0DA94913343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B67E6-F64E-4C0D-B20A-7213B8B52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90FF-7CEC-4E3F-A324-3A76E9E0CDC4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884D6-6834-4B6E-B421-CF489FD2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6A2B2-7535-4C2B-AC08-D8788D58A933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15110-7B2B-4716-807E-C9786192D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475C-F677-492A-8C24-29FBB827D7A0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22AB2-01A0-4A88-B0D4-08838028D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AE6E4-C901-48BA-8369-BC0614DC9343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32E70-D1DF-4245-989D-1DE3AFB5F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83F1A-D05C-4D0C-8DDD-1E5E8D712BEA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3EF42-1BE2-4C85-9938-4CE84FB54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039FF-0D7F-44E1-84A8-984384744A47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FF653-25F6-4E95-A4C2-75442ABCE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D8BA2F-11F3-4071-B6FB-9BDE2C5789EA}" type="datetimeFigureOut">
              <a:rPr lang="ru-RU"/>
              <a:pPr>
                <a:defRPr/>
              </a:pPr>
              <a:t>28.07.2018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833BB6-E7FB-4CCD-BF58-1F9348900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1430"/>
          <a:solidFill>
            <a:srgbClr val="660033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66003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6600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i="1" dirty="0">
              <a:latin typeface="+mj-lt"/>
            </a:endParaRPr>
          </a:p>
          <a:p>
            <a:pPr marL="0" indent="0" algn="ctr">
              <a:buNone/>
            </a:pPr>
            <a:r>
              <a:rPr lang="ru-RU" sz="6600" b="1" i="1" dirty="0" smtClean="0">
                <a:latin typeface="+mj-lt"/>
              </a:rPr>
              <a:t>Прямое </a:t>
            </a:r>
            <a:r>
              <a:rPr lang="ru-RU" sz="6600" b="1" i="1" dirty="0">
                <a:latin typeface="+mj-lt"/>
              </a:rPr>
              <a:t>и переносное значение</a:t>
            </a:r>
            <a:br>
              <a:rPr lang="ru-RU" sz="6600" b="1" i="1" dirty="0">
                <a:latin typeface="+mj-lt"/>
              </a:rPr>
            </a:br>
            <a:r>
              <a:rPr lang="ru-RU" sz="6600" b="1" i="1" dirty="0" smtClean="0">
                <a:latin typeface="+mj-lt"/>
              </a:rPr>
              <a:t>слова</a:t>
            </a:r>
            <a:endParaRPr lang="ru-RU" sz="6600" b="1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185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Средства выразительности: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Олицетворение </a:t>
            </a:r>
            <a:r>
              <a:rPr lang="ru-RU" b="1" dirty="0" smtClean="0"/>
              <a:t>– </a:t>
            </a:r>
            <a:r>
              <a:rPr lang="ru-RU" dirty="0" smtClean="0"/>
              <a:t>перенос признаков живого существа на неживой предмет или понятие.</a:t>
            </a:r>
          </a:p>
          <a:p>
            <a:pPr marL="0" indent="0">
              <a:buNone/>
            </a:pPr>
            <a:r>
              <a:rPr lang="ru-RU" dirty="0" smtClean="0"/>
              <a:t>(говорящий глагол)</a:t>
            </a:r>
          </a:p>
          <a:p>
            <a:pPr marL="0" indent="0">
              <a:buNone/>
            </a:pPr>
            <a:r>
              <a:rPr lang="ru-RU" dirty="0" smtClean="0"/>
              <a:t>___________________________________</a:t>
            </a:r>
          </a:p>
          <a:p>
            <a:pPr marL="0" indent="0">
              <a:buNone/>
            </a:pPr>
            <a:r>
              <a:rPr lang="ru-RU" b="1" i="1" dirty="0" smtClean="0"/>
              <a:t>****</a:t>
            </a:r>
            <a:r>
              <a:rPr lang="ru-RU" i="1" dirty="0" smtClean="0"/>
              <a:t>Отшумит и умчится любая беда, </a:t>
            </a:r>
            <a:br>
              <a:rPr lang="ru-RU" i="1" dirty="0" smtClean="0"/>
            </a:br>
            <a:r>
              <a:rPr lang="ru-RU" i="1" dirty="0" smtClean="0"/>
              <a:t>Как весенней порою грохочущий гром.</a:t>
            </a:r>
            <a:br>
              <a:rPr lang="ru-RU" i="1" dirty="0" smtClean="0"/>
            </a:br>
            <a:r>
              <a:rPr lang="ru-RU" i="1" dirty="0" smtClean="0"/>
              <a:t>Если с нами она, если рядом всегда, </a:t>
            </a:r>
            <a:br>
              <a:rPr lang="ru-RU" i="1" dirty="0" smtClean="0"/>
            </a:br>
            <a:r>
              <a:rPr lang="ru-RU" i="1" dirty="0" smtClean="0"/>
              <a:t>Человек, на котором держится дом.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Выразительные средства языка: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7488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Метафора</a:t>
            </a:r>
            <a:r>
              <a:rPr lang="ru-RU" b="1" dirty="0" smtClean="0"/>
              <a:t> – </a:t>
            </a:r>
            <a:r>
              <a:rPr lang="ru-RU" dirty="0" smtClean="0"/>
              <a:t>перенос названия с одного</a:t>
            </a:r>
          </a:p>
          <a:p>
            <a:pPr>
              <a:buNone/>
            </a:pPr>
            <a:r>
              <a:rPr lang="ru-RU" dirty="0" smtClean="0"/>
              <a:t>предмета, действия или свойства на </a:t>
            </a:r>
          </a:p>
          <a:p>
            <a:pPr>
              <a:buNone/>
            </a:pPr>
            <a:r>
              <a:rPr lang="ru-RU" dirty="0" smtClean="0"/>
              <a:t>другое на основе сходства </a:t>
            </a:r>
          </a:p>
          <a:p>
            <a:pPr>
              <a:buNone/>
            </a:pPr>
            <a:r>
              <a:rPr lang="ru-RU" sz="2800" i="1" dirty="0" smtClean="0"/>
              <a:t>(греч.«</a:t>
            </a:r>
            <a:r>
              <a:rPr lang="en-US" sz="2800" i="1" dirty="0" err="1" smtClean="0"/>
              <a:t>metaphora</a:t>
            </a:r>
            <a:r>
              <a:rPr lang="ru-RU" sz="2800" i="1" dirty="0" smtClean="0"/>
              <a:t>» - «перенос»)</a:t>
            </a:r>
          </a:p>
          <a:p>
            <a:pPr>
              <a:buNone/>
            </a:pPr>
            <a:r>
              <a:rPr lang="ru-RU" sz="2800" dirty="0" smtClean="0"/>
              <a:t>Обычно строится на соединении двух или</a:t>
            </a:r>
          </a:p>
          <a:p>
            <a:pPr>
              <a:buNone/>
            </a:pPr>
            <a:r>
              <a:rPr lang="ru-RU" sz="2800" dirty="0" smtClean="0"/>
              <a:t>нескольких средств выразительности.</a:t>
            </a:r>
          </a:p>
          <a:p>
            <a:pPr>
              <a:buNone/>
            </a:pPr>
            <a:r>
              <a:rPr lang="ru-RU" sz="2800" dirty="0" smtClean="0"/>
              <a:t>________________________________________</a:t>
            </a:r>
          </a:p>
          <a:p>
            <a:pPr marL="0" indent="0">
              <a:buNone/>
            </a:pPr>
            <a:r>
              <a:rPr lang="ru-RU" dirty="0" smtClean="0"/>
              <a:t>*** </a:t>
            </a:r>
            <a:r>
              <a:rPr lang="ru-RU" i="1" dirty="0" smtClean="0"/>
              <a:t>Горит костёр рябины красной, но никого не может он согреть.(</a:t>
            </a:r>
            <a:r>
              <a:rPr lang="ru-RU" i="1" dirty="0" err="1" smtClean="0"/>
              <a:t>С.Есенин</a:t>
            </a:r>
            <a:r>
              <a:rPr lang="ru-RU" i="1" dirty="0" smtClean="0"/>
              <a:t>)</a:t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Роль слов с переносным значением: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Перенос названия с одного предмета, явления или действия на другой умело используют писатели и поэты для создания образности художественного произведения. Образность языка помогает автору усилить воздействие на читателя.</a:t>
            </a:r>
          </a:p>
          <a:p>
            <a:r>
              <a:rPr lang="ru-RU" dirty="0"/>
              <a:t>    Прослушайте рассказ-миниатюру Михаила Михайловича Пришвина.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53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Осинки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916832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      Осинкам холодно.</a:t>
            </a:r>
            <a:endParaRPr lang="ru-RU" sz="2800" dirty="0"/>
          </a:p>
          <a:p>
            <a:pPr algn="just"/>
            <a:r>
              <a:rPr lang="ru-RU" sz="2800" dirty="0"/>
              <a:t>    В солнечный день осенью на опушке леса собрались молодые разноцветные осинки, густо одна к другой, как будто им там в лесу стало холодно и они вышли погреться на солнышко, на опушку.</a:t>
            </a:r>
          </a:p>
          <a:p>
            <a:pPr algn="just"/>
            <a:r>
              <a:rPr lang="ru-RU" sz="2800" dirty="0"/>
              <a:t>    Так иногда в деревнях выходят люди посидеть на завалинке, отдохнуть, поговорить после трудового дня.</a:t>
            </a:r>
          </a:p>
        </p:txBody>
      </p:sp>
    </p:spTree>
    <p:extLst>
      <p:ext uri="{BB962C8B-B14F-4D97-AF65-F5344CB8AC3E}">
        <p14:creationId xmlns:p14="http://schemas.microsoft.com/office/powerpoint/2010/main" val="175422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О негодяях и мымре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05342"/>
            <a:ext cx="734481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sz="2000" dirty="0"/>
          </a:p>
          <a:p>
            <a:r>
              <a:rPr lang="ru-RU" sz="2000" dirty="0"/>
              <a:t>    </a:t>
            </a:r>
            <a:r>
              <a:rPr lang="ru-RU" sz="2400" dirty="0"/>
              <a:t>В далёком прошлом </a:t>
            </a:r>
            <a:r>
              <a:rPr lang="ru-RU" sz="2400" dirty="0" smtClean="0"/>
              <a:t>слово негодяй </a:t>
            </a:r>
            <a:r>
              <a:rPr lang="ru-RU" sz="2400" dirty="0"/>
              <a:t>совершенно не относилось к бранным. Так называли человека, негодного к воинской службе. Негодяй — «негодный».</a:t>
            </a:r>
          </a:p>
          <a:p>
            <a:r>
              <a:rPr lang="ru-RU" sz="2400" dirty="0"/>
              <a:t>    И мымра — слово старинное. Сейчас это почти «ругательное» слово, а раньше мымрой называли домоседа. </a:t>
            </a:r>
            <a:r>
              <a:rPr lang="ru-RU" sz="2400" dirty="0" err="1"/>
              <a:t>Мумрить</a:t>
            </a:r>
            <a:r>
              <a:rPr lang="ru-RU" sz="2400" dirty="0"/>
              <a:t> (</a:t>
            </a:r>
            <a:r>
              <a:rPr lang="ru-RU" sz="2400" dirty="0" err="1"/>
              <a:t>мымрить</a:t>
            </a:r>
            <a:r>
              <a:rPr lang="ru-RU" sz="2400" dirty="0"/>
              <a:t>) означало «сидеть безвылазно дома».</a:t>
            </a:r>
          </a:p>
          <a:p>
            <a:r>
              <a:rPr lang="ru-RU" sz="2400" dirty="0"/>
              <a:t>    Может быть, наши предки просто не любили «ругательных» слов. В этом случае возьмём с них пример и откажемся и от негодяя, и от мымры</a:t>
            </a:r>
            <a:r>
              <a:rPr lang="ru-RU" sz="20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0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Проверь себя:</a:t>
            </a:r>
            <a:endParaRPr lang="ru-RU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196753"/>
            <a:ext cx="864096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5692606"/>
            <a:ext cx="503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 прилагательным </a:t>
            </a:r>
            <a:r>
              <a:rPr lang="ru-RU" b="1" dirty="0" smtClean="0"/>
              <a:t>ЧЁРНЫЙ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Домашнее задание:</a:t>
            </a:r>
            <a:endParaRPr lang="ru-RU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022" y="1366044"/>
            <a:ext cx="6935354" cy="381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47664" y="5153489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Написать 5-7 предложений на тему «Осенний денёк» с использованием художественных средств выразительности (слов с переносным значением).</a:t>
            </a:r>
          </a:p>
          <a:p>
            <a:r>
              <a:rPr lang="ru-RU" dirty="0" smtClean="0"/>
              <a:t>Параграф 34, упр. 258, 260, 261 </a:t>
            </a:r>
            <a:r>
              <a:rPr lang="ru-RU" smtClean="0"/>
              <a:t>(образцы)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34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i="1" dirty="0" smtClean="0"/>
              <a:t>По толкованию слова определите слово и назовите его в начальной форме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400" dirty="0" smtClean="0"/>
              <a:t>1. Словарный состав языка называется  ___________.</a:t>
            </a:r>
          </a:p>
          <a:p>
            <a:pPr lvl="0">
              <a:buNone/>
            </a:pPr>
            <a:r>
              <a:rPr lang="ru-RU" sz="2400" dirty="0"/>
              <a:t>2</a:t>
            </a:r>
            <a:r>
              <a:rPr lang="ru-RU" sz="2400" dirty="0" smtClean="0"/>
              <a:t>. То, что обозначает слово, называется ___________.</a:t>
            </a:r>
          </a:p>
          <a:p>
            <a:pPr lvl="0">
              <a:buNone/>
            </a:pPr>
            <a:r>
              <a:rPr lang="ru-RU" sz="2400" dirty="0" smtClean="0"/>
              <a:t>4. Слово, имеющее одно лексическое значение, называется __________.</a:t>
            </a:r>
          </a:p>
          <a:p>
            <a:pPr lvl="0">
              <a:buNone/>
            </a:pPr>
            <a:r>
              <a:rPr lang="ru-RU" sz="2400" dirty="0" smtClean="0"/>
              <a:t>5. Слово, имеющее два и более значений, называется __________.</a:t>
            </a:r>
          </a:p>
          <a:p>
            <a:pPr lvl="0">
              <a:buNone/>
            </a:pPr>
            <a:r>
              <a:rPr lang="ru-RU" sz="2400" dirty="0" smtClean="0"/>
              <a:t>6. Синонимы – это _______. Антонимы – это ________.</a:t>
            </a:r>
          </a:p>
          <a:p>
            <a:pPr lvl="0">
              <a:buNone/>
            </a:pPr>
            <a:r>
              <a:rPr lang="ru-RU" sz="2400" dirty="0" smtClean="0"/>
              <a:t>7. </a:t>
            </a:r>
            <a:r>
              <a:rPr lang="ru-RU" sz="2400" dirty="0"/>
              <a:t>Словарь, по которому определяется лексическое значение слова, называется  ___________.</a:t>
            </a:r>
          </a:p>
          <a:p>
            <a:pPr lvl="0">
              <a:buNone/>
            </a:pPr>
            <a:endParaRPr lang="ru-RU" sz="2400" dirty="0" smtClean="0"/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626"/>
            <a:ext cx="9144000" cy="6795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94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Толковый словарь: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1600200"/>
            <a:ext cx="5043494" cy="4614882"/>
          </a:xfrm>
        </p:spPr>
        <p:txBody>
          <a:bodyPr/>
          <a:lstStyle/>
          <a:p>
            <a:pPr algn="ctr"/>
            <a:r>
              <a:rPr lang="ru-RU" sz="2400" b="1" dirty="0" smtClean="0"/>
              <a:t>Золотой –</a:t>
            </a:r>
            <a:r>
              <a:rPr lang="ru-RU" sz="2400" dirty="0" smtClean="0"/>
              <a:t> сделанный, изготовленный из золота. </a:t>
            </a:r>
            <a:r>
              <a:rPr lang="ru-RU" sz="2400" i="1" u="sng" dirty="0" smtClean="0"/>
              <a:t>Золотое кольцо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1. Цвета золота, блестяще – желтый. </a:t>
            </a:r>
            <a:r>
              <a:rPr lang="ru-RU" sz="2400" i="1" u="sng" dirty="0" smtClean="0"/>
              <a:t>Золотая осень.</a:t>
            </a:r>
          </a:p>
          <a:p>
            <a:r>
              <a:rPr lang="ru-RU" sz="2400" i="1" dirty="0" smtClean="0"/>
              <a:t>2. перен.</a:t>
            </a:r>
            <a:r>
              <a:rPr lang="ru-RU" sz="2400" dirty="0" smtClean="0"/>
              <a:t>Счастливый, благоприятный. </a:t>
            </a:r>
            <a:r>
              <a:rPr lang="ru-RU" sz="2400" i="1" u="sng" dirty="0" smtClean="0"/>
              <a:t>Золотая пора</a:t>
            </a:r>
          </a:p>
          <a:p>
            <a:r>
              <a:rPr lang="ru-RU" sz="2400" i="1" dirty="0" smtClean="0"/>
              <a:t>3.перен.</a:t>
            </a:r>
            <a:r>
              <a:rPr lang="ru-RU" sz="2400" dirty="0" smtClean="0"/>
              <a:t>Прекрасный, замечательный.</a:t>
            </a:r>
            <a:r>
              <a:rPr lang="ru-RU" sz="2400" i="1" dirty="0" smtClean="0"/>
              <a:t> </a:t>
            </a:r>
            <a:r>
              <a:rPr lang="ru-RU" sz="2400" i="1" u="sng" dirty="0" smtClean="0"/>
              <a:t>Золотые руки</a:t>
            </a:r>
          </a:p>
          <a:p>
            <a:r>
              <a:rPr lang="ru-RU" sz="2400" i="1" dirty="0" smtClean="0"/>
              <a:t>4. перен.</a:t>
            </a:r>
            <a:r>
              <a:rPr lang="ru-RU" sz="2400" dirty="0" smtClean="0"/>
              <a:t> Дорогой, любимый.</a:t>
            </a:r>
            <a:r>
              <a:rPr lang="ru-RU" sz="2400" i="1" dirty="0" smtClean="0"/>
              <a:t> </a:t>
            </a:r>
            <a:r>
              <a:rPr lang="ru-RU" sz="2400" i="1" u="sng" dirty="0" smtClean="0"/>
              <a:t>Золотой мой</a:t>
            </a:r>
            <a:endParaRPr lang="ru-RU" sz="2400" u="sng" dirty="0" smtClean="0"/>
          </a:p>
          <a:p>
            <a:endParaRPr lang="ru-RU" dirty="0"/>
          </a:p>
        </p:txBody>
      </p:sp>
      <p:pic>
        <p:nvPicPr>
          <p:cNvPr id="5" name="Picture 2" descr="C:\Documents and Settings\Учитель\Рабочий стол\словар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252636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Золотая мама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672408"/>
          </a:xfrm>
        </p:spPr>
        <p:txBody>
          <a:bodyPr numCol="2"/>
          <a:lstStyle/>
          <a:p>
            <a:pPr>
              <a:buNone/>
            </a:pPr>
            <a:r>
              <a:rPr lang="ru-RU" sz="2000" dirty="0" smtClean="0"/>
              <a:t>У мамы </a:t>
            </a:r>
            <a:r>
              <a:rPr lang="ru-RU" sz="2000" b="1" u="sng" dirty="0" smtClean="0"/>
              <a:t>сердце золотое</a:t>
            </a:r>
          </a:p>
          <a:p>
            <a:pPr>
              <a:buNone/>
            </a:pPr>
            <a:r>
              <a:rPr lang="ru-RU" sz="2000" dirty="0" smtClean="0"/>
              <a:t>И </a:t>
            </a:r>
            <a:r>
              <a:rPr lang="ru-RU" sz="2000" b="1" u="sng" dirty="0" smtClean="0"/>
              <a:t>золотая голова</a:t>
            </a:r>
            <a:r>
              <a:rPr lang="ru-RU" sz="2000" dirty="0" smtClean="0"/>
              <a:t>,</a:t>
            </a:r>
          </a:p>
          <a:p>
            <a:pPr>
              <a:buNone/>
            </a:pPr>
            <a:r>
              <a:rPr lang="ru-RU" sz="2000" dirty="0" smtClean="0"/>
              <a:t>И </a:t>
            </a:r>
            <a:r>
              <a:rPr lang="ru-RU" sz="2000" b="1" u="sng" dirty="0" smtClean="0"/>
              <a:t>руки</a:t>
            </a:r>
            <a:r>
              <a:rPr lang="ru-RU" sz="2000" dirty="0" smtClean="0"/>
              <a:t> мамы </a:t>
            </a:r>
            <a:r>
              <a:rPr lang="ru-RU" sz="2000" b="1" u="sng" dirty="0" smtClean="0"/>
              <a:t>золотые</a:t>
            </a:r>
            <a:r>
              <a:rPr lang="ru-RU" sz="2000" dirty="0" smtClean="0"/>
              <a:t>,</a:t>
            </a:r>
          </a:p>
          <a:p>
            <a:pPr>
              <a:buNone/>
            </a:pPr>
            <a:r>
              <a:rPr lang="ru-RU" sz="2000" dirty="0" smtClean="0"/>
              <a:t>И спорятся ее дела.</a:t>
            </a:r>
          </a:p>
          <a:p>
            <a:pPr>
              <a:buNone/>
            </a:pPr>
            <a:r>
              <a:rPr lang="ru-RU" sz="2000" dirty="0" smtClean="0"/>
              <a:t>И папа маму называет:</a:t>
            </a:r>
          </a:p>
          <a:p>
            <a:pPr>
              <a:buNone/>
            </a:pPr>
            <a:r>
              <a:rPr lang="ru-RU" sz="2000" dirty="0" smtClean="0"/>
              <a:t>- Ты </a:t>
            </a:r>
            <a:r>
              <a:rPr lang="ru-RU" sz="2000" b="1" u="sng" dirty="0" smtClean="0"/>
              <a:t>человек</a:t>
            </a:r>
            <a:r>
              <a:rPr lang="ru-RU" sz="2000" dirty="0" smtClean="0"/>
              <a:t> наш </a:t>
            </a:r>
            <a:r>
              <a:rPr lang="ru-RU" sz="2000" b="1" u="sng" dirty="0" smtClean="0"/>
              <a:t>золотой</a:t>
            </a:r>
            <a:r>
              <a:rPr lang="ru-RU" sz="2000" dirty="0" smtClean="0"/>
              <a:t>!</a:t>
            </a:r>
          </a:p>
          <a:p>
            <a:pPr>
              <a:buNone/>
            </a:pPr>
            <a:r>
              <a:rPr lang="ru-RU" sz="2000" dirty="0" smtClean="0"/>
              <a:t>Сестричка только вот вздыхает:</a:t>
            </a:r>
          </a:p>
          <a:p>
            <a:pPr marL="0" indent="0">
              <a:buNone/>
            </a:pPr>
            <a:r>
              <a:rPr lang="ru-RU" sz="2000" dirty="0" smtClean="0"/>
              <a:t>- Ведь золото – металл такой</a:t>
            </a:r>
            <a:r>
              <a:rPr lang="ru-RU" sz="1800" dirty="0" smtClean="0"/>
              <a:t>,</a:t>
            </a:r>
          </a:p>
          <a:p>
            <a:pPr>
              <a:buFontTx/>
              <a:buChar char="-"/>
            </a:pPr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r>
              <a:rPr lang="ru-RU" sz="2000" dirty="0" smtClean="0"/>
              <a:t>Колечко, правда, есть на пальце,</a:t>
            </a:r>
          </a:p>
          <a:p>
            <a:r>
              <a:rPr lang="ru-RU" sz="2000" dirty="0" smtClean="0"/>
              <a:t>Но </a:t>
            </a:r>
            <a:r>
              <a:rPr lang="ru-RU" sz="2000" dirty="0"/>
              <a:t>руки вовсе не блестят,</a:t>
            </a:r>
          </a:p>
          <a:p>
            <a:r>
              <a:rPr lang="ru-RU" sz="2000" dirty="0"/>
              <a:t>А на лице у глаз морщинки,</a:t>
            </a:r>
          </a:p>
          <a:p>
            <a:r>
              <a:rPr lang="ru-RU" sz="2000" dirty="0"/>
              <a:t>Не золотые – штучек пять…</a:t>
            </a:r>
          </a:p>
          <a:p>
            <a:r>
              <a:rPr lang="ru-RU" sz="2000" dirty="0"/>
              <a:t>И нет на сердце золотого,</a:t>
            </a:r>
          </a:p>
          <a:p>
            <a:r>
              <a:rPr lang="ru-RU" sz="2000" dirty="0"/>
              <a:t>А сердце… так оно внутри,</a:t>
            </a:r>
          </a:p>
          <a:p>
            <a:r>
              <a:rPr lang="ru-RU" sz="2000" dirty="0"/>
              <a:t>Оно в груди у мамы бьется,</a:t>
            </a:r>
          </a:p>
          <a:p>
            <a:r>
              <a:rPr lang="ru-RU" sz="2000" dirty="0"/>
              <a:t>Попробуй, пробу разгляди!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0112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 algn="ctr">
              <a:buNone/>
            </a:pPr>
            <a:r>
              <a:rPr lang="ru-RU" sz="2800" dirty="0" smtClean="0"/>
              <a:t>       Когда мы переносим названия с одного предмета (признака, действия) на другой по сходству, имеющемуся у этих предметов, то новые значения слов мы называем </a:t>
            </a:r>
            <a:r>
              <a:rPr lang="ru-RU" sz="2800" b="1" dirty="0" smtClean="0">
                <a:solidFill>
                  <a:srgbClr val="C00000"/>
                </a:solidFill>
              </a:rPr>
              <a:t>переносными</a:t>
            </a:r>
            <a:r>
              <a:rPr lang="ru-RU" sz="2800" dirty="0" smtClean="0"/>
              <a:t>.</a:t>
            </a:r>
          </a:p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     Слово в переносном значении мы воспринимаем через другой образ .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     Железный характер — это характер твёрдый, как железо.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Значение слова: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3362" cy="44720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прямое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прямо называет предмет, действие, признак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переносное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переносит прямое значение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на другой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предмет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Средства выразительности: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Сравнение</a:t>
            </a:r>
            <a:r>
              <a:rPr lang="ru-RU" dirty="0" smtClean="0"/>
              <a:t> – образное иносказание, в котором устанавливается сходство между двумя предметами.</a:t>
            </a:r>
          </a:p>
          <a:p>
            <a:pPr marL="0" indent="0">
              <a:buNone/>
            </a:pPr>
            <a:r>
              <a:rPr lang="ru-RU" dirty="0" smtClean="0"/>
              <a:t>(говорящее существительное)</a:t>
            </a:r>
          </a:p>
          <a:p>
            <a:pPr marL="0" indent="0">
              <a:buNone/>
            </a:pPr>
            <a:r>
              <a:rPr lang="ru-RU" dirty="0" smtClean="0"/>
              <a:t>__________________________________</a:t>
            </a:r>
          </a:p>
          <a:p>
            <a:pPr marL="0" indent="0">
              <a:buNone/>
            </a:pPr>
            <a:r>
              <a:rPr lang="ru-RU" dirty="0" smtClean="0"/>
              <a:t>*** </a:t>
            </a:r>
            <a:r>
              <a:rPr lang="ru-RU" i="1" dirty="0" smtClean="0"/>
              <a:t>… то, как зверь, она завоет, то заплачет, как дитя… (А. Пушкин)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085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186766" cy="1071570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Средства выразительности: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Эпитет</a:t>
            </a:r>
            <a:r>
              <a:rPr lang="ru-RU" dirty="0" smtClean="0"/>
              <a:t> - (греч. </a:t>
            </a:r>
            <a:r>
              <a:rPr lang="ru-RU" dirty="0" err="1" smtClean="0"/>
              <a:t>epítheton</a:t>
            </a:r>
            <a:r>
              <a:rPr lang="ru-RU" dirty="0" smtClean="0"/>
              <a:t>, буквально — приложенное), художественное определение.</a:t>
            </a:r>
          </a:p>
          <a:p>
            <a:pPr marL="0" indent="0">
              <a:buNone/>
            </a:pPr>
            <a:r>
              <a:rPr lang="ru-RU" i="1" dirty="0" smtClean="0"/>
              <a:t>(говорящее прилагательное)</a:t>
            </a:r>
          </a:p>
          <a:p>
            <a:pPr marL="0" indent="0">
              <a:buNone/>
            </a:pPr>
            <a:r>
              <a:rPr lang="ru-RU" dirty="0" smtClean="0"/>
              <a:t>___________________________________ </a:t>
            </a:r>
          </a:p>
          <a:p>
            <a:pPr marL="0" indent="0">
              <a:buNone/>
            </a:pPr>
            <a:r>
              <a:rPr lang="ru-RU" i="1" dirty="0" smtClean="0"/>
              <a:t>***Сны золотые </a:t>
            </a:r>
          </a:p>
          <a:p>
            <a:pPr marL="0" indent="0">
              <a:buNone/>
            </a:pPr>
            <a:r>
              <a:rPr lang="ru-RU" i="1" dirty="0" smtClean="0"/>
              <a:t>шёлковые ресницы</a:t>
            </a:r>
          </a:p>
          <a:p>
            <a:pPr marL="0" indent="0">
              <a:buNone/>
            </a:pPr>
            <a:r>
              <a:rPr lang="ru-RU" i="1" dirty="0"/>
              <a:t>т</a:t>
            </a:r>
            <a:r>
              <a:rPr lang="ru-RU" i="1" dirty="0" smtClean="0"/>
              <a:t>ёплый взгляд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52b9d38b-54ac-4d61-9575-bad191946748.mdb"/>
</p:tagLst>
</file>

<file path=ppt/theme/theme1.xml><?xml version="1.0" encoding="utf-8"?>
<a:theme xmlns:a="http://schemas.openxmlformats.org/drawingml/2006/main" name="Презентация РОЗОВАЯ РАМ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РОЗОВАЯ РАМКА</Template>
  <TotalTime>208</TotalTime>
  <Words>666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 РОЗОВАЯ РАМКА</vt:lpstr>
      <vt:lpstr>Презентация PowerPoint</vt:lpstr>
      <vt:lpstr>По толкованию слова определите слово и назовите его в начальной форме.</vt:lpstr>
      <vt:lpstr>Презентация PowerPoint</vt:lpstr>
      <vt:lpstr>Толковый словарь:</vt:lpstr>
      <vt:lpstr>Золотая мама</vt:lpstr>
      <vt:lpstr>Презентация PowerPoint</vt:lpstr>
      <vt:lpstr>Значение слова:</vt:lpstr>
      <vt:lpstr>Средства выразительности:</vt:lpstr>
      <vt:lpstr>Средства выразительности:</vt:lpstr>
      <vt:lpstr>Средства выразительности:</vt:lpstr>
      <vt:lpstr>Выразительные средства языка:</vt:lpstr>
      <vt:lpstr>Роль слов с переносным значением:</vt:lpstr>
      <vt:lpstr>Осинки</vt:lpstr>
      <vt:lpstr>О негодяях и мымре</vt:lpstr>
      <vt:lpstr>Проверь себя:</vt:lpstr>
      <vt:lpstr>Домашнее задание: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33</cp:revision>
  <dcterms:created xsi:type="dcterms:W3CDTF">2011-07-22T06:58:57Z</dcterms:created>
  <dcterms:modified xsi:type="dcterms:W3CDTF">2018-07-28T17:00:20Z</dcterms:modified>
</cp:coreProperties>
</file>