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81" r:id="rId3"/>
    <p:sldId id="257" r:id="rId4"/>
    <p:sldId id="283" r:id="rId5"/>
    <p:sldId id="284" r:id="rId6"/>
    <p:sldId id="268" r:id="rId7"/>
    <p:sldId id="258" r:id="rId8"/>
    <p:sldId id="282" r:id="rId9"/>
    <p:sldId id="267" r:id="rId10"/>
    <p:sldId id="269" r:id="rId11"/>
    <p:sldId id="274" r:id="rId12"/>
    <p:sldId id="266" r:id="rId13"/>
    <p:sldId id="270" r:id="rId14"/>
    <p:sldId id="279" r:id="rId15"/>
    <p:sldId id="285" r:id="rId16"/>
    <p:sldId id="286" r:id="rId17"/>
    <p:sldId id="287" r:id="rId18"/>
    <p:sldId id="288" r:id="rId19"/>
    <p:sldId id="28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8144" y="188640"/>
            <a:ext cx="3088432" cy="1752600"/>
          </a:xfrm>
        </p:spPr>
        <p:txBody>
          <a:bodyPr/>
          <a:lstStyle/>
          <a:p>
            <a:pPr algn="r"/>
            <a:endParaRPr lang="ru-RU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algn="r"/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428604"/>
            <a:ext cx="8589640" cy="2928958"/>
          </a:xfrm>
        </p:spPr>
        <p:txBody>
          <a:bodyPr>
            <a:normAutofit/>
          </a:bodyPr>
          <a:lstStyle/>
          <a:p>
            <a:r>
              <a:rPr lang="ru-RU" dirty="0" smtClean="0"/>
              <a:t>Трудный диалог с учёбой или как помочь своему ребёнку учиться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3571876"/>
            <a:ext cx="792961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    </a:t>
            </a:r>
            <a:r>
              <a:rPr lang="ru-RU" sz="3200" dirty="0" smtClean="0"/>
              <a:t>«Корень ученья горек, да плод его        сладок». </a:t>
            </a:r>
            <a:r>
              <a:rPr lang="en-US" sz="3200" dirty="0" smtClean="0"/>
              <a:t>                          </a:t>
            </a:r>
            <a:endParaRPr lang="ru-RU" sz="3200" dirty="0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28596" y="285728"/>
            <a:ext cx="842968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 smtClean="0"/>
              <a:t>Вербализм</a:t>
            </a:r>
            <a:endParaRPr lang="ru-RU" sz="2800" dirty="0" smtClean="0"/>
          </a:p>
          <a:p>
            <a:r>
              <a:rPr lang="ru-RU" dirty="0" smtClean="0"/>
              <a:t> </a:t>
            </a:r>
            <a:r>
              <a:rPr lang="ru-RU" sz="2000" dirty="0" smtClean="0"/>
              <a:t>Дети отличаются высоким уровнем развития речи и задержкой мышления. Проблемы: ребенок не способен решать задачи. </a:t>
            </a:r>
          </a:p>
          <a:p>
            <a:r>
              <a:rPr lang="ru-RU" sz="2000" dirty="0" smtClean="0"/>
              <a:t>Как помочь? </a:t>
            </a:r>
          </a:p>
          <a:p>
            <a:r>
              <a:rPr lang="ru-RU" sz="2000" dirty="0" smtClean="0"/>
              <a:t>Учить рисованию, конструированию, лепке, аппликации</a:t>
            </a:r>
          </a:p>
          <a:p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2428868"/>
            <a:ext cx="8358246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Инфантилизм </a:t>
            </a:r>
          </a:p>
          <a:p>
            <a:r>
              <a:rPr lang="ru-RU" sz="2000" dirty="0" smtClean="0"/>
              <a:t>«Психологический дошкольник» не считает важным и серьезным требования школы. Школьные оценки беспокоят учителя и родителей. </a:t>
            </a:r>
          </a:p>
          <a:p>
            <a:r>
              <a:rPr lang="ru-RU" sz="2000" dirty="0" smtClean="0"/>
              <a:t>Что делать? </a:t>
            </a:r>
          </a:p>
          <a:p>
            <a:r>
              <a:rPr lang="ru-RU" sz="2000" dirty="0" smtClean="0"/>
              <a:t>Формировать самооценку. </a:t>
            </a:r>
          </a:p>
          <a:p>
            <a:r>
              <a:rPr lang="ru-RU" sz="2000" dirty="0" smtClean="0"/>
              <a:t>Как? </a:t>
            </a:r>
          </a:p>
          <a:p>
            <a:r>
              <a:rPr lang="ru-RU" sz="2000" dirty="0" smtClean="0"/>
              <a:t>• Не оберегайте ребенка от повседневных дел, не стремитесь решать за него все проблемы;</a:t>
            </a:r>
          </a:p>
          <a:p>
            <a:r>
              <a:rPr lang="ru-RU" sz="2000" dirty="0" smtClean="0"/>
              <a:t> • Не перехваливайте ребенка, но и не забывайте поощрять; </a:t>
            </a:r>
          </a:p>
          <a:p>
            <a:r>
              <a:rPr lang="ru-RU" sz="2000" dirty="0" smtClean="0"/>
              <a:t>• Показывайте своим примером адекватность отношения к успехам и неудачам; </a:t>
            </a:r>
          </a:p>
          <a:p>
            <a:r>
              <a:rPr lang="ru-RU" sz="2000" dirty="0" smtClean="0"/>
              <a:t>• Не сравнивайте ребенка с другими детьми</a:t>
            </a:r>
            <a:endParaRPr lang="ru-RU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0" y="428604"/>
            <a:ext cx="857256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Ребенок ленится. </a:t>
            </a:r>
          </a:p>
          <a:p>
            <a:r>
              <a:rPr lang="ru-RU" sz="2400" dirty="0" smtClean="0"/>
              <a:t>Что стоит за этим?</a:t>
            </a:r>
          </a:p>
          <a:p>
            <a:r>
              <a:rPr lang="ru-RU" sz="2400" dirty="0" smtClean="0"/>
              <a:t> 1.Сниженная потребность познавательных мотивов. </a:t>
            </a:r>
          </a:p>
          <a:p>
            <a:r>
              <a:rPr lang="ru-RU" sz="2400" dirty="0" smtClean="0"/>
              <a:t>2. Мотивация избегания неудач («Не буду делать, у меня не получится, я не умею»). 3. Общая замедленность темпа деятельности, связанная с особенностями темперамента. </a:t>
            </a:r>
          </a:p>
          <a:p>
            <a:r>
              <a:rPr lang="ru-RU" sz="2400" dirty="0" smtClean="0"/>
              <a:t>4. Высокая неуверенность в себе. </a:t>
            </a:r>
          </a:p>
          <a:p>
            <a:r>
              <a:rPr lang="ru-RU" sz="2400" dirty="0" smtClean="0"/>
              <a:t>5. Лень, когда ребенок делает только то, что ему приятно. Это избалованность.</a:t>
            </a:r>
          </a:p>
          <a:p>
            <a:endParaRPr lang="ru-RU" sz="2000" dirty="0" smtClean="0"/>
          </a:p>
          <a:p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3929066"/>
            <a:ext cx="6500842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Разные трудности ребенка </a:t>
            </a:r>
          </a:p>
          <a:p>
            <a:r>
              <a:rPr lang="ru-RU" dirty="0" smtClean="0"/>
              <a:t>• </a:t>
            </a:r>
            <a:r>
              <a:rPr lang="ru-RU" sz="2400" dirty="0" smtClean="0"/>
              <a:t>Трудности с письмом;</a:t>
            </a:r>
          </a:p>
          <a:p>
            <a:r>
              <a:rPr lang="ru-RU" sz="2400" dirty="0" smtClean="0"/>
              <a:t> • Ребенок –левша;</a:t>
            </a:r>
          </a:p>
          <a:p>
            <a:r>
              <a:rPr lang="ru-RU" sz="2400" dirty="0" smtClean="0"/>
              <a:t> • Трудности с чтением; </a:t>
            </a:r>
          </a:p>
          <a:p>
            <a:r>
              <a:rPr lang="ru-RU" sz="2400" dirty="0" smtClean="0"/>
              <a:t>• Ребенок заболел или пропустил занятия; </a:t>
            </a:r>
          </a:p>
          <a:p>
            <a:r>
              <a:rPr lang="ru-RU" sz="2400" dirty="0" smtClean="0"/>
              <a:t>• Ребенок не любит учиться</a:t>
            </a:r>
            <a:endParaRPr lang="ru-RU" sz="2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71472" y="500043"/>
            <a:ext cx="8143932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Неуверенность ребенка. </a:t>
            </a:r>
          </a:p>
          <a:p>
            <a:r>
              <a:rPr lang="ru-RU" sz="2400" dirty="0" smtClean="0"/>
              <a:t>Признаки неуверенности: </a:t>
            </a:r>
          </a:p>
          <a:p>
            <a:r>
              <a:rPr lang="ru-RU" sz="2400" dirty="0" smtClean="0"/>
              <a:t>• Неумение вычленить главную задачу, сосредоточиться на ней, стремление охватить вниманием все элементы деятельности; </a:t>
            </a:r>
          </a:p>
          <a:p>
            <a:r>
              <a:rPr lang="ru-RU" sz="2400" dirty="0" smtClean="0"/>
              <a:t>• Отказ от решения задачи после неуспеха (связывается или с неумением решать или с отсутствием способностей); </a:t>
            </a:r>
          </a:p>
          <a:p>
            <a:r>
              <a:rPr lang="ru-RU" sz="2400" dirty="0" smtClean="0"/>
              <a:t>• Низкий уровень самооценки, как </a:t>
            </a:r>
            <a:r>
              <a:rPr lang="ru-RU" sz="2400" dirty="0" err="1" smtClean="0"/>
              <a:t>общей,так</a:t>
            </a:r>
            <a:r>
              <a:rPr lang="ru-RU" sz="2400" dirty="0" smtClean="0"/>
              <a:t> и в деятельности; </a:t>
            </a:r>
          </a:p>
          <a:p>
            <a:r>
              <a:rPr lang="ru-RU" sz="2400" dirty="0" smtClean="0"/>
              <a:t>• Странное поведение на уроках (иногда отвечает правильно, иногда молчит, дает нелепые ответы). Причиной такой неуверенности может стать любой сбой в нормальном ходе жизни: болезнь, глупая шутка, оскорбление, отсутствие старшего друга-наставника и т. д.</a:t>
            </a:r>
            <a:endParaRPr lang="ru-RU" sz="24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85720" y="428604"/>
            <a:ext cx="8501122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Трудности с письмом</a:t>
            </a:r>
          </a:p>
          <a:p>
            <a:r>
              <a:rPr lang="ru-RU" dirty="0" smtClean="0"/>
              <a:t> </a:t>
            </a:r>
            <a:r>
              <a:rPr lang="ru-RU" sz="2400" dirty="0" smtClean="0"/>
              <a:t>Дефекты письма – плохой почерк, неправильное написание букв, медленный темп работы. </a:t>
            </a:r>
          </a:p>
          <a:p>
            <a:r>
              <a:rPr lang="ru-RU" sz="2400" dirty="0" smtClean="0"/>
              <a:t>Причина: задержка речевого развития (неумение сосредоточиться на звуковом разборе слова и на том, как звуки перевести в буквы). </a:t>
            </a:r>
          </a:p>
          <a:p>
            <a:r>
              <a:rPr lang="ru-RU" sz="2400" dirty="0" smtClean="0"/>
              <a:t>Как помочь? </a:t>
            </a:r>
          </a:p>
          <a:p>
            <a:r>
              <a:rPr lang="ru-RU" sz="2400" dirty="0" smtClean="0"/>
              <a:t>Посоветоваться с логопедом. Последовательные, спокойные занятия дома помогут исправить положение: ускорить темп деятельности, усилить концентрацию внимания, улучшить почерк</a:t>
            </a:r>
            <a:endParaRPr lang="ru-RU" sz="24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28596" y="428605"/>
            <a:ext cx="821537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Трудности с чтением </a:t>
            </a:r>
          </a:p>
          <a:p>
            <a:r>
              <a:rPr lang="ru-RU" sz="2400" dirty="0" smtClean="0"/>
              <a:t>• </a:t>
            </a:r>
            <a:r>
              <a:rPr lang="ru-RU" sz="2800" dirty="0" smtClean="0"/>
              <a:t>Ребенок-школьник читает очень медленно, с большим количеством ошибок, никак не может перейти от слогового чтения к чтению словами.</a:t>
            </a:r>
          </a:p>
          <a:p>
            <a:r>
              <a:rPr lang="ru-RU" sz="2800" dirty="0" smtClean="0"/>
              <a:t> • Даже бегло и правильно читающий ребенок категорически отказывается читать что-либо сверх школьной программы, он и «лишнюю» строчку не прочтет, если ее не задавали. </a:t>
            </a:r>
          </a:p>
          <a:p>
            <a:r>
              <a:rPr lang="ru-RU" sz="2800" dirty="0" smtClean="0"/>
              <a:t>• Ребенок не способен пересказать прочитанное, он просто не понимает и не запоминает то, что читает. В погоне за техникой чтения теряют смысл прочитанного как дети, читающие медленно, с ошибками, так и хорошо читающие дети</a:t>
            </a:r>
            <a:endParaRPr lang="ru-RU" sz="2800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764704"/>
            <a:ext cx="889248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428604"/>
            <a:ext cx="850112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Как помочь, если трудности с чтением? </a:t>
            </a:r>
          </a:p>
          <a:p>
            <a:r>
              <a:rPr lang="ru-RU" dirty="0" smtClean="0"/>
              <a:t>• </a:t>
            </a:r>
            <a:r>
              <a:rPr lang="ru-RU" sz="2800" dirty="0" smtClean="0"/>
              <a:t>Не гонитесь за скоростью чтения, больше внимания уделяйте правильности прочтения слов, интонации и содержанию. </a:t>
            </a:r>
          </a:p>
          <a:p>
            <a:r>
              <a:rPr lang="ru-RU" sz="2800" dirty="0" smtClean="0"/>
              <a:t>• Учите ребенка пересказывать текст, обсуждайте прочитанное, задавайте вопросы. </a:t>
            </a:r>
          </a:p>
          <a:p>
            <a:r>
              <a:rPr lang="ru-RU" sz="2800" dirty="0" smtClean="0"/>
              <a:t>• Начинать подготовку домашнего задания лучше с чтения, так как оно помогает ребенку включиться в работу. Но не перегружайте его ежедневным чтением вслух — по данным психологов, непрерывное чтение вслух должно занимать у первоклассника 8—10 минут, а у второклассника 10—15 минут, у третьеклассников 15-20минут.</a:t>
            </a:r>
            <a:endParaRPr lang="ru-RU" sz="2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683568" y="332656"/>
            <a:ext cx="6840760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357166"/>
            <a:ext cx="821537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Ребенок не любит учиться </a:t>
            </a:r>
          </a:p>
          <a:p>
            <a:r>
              <a:rPr lang="ru-RU" dirty="0" smtClean="0"/>
              <a:t>• </a:t>
            </a:r>
            <a:r>
              <a:rPr lang="ru-RU" sz="2800" dirty="0" smtClean="0"/>
              <a:t>Перестаньте замечать неудачи. </a:t>
            </a:r>
          </a:p>
          <a:p>
            <a:r>
              <a:rPr lang="ru-RU" sz="2800" dirty="0" smtClean="0"/>
              <a:t>• Сосредоточьте внимание на тех школьных достижениях, которые есть. • Интересуйтесь не промахами, а успехами ребенка.</a:t>
            </a:r>
          </a:p>
          <a:p>
            <a:r>
              <a:rPr lang="ru-RU" sz="2800" dirty="0" smtClean="0"/>
              <a:t> • Приободрите его, внушите веру в собственные силы.</a:t>
            </a:r>
          </a:p>
          <a:p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3500438"/>
            <a:ext cx="8429684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Как помочь ребенку хорошо учиться? </a:t>
            </a:r>
          </a:p>
          <a:p>
            <a:r>
              <a:rPr lang="ru-RU" dirty="0" smtClean="0"/>
              <a:t>• </a:t>
            </a:r>
            <a:r>
              <a:rPr lang="ru-RU" sz="2800" dirty="0" smtClean="0"/>
              <a:t>Родители организуют режим дня;</a:t>
            </a:r>
          </a:p>
          <a:p>
            <a:r>
              <a:rPr lang="ru-RU" sz="2800" dirty="0" smtClean="0"/>
              <a:t> • Проверяют домашнее задание; </a:t>
            </a:r>
          </a:p>
          <a:p>
            <a:r>
              <a:rPr lang="ru-RU" sz="2800" dirty="0" smtClean="0"/>
              <a:t>• Приучают детей к самостоятельности</a:t>
            </a:r>
            <a:endParaRPr lang="ru-RU" sz="2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57166"/>
            <a:ext cx="842968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Способы поддержки </a:t>
            </a:r>
          </a:p>
          <a:p>
            <a:r>
              <a:rPr lang="ru-RU" dirty="0" smtClean="0"/>
              <a:t>• </a:t>
            </a:r>
            <a:r>
              <a:rPr lang="ru-RU" sz="2800" dirty="0" smtClean="0"/>
              <a:t>Воспитывайте привычку быть внимательным;</a:t>
            </a:r>
          </a:p>
          <a:p>
            <a:r>
              <a:rPr lang="ru-RU" sz="2800" dirty="0" smtClean="0"/>
              <a:t> • Учите преодолевать трудности, тренируйте волевые усилия, демонстрируя волевое поведение собственным примером.</a:t>
            </a:r>
          </a:p>
          <a:p>
            <a:r>
              <a:rPr lang="ru-RU" sz="2800" dirty="0" smtClean="0"/>
              <a:t> • Поддерживайте работоспособность. </a:t>
            </a:r>
          </a:p>
          <a:p>
            <a:r>
              <a:rPr lang="ru-RU" sz="2800" dirty="0" smtClean="0"/>
              <a:t>• Помогайте снимать напряжение ребенка.</a:t>
            </a:r>
          </a:p>
          <a:p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2928934"/>
            <a:ext cx="671517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 smtClean="0"/>
          </a:p>
          <a:p>
            <a:r>
              <a:rPr lang="ru-RU" sz="2800" dirty="0" smtClean="0"/>
              <a:t>  Ваш ребенок пришел в школу, чтобы     учиться. Когда человек учится, у него может что-то не сразу получаться, это естественно. Ребенок имеет право на ошибку. </a:t>
            </a:r>
            <a:r>
              <a:rPr lang="ru-RU" sz="2800" u="sng" dirty="0" smtClean="0"/>
              <a:t>Важно помнить: то, что сегодня ребенок делает с помощью родителей, завтра он сможет выполнять сам, если делать дело с ним, а не за него</a:t>
            </a:r>
            <a:endParaRPr lang="ru-RU" sz="2800" u="sng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357166"/>
            <a:ext cx="8501122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Правила психотерапии неуспеваемости </a:t>
            </a:r>
          </a:p>
          <a:p>
            <a:r>
              <a:rPr lang="ru-RU" dirty="0" smtClean="0"/>
              <a:t>• </a:t>
            </a:r>
            <a:r>
              <a:rPr lang="ru-RU" sz="2800" dirty="0" smtClean="0"/>
              <a:t>Не бей лежачего (низкая отметка –уже наказание для ребенка, не стоит лишний раз попрекать его); </a:t>
            </a:r>
          </a:p>
          <a:p>
            <a:r>
              <a:rPr lang="ru-RU" sz="2800" dirty="0" smtClean="0"/>
              <a:t>• чтобы избавить ребенка от недостатков, замечайте их, по возможности реже; </a:t>
            </a:r>
          </a:p>
          <a:p>
            <a:r>
              <a:rPr lang="ru-RU" sz="2800" dirty="0" smtClean="0"/>
              <a:t>• 0долевать трудности нужно, начиная с какой-то одной, а не бороться со всеми одновременно; • хвалить исполнителя, критиковать – исполнение; </a:t>
            </a:r>
          </a:p>
          <a:p>
            <a:r>
              <a:rPr lang="ru-RU" sz="2800" dirty="0" smtClean="0"/>
              <a:t>• успехи ребенка сравнивать с его предыдущими неудачами, а не с отметками в тетради; </a:t>
            </a:r>
          </a:p>
          <a:p>
            <a:r>
              <a:rPr lang="ru-RU" sz="2800" dirty="0" smtClean="0"/>
              <a:t>• научитесь выделять в море ошибок островок успеха; </a:t>
            </a:r>
          </a:p>
          <a:p>
            <a:r>
              <a:rPr lang="ru-RU" sz="2800" dirty="0" smtClean="0"/>
              <a:t>• важно научить школьника самостоятельно оценивать свои достижения</a:t>
            </a:r>
            <a:endParaRPr lang="ru-RU" sz="2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285729"/>
            <a:ext cx="87868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ЖЕЛАЮ ПОНЯТЬ И ПОМОЧЬ СВОЕМУ РЕБЕНКУ!</a:t>
            </a:r>
            <a:endParaRPr lang="ru-RU" sz="2800" dirty="0"/>
          </a:p>
        </p:txBody>
      </p:sp>
      <p:pic>
        <p:nvPicPr>
          <p:cNvPr id="3" name="Picture 2" descr="http://5klass.net/datas/okruzhajuschij-mir/Rannee-detstvo/0010-010-Spasibo-za-vniman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5" y="1357298"/>
            <a:ext cx="7475890" cy="4572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571480"/>
            <a:ext cx="828680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Вопросы для обсуждения </a:t>
            </a:r>
          </a:p>
          <a:p>
            <a:r>
              <a:rPr lang="ru-RU" sz="2400" dirty="0" smtClean="0"/>
              <a:t>•Необходимые умения учебной деятельности (умения работать с книгой, умения культуры устной и письменной речи). </a:t>
            </a:r>
          </a:p>
          <a:p>
            <a:r>
              <a:rPr lang="ru-RU" sz="2400" dirty="0" smtClean="0"/>
              <a:t>• Результаты опроса родителей»В чем заключается помощь ребенку?»</a:t>
            </a:r>
          </a:p>
          <a:p>
            <a:r>
              <a:rPr lang="ru-RU" sz="2400" dirty="0" smtClean="0"/>
              <a:t> • Что может отрицательно повлиять на успехи ребенка? </a:t>
            </a:r>
          </a:p>
          <a:p>
            <a:r>
              <a:rPr lang="ru-RU" sz="2400" dirty="0" smtClean="0"/>
              <a:t>• С какими трудностями сталкиваются родители и учителя? </a:t>
            </a:r>
          </a:p>
          <a:p>
            <a:r>
              <a:rPr lang="ru-RU" sz="2400" dirty="0" smtClean="0"/>
              <a:t>• Разные трудности ребенка.</a:t>
            </a:r>
          </a:p>
          <a:p>
            <a:r>
              <a:rPr lang="ru-RU" sz="2400" dirty="0" smtClean="0"/>
              <a:t> • Как помочь ребенку хорошо учиться? </a:t>
            </a:r>
          </a:p>
          <a:p>
            <a:r>
              <a:rPr lang="ru-RU" sz="2400" dirty="0" smtClean="0"/>
              <a:t>• Об установках родителей; </a:t>
            </a:r>
          </a:p>
          <a:p>
            <a:r>
              <a:rPr lang="ru-RU" sz="2400" dirty="0" smtClean="0"/>
              <a:t>• Способы поддержки.</a:t>
            </a:r>
          </a:p>
          <a:p>
            <a:r>
              <a:rPr lang="ru-RU" sz="2400" dirty="0" smtClean="0"/>
              <a:t> • Заключение</a:t>
            </a:r>
          </a:p>
          <a:p>
            <a:endParaRPr lang="ru-RU" sz="2400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14348" y="571480"/>
            <a:ext cx="800105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Необходимые умения учебной деятельности </a:t>
            </a:r>
          </a:p>
          <a:p>
            <a:r>
              <a:rPr lang="ru-RU" dirty="0" smtClean="0"/>
              <a:t>• </a:t>
            </a:r>
            <a:r>
              <a:rPr lang="ru-RU" sz="2800" dirty="0" smtClean="0"/>
              <a:t>Умения работать с книгой;</a:t>
            </a:r>
          </a:p>
          <a:p>
            <a:r>
              <a:rPr lang="ru-RU" sz="2800" dirty="0" smtClean="0"/>
              <a:t> • Умения устной и письменной речи.</a:t>
            </a:r>
            <a:endParaRPr lang="ru-RU" sz="2800" dirty="0"/>
          </a:p>
        </p:txBody>
      </p:sp>
      <p:pic>
        <p:nvPicPr>
          <p:cNvPr id="4" name="Picture 2" descr="http://a2b2.ru/storage/images/person/1648/events/6665/20995_9e28b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000240"/>
            <a:ext cx="8358246" cy="4572032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0034" y="428604"/>
            <a:ext cx="8358246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Умения при работе с книгой </a:t>
            </a:r>
          </a:p>
          <a:p>
            <a:r>
              <a:rPr lang="ru-RU" sz="2400" dirty="0" smtClean="0"/>
              <a:t>• Читать в соответствии с нормами; </a:t>
            </a:r>
          </a:p>
          <a:p>
            <a:r>
              <a:rPr lang="ru-RU" sz="2400" dirty="0" smtClean="0"/>
              <a:t>• Отвечать на вопросы учебника, выполнять задания, предложенные в учебнике;</a:t>
            </a:r>
          </a:p>
          <a:p>
            <a:r>
              <a:rPr lang="ru-RU" sz="2400" dirty="0" smtClean="0"/>
              <a:t> • Составлять простой план; </a:t>
            </a:r>
          </a:p>
          <a:p>
            <a:r>
              <a:rPr lang="ru-RU" sz="2400" dirty="0" smtClean="0"/>
              <a:t>• Слушать чтение, рассказ, объяснение, усваивая содержание</a:t>
            </a:r>
          </a:p>
          <a:p>
            <a:endParaRPr lang="ru-RU" sz="2400" dirty="0" smtClean="0"/>
          </a:p>
          <a:p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3000372"/>
            <a:ext cx="8215370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3600" dirty="0" smtClean="0"/>
              <a:t>Умения культуры устной и письменной речи </a:t>
            </a:r>
          </a:p>
          <a:p>
            <a:r>
              <a:rPr lang="ru-RU" sz="2800" dirty="0" smtClean="0"/>
              <a:t>• Отвечать на вопросы, ставить вопросы к тексту, ответу ученика; </a:t>
            </a:r>
          </a:p>
          <a:p>
            <a:r>
              <a:rPr lang="ru-RU" sz="2800" dirty="0" smtClean="0"/>
              <a:t>• Вести несложный диалог; </a:t>
            </a:r>
          </a:p>
          <a:p>
            <a:r>
              <a:rPr lang="ru-RU" sz="2800" dirty="0" smtClean="0"/>
              <a:t>• Пересказывать текст; </a:t>
            </a:r>
          </a:p>
          <a:p>
            <a:r>
              <a:rPr lang="ru-RU" sz="2800" dirty="0" smtClean="0"/>
              <a:t>• Владеть основными видами письменных работ</a:t>
            </a:r>
            <a:endParaRPr lang="ru-RU" sz="28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357166"/>
            <a:ext cx="857256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Результаты опроса.</a:t>
            </a:r>
          </a:p>
          <a:p>
            <a:r>
              <a:rPr lang="ru-RU" sz="3200" dirty="0" smtClean="0"/>
              <a:t> В чем родители могут помочь ребенку? </a:t>
            </a:r>
          </a:p>
          <a:p>
            <a:endParaRPr lang="en-US" dirty="0" smtClean="0"/>
          </a:p>
          <a:p>
            <a:r>
              <a:rPr lang="ru-RU" dirty="0" smtClean="0"/>
              <a:t>• </a:t>
            </a:r>
            <a:r>
              <a:rPr lang="ru-RU" sz="2800" dirty="0" smtClean="0"/>
              <a:t>Контроль </a:t>
            </a:r>
            <a:r>
              <a:rPr lang="ru-RU" sz="2800" dirty="0" smtClean="0"/>
              <a:t>в приготовлении домашних заданий. </a:t>
            </a:r>
          </a:p>
          <a:p>
            <a:r>
              <a:rPr lang="ru-RU" sz="2800" dirty="0" smtClean="0"/>
              <a:t>• Помощь в приспособлении к новым условиям, режиму дня. </a:t>
            </a:r>
          </a:p>
          <a:p>
            <a:r>
              <a:rPr lang="ru-RU" sz="2800" dirty="0" smtClean="0"/>
              <a:t>• Чем меньше будут помогать ребенку, тем быстрее он будет самостоятельным и быстрее примет на себя роль ученика</a:t>
            </a:r>
          </a:p>
          <a:p>
            <a:endParaRPr lang="ru-RU" sz="2400" dirty="0" smtClean="0"/>
          </a:p>
          <a:p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4071942"/>
            <a:ext cx="56154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600" dirty="0" smtClean="0"/>
          </a:p>
          <a:p>
            <a:r>
              <a:rPr lang="ru-RU" sz="3600" dirty="0" smtClean="0"/>
              <a:t>Попробуем </a:t>
            </a:r>
            <a:r>
              <a:rPr lang="ru-RU" sz="3600" dirty="0" smtClean="0"/>
              <a:t>разобраться</a:t>
            </a:r>
            <a:endParaRPr lang="ru-RU" sz="36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357166"/>
            <a:ext cx="84296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Что может отрицательно повлиять на успехи в учебе? </a:t>
            </a:r>
          </a:p>
          <a:p>
            <a:r>
              <a:rPr lang="ru-RU" dirty="0" smtClean="0"/>
              <a:t>• </a:t>
            </a:r>
            <a:r>
              <a:rPr lang="ru-RU" sz="2800" dirty="0" smtClean="0"/>
              <a:t>Недостаточное внимание родителей, редкие встречи родителей с учителями, отсутствие должного контроля за домашними занятиями. </a:t>
            </a:r>
          </a:p>
          <a:p>
            <a:r>
              <a:rPr lang="ru-RU" sz="2800" dirty="0" smtClean="0"/>
              <a:t>• Усложнение учебного материала: на фоне конкретного чаще появляется отвлеченный (который по силам не всем). </a:t>
            </a:r>
          </a:p>
          <a:p>
            <a:r>
              <a:rPr lang="ru-RU" sz="2800" dirty="0" smtClean="0"/>
              <a:t>• Неумение учиться</a:t>
            </a:r>
            <a:r>
              <a:rPr lang="ru-RU" sz="2800" dirty="0" smtClean="0"/>
              <a:t>.</a:t>
            </a:r>
            <a:endParaRPr lang="en-US" sz="2800" dirty="0" smtClean="0"/>
          </a:p>
          <a:p>
            <a:r>
              <a:rPr lang="ru-RU" sz="2800" dirty="0" smtClean="0"/>
              <a:t> </a:t>
            </a:r>
            <a:r>
              <a:rPr lang="ru-RU" sz="2800" dirty="0" smtClean="0"/>
              <a:t>• Нежелание учиться.</a:t>
            </a:r>
            <a:endParaRPr lang="ru-RU" sz="28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355976" y="2492896"/>
            <a:ext cx="4608512" cy="661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/>
              <a:t> 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357686" y="2786058"/>
            <a:ext cx="4329114" cy="1143008"/>
          </a:xfrm>
        </p:spPr>
        <p:txBody>
          <a:bodyPr/>
          <a:lstStyle/>
          <a:p>
            <a:pPr lvl="8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285728"/>
            <a:ext cx="8286808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С какими трудностями сталкиваются родители и учителя? </a:t>
            </a:r>
          </a:p>
          <a:p>
            <a:endParaRPr lang="ru-RU" sz="2800" dirty="0" smtClean="0"/>
          </a:p>
          <a:p>
            <a:r>
              <a:rPr lang="ru-RU" sz="2800" dirty="0" smtClean="0"/>
              <a:t>• Хроническая </a:t>
            </a:r>
            <a:r>
              <a:rPr lang="ru-RU" sz="2800" dirty="0" err="1" smtClean="0"/>
              <a:t>неуспешность</a:t>
            </a:r>
            <a:r>
              <a:rPr lang="ru-RU" sz="2800" dirty="0" smtClean="0"/>
              <a:t>; </a:t>
            </a:r>
          </a:p>
          <a:p>
            <a:r>
              <a:rPr lang="ru-RU" sz="2800" dirty="0" smtClean="0"/>
              <a:t>• Уход от деятельности; </a:t>
            </a:r>
          </a:p>
          <a:p>
            <a:r>
              <a:rPr lang="ru-RU" sz="2800" dirty="0" smtClean="0"/>
              <a:t>• Негативистская </a:t>
            </a:r>
            <a:r>
              <a:rPr lang="ru-RU" sz="2800" dirty="0" err="1" smtClean="0"/>
              <a:t>демонстративность</a:t>
            </a:r>
            <a:r>
              <a:rPr lang="ru-RU" sz="2800" dirty="0" smtClean="0"/>
              <a:t>;</a:t>
            </a:r>
          </a:p>
          <a:p>
            <a:r>
              <a:rPr lang="ru-RU" sz="2800" dirty="0" smtClean="0"/>
              <a:t> • </a:t>
            </a:r>
            <a:r>
              <a:rPr lang="ru-RU" sz="2800" dirty="0" err="1" smtClean="0"/>
              <a:t>Вербализм</a:t>
            </a:r>
            <a:r>
              <a:rPr lang="ru-RU" sz="2800" dirty="0" smtClean="0"/>
              <a:t>; </a:t>
            </a:r>
          </a:p>
          <a:p>
            <a:r>
              <a:rPr lang="ru-RU" sz="2800" dirty="0" smtClean="0"/>
              <a:t>• Инфантилизм; </a:t>
            </a:r>
          </a:p>
          <a:p>
            <a:r>
              <a:rPr lang="ru-RU" sz="2800" dirty="0" smtClean="0"/>
              <a:t>• Ребенок ленится</a:t>
            </a:r>
          </a:p>
          <a:p>
            <a:endParaRPr lang="ru-RU" sz="2400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57158" y="285728"/>
            <a:ext cx="842968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Хроническая  </a:t>
            </a:r>
            <a:r>
              <a:rPr lang="ru-RU" sz="3200" dirty="0" err="1" smtClean="0"/>
              <a:t>неуспешность</a:t>
            </a:r>
            <a:r>
              <a:rPr lang="ru-RU" sz="3200" dirty="0" smtClean="0"/>
              <a:t> </a:t>
            </a:r>
          </a:p>
          <a:p>
            <a:r>
              <a:rPr lang="ru-RU" sz="3200" dirty="0" smtClean="0"/>
              <a:t>Причины:</a:t>
            </a:r>
          </a:p>
          <a:p>
            <a:r>
              <a:rPr lang="ru-RU" dirty="0" smtClean="0"/>
              <a:t> </a:t>
            </a:r>
          </a:p>
          <a:p>
            <a:r>
              <a:rPr lang="ru-RU" sz="2800" dirty="0" smtClean="0"/>
              <a:t>1.Недостаточная подготовка ребенка к школе. </a:t>
            </a:r>
          </a:p>
          <a:p>
            <a:r>
              <a:rPr lang="ru-RU" sz="2800" dirty="0" smtClean="0"/>
              <a:t>2. Тревожность, которая сформировалась в дошкольном возрасте (семейные отношения); </a:t>
            </a:r>
          </a:p>
          <a:p>
            <a:r>
              <a:rPr lang="ru-RU" sz="2800" dirty="0" smtClean="0"/>
              <a:t>3. Завышенные ожидания родителей. Родители увеличивают нагрузки, ежедневные дополнительные задания, чрезмерно контролируют (тормозится развитие , низкая самооценка)</a:t>
            </a:r>
            <a:endParaRPr lang="ru-RU" sz="28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79512" y="155458"/>
            <a:ext cx="5040560" cy="49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endParaRPr lang="ru-RU" sz="2400" b="1" i="1" dirty="0" smtClean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00191" y="5445224"/>
            <a:ext cx="2843809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ea typeface="Calibri" pitchFamily="34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285728"/>
            <a:ext cx="850112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Уход от деятельности </a:t>
            </a:r>
          </a:p>
          <a:p>
            <a:r>
              <a:rPr lang="ru-RU" sz="2800" dirty="0" smtClean="0"/>
              <a:t>Ученик сидит на уроке и в тоже время как бы отсутствует, не слышит вопросы, не выполняет задания учителя, уход в себя, в свой внутренний мир.</a:t>
            </a:r>
          </a:p>
          <a:p>
            <a:r>
              <a:rPr lang="ru-RU" sz="2800" dirty="0" smtClean="0"/>
              <a:t> Причины:</a:t>
            </a:r>
          </a:p>
          <a:p>
            <a:r>
              <a:rPr lang="ru-RU" sz="2800" dirty="0" smtClean="0"/>
              <a:t> Семья неблагополучная, ребенок не получает достаточного внимания.</a:t>
            </a:r>
          </a:p>
          <a:p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3214685"/>
            <a:ext cx="8429684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/>
          </a:p>
          <a:p>
            <a:r>
              <a:rPr lang="ru-RU" sz="3200" dirty="0" err="1" smtClean="0"/>
              <a:t>Негативисткая</a:t>
            </a:r>
            <a:r>
              <a:rPr lang="ru-RU" sz="3200" dirty="0" smtClean="0"/>
              <a:t>  </a:t>
            </a:r>
            <a:r>
              <a:rPr lang="ru-RU" sz="3200" dirty="0" err="1" smtClean="0"/>
              <a:t>демонстративность</a:t>
            </a:r>
            <a:r>
              <a:rPr lang="ru-RU" sz="3200" dirty="0" smtClean="0"/>
              <a:t> </a:t>
            </a:r>
          </a:p>
          <a:p>
            <a:r>
              <a:rPr lang="ru-RU" sz="2800" dirty="0" smtClean="0"/>
              <a:t>Характерна для детей с высокой потребностью во внимании со стороны окружающих. </a:t>
            </a:r>
          </a:p>
          <a:p>
            <a:r>
              <a:rPr lang="ru-RU" sz="2800" dirty="0" smtClean="0"/>
              <a:t>Ребенок нарушает общие нормы дисциплины. </a:t>
            </a:r>
          </a:p>
          <a:p>
            <a:r>
              <a:rPr lang="ru-RU" sz="2800" dirty="0" smtClean="0"/>
              <a:t>Как помочь?</a:t>
            </a:r>
          </a:p>
          <a:p>
            <a:r>
              <a:rPr lang="ru-RU" sz="2800" dirty="0" smtClean="0"/>
              <a:t> Истинное наказание – лишение внимания</a:t>
            </a:r>
            <a:endParaRPr lang="ru-RU" sz="2800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684</TotalTime>
  <Words>1260</Words>
  <Application>Microsoft Office PowerPoint</Application>
  <PresentationFormat>Экран (4:3)</PresentationFormat>
  <Paragraphs>136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Бумажная</vt:lpstr>
      <vt:lpstr>Трудный диалог с учёбой или как помочь своему ребёнку учиться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Sennikova</dc:creator>
  <cp:lastModifiedBy>lelik</cp:lastModifiedBy>
  <cp:revision>107</cp:revision>
  <dcterms:created xsi:type="dcterms:W3CDTF">2015-07-23T12:17:32Z</dcterms:created>
  <dcterms:modified xsi:type="dcterms:W3CDTF">2015-11-19T19:15:10Z</dcterms:modified>
</cp:coreProperties>
</file>