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42"/>
  </p:notesMasterIdLst>
  <p:handoutMasterIdLst>
    <p:handoutMasterId r:id="rId43"/>
  </p:handoutMasterIdLst>
  <p:sldIdLst>
    <p:sldId id="256" r:id="rId2"/>
    <p:sldId id="260" r:id="rId3"/>
    <p:sldId id="308" r:id="rId4"/>
    <p:sldId id="309" r:id="rId5"/>
    <p:sldId id="310" r:id="rId6"/>
    <p:sldId id="311" r:id="rId7"/>
    <p:sldId id="312" r:id="rId8"/>
    <p:sldId id="277" r:id="rId9"/>
    <p:sldId id="278" r:id="rId10"/>
    <p:sldId id="279" r:id="rId11"/>
    <p:sldId id="281" r:id="rId12"/>
    <p:sldId id="283" r:id="rId13"/>
    <p:sldId id="284" r:id="rId14"/>
    <p:sldId id="286" r:id="rId15"/>
    <p:sldId id="287" r:id="rId16"/>
    <p:sldId id="290" r:id="rId17"/>
    <p:sldId id="291" r:id="rId18"/>
    <p:sldId id="292" r:id="rId19"/>
    <p:sldId id="294" r:id="rId20"/>
    <p:sldId id="295" r:id="rId21"/>
    <p:sldId id="296" r:id="rId22"/>
    <p:sldId id="297" r:id="rId23"/>
    <p:sldId id="273" r:id="rId24"/>
    <p:sldId id="274" r:id="rId25"/>
    <p:sldId id="275" r:id="rId26"/>
    <p:sldId id="306" r:id="rId27"/>
    <p:sldId id="298" r:id="rId28"/>
    <p:sldId id="299" r:id="rId29"/>
    <p:sldId id="300" r:id="rId30"/>
    <p:sldId id="303" r:id="rId31"/>
    <p:sldId id="313" r:id="rId32"/>
    <p:sldId id="314" r:id="rId33"/>
    <p:sldId id="315" r:id="rId34"/>
    <p:sldId id="316" r:id="rId35"/>
    <p:sldId id="317" r:id="rId36"/>
    <p:sldId id="318" r:id="rId37"/>
    <p:sldId id="319" r:id="rId38"/>
    <p:sldId id="320" r:id="rId39"/>
    <p:sldId id="304" r:id="rId40"/>
    <p:sldId id="305" r:id="rId4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FF99FF"/>
    <a:srgbClr val="009900"/>
    <a:srgbClr val="3333FF"/>
    <a:srgbClr val="99FF66"/>
    <a:srgbClr val="66FFFF"/>
    <a:srgbClr val="FF99CC"/>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p:restoredTop sz="94600"/>
  </p:normalViewPr>
  <p:slideViewPr>
    <p:cSldViewPr>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defRPr>
            </a:lvl1pPr>
          </a:lstStyle>
          <a:p>
            <a:pPr>
              <a:defRPr/>
            </a:pPr>
            <a:endParaRPr lang="ru-RU"/>
          </a:p>
        </p:txBody>
      </p:sp>
      <p:sp>
        <p:nvSpPr>
          <p:cNvPr id="5734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defRPr>
            </a:lvl1pPr>
          </a:lstStyle>
          <a:p>
            <a:pPr>
              <a:defRPr/>
            </a:pPr>
            <a:endParaRPr lang="ru-RU"/>
          </a:p>
        </p:txBody>
      </p:sp>
      <p:sp>
        <p:nvSpPr>
          <p:cNvPr id="5734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defRPr>
            </a:lvl1pPr>
          </a:lstStyle>
          <a:p>
            <a:pPr>
              <a:defRPr/>
            </a:pPr>
            <a:endParaRPr lang="ru-RU"/>
          </a:p>
        </p:txBody>
      </p:sp>
      <p:sp>
        <p:nvSpPr>
          <p:cNvPr id="5734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atin typeface="Times New Roman" panose="02020603050405020304" pitchFamily="18" charset="0"/>
              </a:defRPr>
            </a:lvl1pPr>
          </a:lstStyle>
          <a:p>
            <a:pPr>
              <a:defRPr/>
            </a:pPr>
            <a:fld id="{7143CE9C-BEE9-43EA-B851-1A9390F760FF}"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Times New Roman" pitchFamily="18" charset="0"/>
              </a:defRPr>
            </a:lvl1pPr>
          </a:lstStyle>
          <a:p>
            <a:pPr>
              <a:defRPr/>
            </a:pPr>
            <a:endParaRPr lang="ru-RU"/>
          </a:p>
        </p:txBody>
      </p:sp>
      <p:sp>
        <p:nvSpPr>
          <p:cNvPr id="5837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Times New Roman" pitchFamily="18" charset="0"/>
              </a:defRPr>
            </a:lvl1pPr>
          </a:lstStyle>
          <a:p>
            <a:pPr>
              <a:defRPr/>
            </a:pPr>
            <a:endParaRPr lang="ru-RU"/>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837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noProof="0" smtClean="0"/>
              <a:t>Click to edit Master text styles</a:t>
            </a:r>
          </a:p>
          <a:p>
            <a:pPr lvl="1"/>
            <a:r>
              <a:rPr lang="ru-RU" noProof="0" smtClean="0"/>
              <a:t>Second level</a:t>
            </a:r>
          </a:p>
          <a:p>
            <a:pPr lvl="2"/>
            <a:r>
              <a:rPr lang="ru-RU" noProof="0" smtClean="0"/>
              <a:t>Third level</a:t>
            </a:r>
          </a:p>
          <a:p>
            <a:pPr lvl="3"/>
            <a:r>
              <a:rPr lang="ru-RU" noProof="0" smtClean="0"/>
              <a:t>Fourth level</a:t>
            </a:r>
          </a:p>
          <a:p>
            <a:pPr lvl="4"/>
            <a:r>
              <a:rPr lang="ru-RU" noProof="0" smtClean="0"/>
              <a:t>Fifth level</a:t>
            </a:r>
          </a:p>
        </p:txBody>
      </p:sp>
      <p:sp>
        <p:nvSpPr>
          <p:cNvPr id="5837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Times New Roman" pitchFamily="18" charset="0"/>
              </a:defRPr>
            </a:lvl1pPr>
          </a:lstStyle>
          <a:p>
            <a:pPr>
              <a:defRPr/>
            </a:pPr>
            <a:endParaRPr lang="ru-RU"/>
          </a:p>
        </p:txBody>
      </p:sp>
      <p:sp>
        <p:nvSpPr>
          <p:cNvPr id="5837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atin typeface="Times New Roman" panose="02020603050405020304" pitchFamily="18" charset="0"/>
              </a:defRPr>
            </a:lvl1pPr>
          </a:lstStyle>
          <a:p>
            <a:pPr>
              <a:defRPr/>
            </a:pPr>
            <a:fld id="{C9E2D62D-E466-4718-9B99-E7E5FFE2A60B}"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9FDB776-3FE1-4B41-B391-AFAC595AD25F}" type="slidenum">
              <a:rPr lang="ru-RU" altLang="ru-RU">
                <a:latin typeface="Times New Roman" panose="02020603050405020304" pitchFamily="18" charset="0"/>
              </a:rPr>
              <a:pPr/>
              <a:t>1</a:t>
            </a:fld>
            <a:endParaRPr lang="ru-RU" altLang="ru-RU">
              <a:latin typeface="Times New Roman" panose="02020603050405020304" pitchFamily="18" charset="0"/>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ru-RU" alt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bwMode="gray">
      <p:bgPr>
        <a:solidFill>
          <a:srgbClr val="FFFF00"/>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ctrTitle"/>
          </p:nvPr>
        </p:nvSpPr>
        <p:spPr>
          <a:xfrm>
            <a:off x="2743200" y="3657600"/>
            <a:ext cx="6248400" cy="1143000"/>
          </a:xfrm>
        </p:spPr>
        <p:txBody>
          <a:bodyPr/>
          <a:lstStyle>
            <a:lvl1pPr>
              <a:defRPr/>
            </a:lvl1pPr>
          </a:lstStyle>
          <a:p>
            <a:pPr lvl="0"/>
            <a:r>
              <a:rPr lang="ru-RU" noProof="0" smtClean="0"/>
              <a:t>Заголовок</a:t>
            </a:r>
          </a:p>
        </p:txBody>
      </p:sp>
      <p:sp>
        <p:nvSpPr>
          <p:cNvPr id="77827" name="Rectangle 3"/>
          <p:cNvSpPr>
            <a:spLocks noGrp="1" noChangeArrowheads="1"/>
          </p:cNvSpPr>
          <p:nvPr>
            <p:ph type="subTitle" idx="1"/>
          </p:nvPr>
        </p:nvSpPr>
        <p:spPr>
          <a:xfrm>
            <a:off x="2743200" y="4648200"/>
            <a:ext cx="6248400" cy="762000"/>
          </a:xfrm>
        </p:spPr>
        <p:txBody>
          <a:bodyPr/>
          <a:lstStyle>
            <a:lvl1pPr marL="0" indent="0" algn="ctr">
              <a:buFont typeface="Wingdings" pitchFamily="2" charset="2"/>
              <a:buNone/>
              <a:defRPr/>
            </a:lvl1pPr>
          </a:lstStyle>
          <a:p>
            <a:pPr lvl="0"/>
            <a:r>
              <a:rPr lang="ru-RU" noProof="0" smtClean="0"/>
              <a:t>Подзаголовок</a:t>
            </a:r>
          </a:p>
        </p:txBody>
      </p:sp>
      <p:sp>
        <p:nvSpPr>
          <p:cNvPr id="4" name="Rectangle 4"/>
          <p:cNvSpPr>
            <a:spLocks noGrp="1" noChangeArrowheads="1"/>
          </p:cNvSpPr>
          <p:nvPr>
            <p:ph type="dt" sz="quarter" idx="10"/>
          </p:nvPr>
        </p:nvSpPr>
        <p:spPr/>
        <p:txBody>
          <a:bodyPr/>
          <a:lstStyle>
            <a:lvl1pPr>
              <a:defRPr/>
            </a:lvl1pPr>
          </a:lstStyle>
          <a:p>
            <a:pPr>
              <a:defRPr/>
            </a:pPr>
            <a:endParaRPr lang="ru-RU"/>
          </a:p>
        </p:txBody>
      </p:sp>
      <p:sp>
        <p:nvSpPr>
          <p:cNvPr id="5" name="Rectangle 5"/>
          <p:cNvSpPr>
            <a:spLocks noGrp="1" noChangeArrowheads="1"/>
          </p:cNvSpPr>
          <p:nvPr>
            <p:ph type="ftr" sz="quarter" idx="11"/>
          </p:nvPr>
        </p:nvSpPr>
        <p:spPr/>
        <p:txBody>
          <a:bodyPr/>
          <a:lstStyle>
            <a:lvl1pPr>
              <a:defRPr/>
            </a:lvl1pPr>
          </a:lstStyle>
          <a:p>
            <a:pPr>
              <a:defRPr/>
            </a:pPr>
            <a:endParaRPr lang="ru-RU"/>
          </a:p>
        </p:txBody>
      </p:sp>
      <p:sp>
        <p:nvSpPr>
          <p:cNvPr id="6" name="Rectangle 6"/>
          <p:cNvSpPr>
            <a:spLocks noGrp="1" noChangeArrowheads="1"/>
          </p:cNvSpPr>
          <p:nvPr>
            <p:ph type="sldNum" sz="quarter" idx="12"/>
          </p:nvPr>
        </p:nvSpPr>
        <p:spPr/>
        <p:txBody>
          <a:bodyPr/>
          <a:lstStyle>
            <a:lvl1pPr>
              <a:defRPr smtClean="0"/>
            </a:lvl1pPr>
          </a:lstStyle>
          <a:p>
            <a:pPr>
              <a:defRPr/>
            </a:pPr>
            <a:fld id="{8D61D7D6-8210-4F2B-8E67-8E0F8DCE0B93}" type="slidenum">
              <a:rPr lang="ru-RU" altLang="ru-RU"/>
              <a:pPr>
                <a:defRPr/>
              </a:pPr>
              <a:t>‹#›</a:t>
            </a:fld>
            <a:endParaRPr lang="ru-RU" altLang="ru-RU"/>
          </a:p>
        </p:txBody>
      </p:sp>
    </p:spTree>
    <p:extLst>
      <p:ext uri="{BB962C8B-B14F-4D97-AF65-F5344CB8AC3E}">
        <p14:creationId xmlns:p14="http://schemas.microsoft.com/office/powerpoint/2010/main" val="1302977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BD1D688-A514-44FB-8D1E-C638ADDD7DF6}" type="slidenum">
              <a:rPr lang="ru-RU" altLang="ru-RU"/>
              <a:pPr>
                <a:defRPr/>
              </a:pPr>
              <a:t>‹#›</a:t>
            </a:fld>
            <a:endParaRPr lang="ru-RU" altLang="ru-RU"/>
          </a:p>
        </p:txBody>
      </p:sp>
    </p:spTree>
    <p:extLst>
      <p:ext uri="{BB962C8B-B14F-4D97-AF65-F5344CB8AC3E}">
        <p14:creationId xmlns:p14="http://schemas.microsoft.com/office/powerpoint/2010/main" val="2304456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181850" y="228600"/>
            <a:ext cx="1809750" cy="63246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752600" y="228600"/>
            <a:ext cx="5276850" cy="63246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545FA7A4-2995-43A5-AC0C-FAC17334A88E}" type="slidenum">
              <a:rPr lang="ru-RU" altLang="ru-RU"/>
              <a:pPr>
                <a:defRPr/>
              </a:pPr>
              <a:t>‹#›</a:t>
            </a:fld>
            <a:endParaRPr lang="ru-RU" altLang="ru-RU"/>
          </a:p>
        </p:txBody>
      </p:sp>
    </p:spTree>
    <p:extLst>
      <p:ext uri="{BB962C8B-B14F-4D97-AF65-F5344CB8AC3E}">
        <p14:creationId xmlns:p14="http://schemas.microsoft.com/office/powerpoint/2010/main" val="22742764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2600" y="228600"/>
            <a:ext cx="7239000" cy="8382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1755775" y="1447800"/>
            <a:ext cx="3541713" cy="5105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449888" y="1447800"/>
            <a:ext cx="3541712" cy="5105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13565453-4502-4A41-9929-9D2A4702F530}" type="slidenum">
              <a:rPr lang="ru-RU" altLang="ru-RU"/>
              <a:pPr>
                <a:defRPr/>
              </a:pPr>
              <a:t>‹#›</a:t>
            </a:fld>
            <a:endParaRPr lang="ru-RU" altLang="ru-RU"/>
          </a:p>
        </p:txBody>
      </p:sp>
    </p:spTree>
    <p:extLst>
      <p:ext uri="{BB962C8B-B14F-4D97-AF65-F5344CB8AC3E}">
        <p14:creationId xmlns:p14="http://schemas.microsoft.com/office/powerpoint/2010/main" val="2665528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9BEE385-0D59-4E5D-BA5D-ECAB55E188BC}" type="slidenum">
              <a:rPr lang="ru-RU" altLang="ru-RU"/>
              <a:pPr>
                <a:defRPr/>
              </a:pPr>
              <a:t>‹#›</a:t>
            </a:fld>
            <a:endParaRPr lang="ru-RU" altLang="ru-RU"/>
          </a:p>
        </p:txBody>
      </p:sp>
    </p:spTree>
    <p:extLst>
      <p:ext uri="{BB962C8B-B14F-4D97-AF65-F5344CB8AC3E}">
        <p14:creationId xmlns:p14="http://schemas.microsoft.com/office/powerpoint/2010/main" val="1460756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295CF22-C3F7-47C9-8DFA-09E8ED045C7E}" type="slidenum">
              <a:rPr lang="ru-RU" altLang="ru-RU"/>
              <a:pPr>
                <a:defRPr/>
              </a:pPr>
              <a:t>‹#›</a:t>
            </a:fld>
            <a:endParaRPr lang="ru-RU" altLang="ru-RU"/>
          </a:p>
        </p:txBody>
      </p:sp>
    </p:spTree>
    <p:extLst>
      <p:ext uri="{BB962C8B-B14F-4D97-AF65-F5344CB8AC3E}">
        <p14:creationId xmlns:p14="http://schemas.microsoft.com/office/powerpoint/2010/main" val="2719128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1755775" y="1447800"/>
            <a:ext cx="3541713"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449888" y="1447800"/>
            <a:ext cx="3541712"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850F0F7-264A-44E6-85BD-5AD6BCE2D163}" type="slidenum">
              <a:rPr lang="ru-RU" altLang="ru-RU"/>
              <a:pPr>
                <a:defRPr/>
              </a:pPr>
              <a:t>‹#›</a:t>
            </a:fld>
            <a:endParaRPr lang="ru-RU" altLang="ru-RU"/>
          </a:p>
        </p:txBody>
      </p:sp>
    </p:spTree>
    <p:extLst>
      <p:ext uri="{BB962C8B-B14F-4D97-AF65-F5344CB8AC3E}">
        <p14:creationId xmlns:p14="http://schemas.microsoft.com/office/powerpoint/2010/main" val="609780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7513C0A7-0C9E-4966-A612-9E8602CBEB5D}" type="slidenum">
              <a:rPr lang="ru-RU" altLang="ru-RU"/>
              <a:pPr>
                <a:defRPr/>
              </a:pPr>
              <a:t>‹#›</a:t>
            </a:fld>
            <a:endParaRPr lang="ru-RU" altLang="ru-RU"/>
          </a:p>
        </p:txBody>
      </p:sp>
    </p:spTree>
    <p:extLst>
      <p:ext uri="{BB962C8B-B14F-4D97-AF65-F5344CB8AC3E}">
        <p14:creationId xmlns:p14="http://schemas.microsoft.com/office/powerpoint/2010/main" val="465400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88F68B3F-F9EB-41FB-BC94-66A279C8262D}" type="slidenum">
              <a:rPr lang="ru-RU" altLang="ru-RU"/>
              <a:pPr>
                <a:defRPr/>
              </a:pPr>
              <a:t>‹#›</a:t>
            </a:fld>
            <a:endParaRPr lang="ru-RU" altLang="ru-RU"/>
          </a:p>
        </p:txBody>
      </p:sp>
    </p:spTree>
    <p:extLst>
      <p:ext uri="{BB962C8B-B14F-4D97-AF65-F5344CB8AC3E}">
        <p14:creationId xmlns:p14="http://schemas.microsoft.com/office/powerpoint/2010/main" val="1071065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0CFB226B-7893-439D-B715-8F144CA01188}" type="slidenum">
              <a:rPr lang="ru-RU" altLang="ru-RU"/>
              <a:pPr>
                <a:defRPr/>
              </a:pPr>
              <a:t>‹#›</a:t>
            </a:fld>
            <a:endParaRPr lang="ru-RU" altLang="ru-RU"/>
          </a:p>
        </p:txBody>
      </p:sp>
    </p:spTree>
    <p:extLst>
      <p:ext uri="{BB962C8B-B14F-4D97-AF65-F5344CB8AC3E}">
        <p14:creationId xmlns:p14="http://schemas.microsoft.com/office/powerpoint/2010/main" val="2656669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9B0CDCB8-98BF-4943-AA32-642B2335CF6C}" type="slidenum">
              <a:rPr lang="ru-RU" altLang="ru-RU"/>
              <a:pPr>
                <a:defRPr/>
              </a:pPr>
              <a:t>‹#›</a:t>
            </a:fld>
            <a:endParaRPr lang="ru-RU" altLang="ru-RU"/>
          </a:p>
        </p:txBody>
      </p:sp>
    </p:spTree>
    <p:extLst>
      <p:ext uri="{BB962C8B-B14F-4D97-AF65-F5344CB8AC3E}">
        <p14:creationId xmlns:p14="http://schemas.microsoft.com/office/powerpoint/2010/main" val="3004287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492CDC34-043A-4B05-99A1-6798B904023A}" type="slidenum">
              <a:rPr lang="ru-RU" altLang="ru-RU"/>
              <a:pPr>
                <a:defRPr/>
              </a:pPr>
              <a:t>‹#›</a:t>
            </a:fld>
            <a:endParaRPr lang="ru-RU" altLang="ru-RU"/>
          </a:p>
        </p:txBody>
      </p:sp>
    </p:spTree>
    <p:extLst>
      <p:ext uri="{BB962C8B-B14F-4D97-AF65-F5344CB8AC3E}">
        <p14:creationId xmlns:p14="http://schemas.microsoft.com/office/powerpoint/2010/main" val="898177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bwMode="auto">
          <a:xfrm>
            <a:off x="1752600" y="228600"/>
            <a:ext cx="7239000"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ru-RU" smtClean="0"/>
              <a:t>Заголовок</a:t>
            </a:r>
          </a:p>
        </p:txBody>
      </p:sp>
      <p:sp>
        <p:nvSpPr>
          <p:cNvPr id="76803" name="Rectangle 3"/>
          <p:cNvSpPr>
            <a:spLocks noGrp="1" noChangeArrowheads="1"/>
          </p:cNvSpPr>
          <p:nvPr>
            <p:ph type="body" idx="1"/>
          </p:nvPr>
        </p:nvSpPr>
        <p:spPr bwMode="auto">
          <a:xfrm>
            <a:off x="1755775" y="1447800"/>
            <a:ext cx="7235825"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7680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Times New Roman" pitchFamily="18" charset="0"/>
              </a:defRPr>
            </a:lvl1pPr>
          </a:lstStyle>
          <a:p>
            <a:pPr>
              <a:defRPr/>
            </a:pPr>
            <a:endParaRPr lang="ru-RU"/>
          </a:p>
        </p:txBody>
      </p:sp>
      <p:sp>
        <p:nvSpPr>
          <p:cNvPr id="7680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Times New Roman" pitchFamily="18" charset="0"/>
              </a:defRPr>
            </a:lvl1pPr>
          </a:lstStyle>
          <a:p>
            <a:pPr>
              <a:defRPr/>
            </a:pPr>
            <a:endParaRPr lang="ru-RU"/>
          </a:p>
        </p:txBody>
      </p:sp>
      <p:sp>
        <p:nvSpPr>
          <p:cNvPr id="7680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atin typeface="Times New Roman" panose="02020603050405020304" pitchFamily="18" charset="0"/>
              </a:defRPr>
            </a:lvl1pPr>
          </a:lstStyle>
          <a:p>
            <a:pPr>
              <a:defRPr/>
            </a:pPr>
            <a:fld id="{D336B546-0327-42C0-A414-36628B9F7101}"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3705"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Lst>
  <p:txStyles>
    <p:titleStyle>
      <a:lvl1pPr algn="ctr"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2pPr>
      <a:lvl3pPr algn="ctr"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3pPr>
      <a:lvl4pPr algn="ctr"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4pPr>
      <a:lvl5pPr algn="ctr"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5pPr>
      <a:lvl6pPr marL="457200" algn="ctr"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6pPr>
      <a:lvl7pPr marL="914400" algn="ctr"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7pPr>
      <a:lvl8pPr marL="1371600" algn="ctr"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8pPr>
      <a:lvl9pPr marL="1828800" algn="ctr" rtl="0" eaLnBrk="0" fontAlgn="base" hangingPunct="0">
        <a:spcBef>
          <a:spcPct val="0"/>
        </a:spcBef>
        <a:spcAft>
          <a:spcPct val="0"/>
        </a:spcAft>
        <a:defRPr kumimoji="1" sz="4400">
          <a:solidFill>
            <a:schemeClr val="tx2"/>
          </a:solidFill>
          <a:effectLst>
            <a:outerShdw blurRad="38100" dist="38100" dir="2700000" algn="tl">
              <a:srgbClr val="000000"/>
            </a:outerShdw>
          </a:effectLst>
          <a:latin typeface="Verdana" pitchFamily="34" charset="0"/>
        </a:defRPr>
      </a:lvl9pPr>
    </p:titleStyle>
    <p:bodyStyle>
      <a:lvl1pPr marL="342900" indent="-342900" algn="l" rtl="0" eaLnBrk="0" fontAlgn="base" hangingPunct="0">
        <a:spcBef>
          <a:spcPct val="20000"/>
        </a:spcBef>
        <a:spcAft>
          <a:spcPct val="0"/>
        </a:spcAft>
        <a:buClr>
          <a:schemeClr val="accent2"/>
        </a:buClr>
        <a:buSzPct val="75000"/>
        <a:buFont typeface="Wingdings" panose="05000000000000000000" pitchFamily="2" charset="2"/>
        <a:buChar char="n"/>
        <a:defRPr kumimoji="1"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Wingdings" panose="05000000000000000000" pitchFamily="2" charset="2"/>
        <a:buChar char="n"/>
        <a:defRPr kumimoji="1"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75000"/>
        <a:buFont typeface="Wingdings" panose="05000000000000000000" pitchFamily="2" charset="2"/>
        <a:buChar char="n"/>
        <a:defRPr kumimoji="1"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accent2"/>
        </a:buClr>
        <a:buSzPct val="75000"/>
        <a:buFont typeface="Wingdings" pitchFamily="2" charset="2"/>
        <a:buChar char="n"/>
        <a:defRPr kumimoji="1"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accent2"/>
        </a:buClr>
        <a:buSzPct val="75000"/>
        <a:buFont typeface="Wingdings" pitchFamily="2" charset="2"/>
        <a:buChar char="n"/>
        <a:defRPr kumimoji="1"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accent2"/>
        </a:buClr>
        <a:buSzPct val="75000"/>
        <a:buFont typeface="Wingdings" pitchFamily="2" charset="2"/>
        <a:buChar char="n"/>
        <a:defRPr kumimoji="1"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accent2"/>
        </a:buClr>
        <a:buSzPct val="75000"/>
        <a:buFont typeface="Wingdings" pitchFamily="2" charset="2"/>
        <a:buChar char="n"/>
        <a:defRPr kumimoji="1"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www.google.ru/imgres?imgurl=http://directhost.ru/wp-content/gallery/1/samsung-f480_2.jpg&amp;imgrefurl=http://directhost.ru/reviews/193.html&amp;h=605&amp;w=454&amp;sz=52&amp;tbnid=uHObnimIf2V0AM:&amp;tbnh=135&amp;tbnw=101&amp;prev=/images?q=%D1%82%D0%B5%D0%BB%D0%B5%D1%84%D0%BE%D0%BD+%D1%81%D0%B0%D0%BC%D1%81%D1%83%D0%BD%D0%B3&amp;zoom=1&amp;q=%D1%82%D0%B5%D0%BB%D0%B5%D1%84%D0%BE%D0%BD+%D1%81%D0%B0%D0%BC%D1%81%D1%83%D0%BD%D0%B3&amp;hl=ru&amp;usg=___anQK3d2Js-8ETeic6E-_3befVI=&amp;sa=X&amp;ei=AgECTbapAsueOpewvaYB&amp;ved=0CDsQ9QEwAg"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45" name="Rectangle 25"/>
          <p:cNvSpPr>
            <a:spLocks noGrp="1" noChangeArrowheads="1"/>
          </p:cNvSpPr>
          <p:nvPr>
            <p:ph type="ctrTitle"/>
          </p:nvPr>
        </p:nvSpPr>
        <p:spPr>
          <a:xfrm>
            <a:off x="1331913" y="1844675"/>
            <a:ext cx="6248400" cy="1143000"/>
          </a:xfrm>
        </p:spPr>
        <p:txBody>
          <a:bodyPr/>
          <a:lstStyle/>
          <a:p>
            <a:pPr>
              <a:defRPr/>
            </a:pPr>
            <a:r>
              <a:rPr lang="ru-RU" sz="4800" smtClean="0">
                <a:solidFill>
                  <a:srgbClr val="FF0000"/>
                </a:solidFill>
              </a:rPr>
              <a:t>«История развития сотовой связи»</a:t>
            </a:r>
          </a:p>
        </p:txBody>
      </p:sp>
      <p:sp>
        <p:nvSpPr>
          <p:cNvPr id="56346" name="Rectangle 26"/>
          <p:cNvSpPr>
            <a:spLocks noGrp="1" noChangeArrowheads="1"/>
          </p:cNvSpPr>
          <p:nvPr>
            <p:ph type="subTitle" idx="1"/>
          </p:nvPr>
        </p:nvSpPr>
        <p:spPr>
          <a:xfrm>
            <a:off x="1258888" y="3716338"/>
            <a:ext cx="6840537" cy="1368425"/>
          </a:xfrm>
        </p:spPr>
        <p:txBody>
          <a:bodyPr/>
          <a:lstStyle/>
          <a:p>
            <a:pPr algn="l">
              <a:lnSpc>
                <a:spcPct val="80000"/>
              </a:lnSpc>
            </a:pPr>
            <a:r>
              <a:rPr lang="ru-RU" altLang="ru-RU" sz="2400" b="1" smtClean="0">
                <a:solidFill>
                  <a:srgbClr val="0066FF"/>
                </a:solidFill>
                <a:effectLst/>
              </a:rPr>
              <a:t>Подготовил СТУДЕНТ ГРУППЫ</a:t>
            </a:r>
            <a:r>
              <a:rPr lang="ru-RU" altLang="ru-RU" sz="2400" b="1" smtClean="0">
                <a:solidFill>
                  <a:srgbClr val="0066FF"/>
                </a:solidFill>
                <a:effectLst/>
                <a:latin typeface="Arial" panose="020B0604020202020204" pitchFamily="34" charset="0"/>
              </a:rPr>
              <a:t> 1111 </a:t>
            </a:r>
          </a:p>
          <a:p>
            <a:pPr algn="l">
              <a:lnSpc>
                <a:spcPct val="80000"/>
              </a:lnSpc>
            </a:pPr>
            <a:r>
              <a:rPr lang="ru-RU" altLang="ru-RU" sz="2400" b="1" smtClean="0">
                <a:solidFill>
                  <a:srgbClr val="0066FF"/>
                </a:solidFill>
                <a:effectLst/>
                <a:latin typeface="Arial" panose="020B0604020202020204" pitchFamily="34" charset="0"/>
              </a:rPr>
              <a:t>ЮРИН АЛЕКСАНДР</a:t>
            </a:r>
          </a:p>
          <a:p>
            <a:pPr algn="l">
              <a:lnSpc>
                <a:spcPct val="80000"/>
              </a:lnSpc>
            </a:pPr>
            <a:r>
              <a:rPr lang="ru-RU" altLang="ru-RU" sz="2400" b="1" smtClean="0">
                <a:solidFill>
                  <a:srgbClr val="0066FF"/>
                </a:solidFill>
                <a:effectLst/>
                <a:latin typeface="Arial" panose="020B0604020202020204" pitchFamily="34" charset="0"/>
              </a:rPr>
              <a:t>РУКОВОДИТЕЛЬ - ПРЕПОДАВАТЕЛЬ ИВАНОВ В.В</a:t>
            </a:r>
            <a:r>
              <a:rPr lang="ru-RU" altLang="ru-RU" sz="1800" b="1" smtClean="0">
                <a:solidFill>
                  <a:srgbClr val="0066FF"/>
                </a:solidFill>
                <a:effectLst/>
                <a:latin typeface="Arial" panose="020B0604020202020204" pitchFamily="34" charset="0"/>
              </a:rPr>
              <a:t>.</a:t>
            </a:r>
          </a:p>
          <a:p>
            <a:pPr algn="l">
              <a:lnSpc>
                <a:spcPct val="80000"/>
              </a:lnSpc>
            </a:pPr>
            <a:endParaRPr lang="ru-RU" altLang="ru-RU" sz="1800" b="1" smtClean="0">
              <a:solidFill>
                <a:srgbClr val="0066FF"/>
              </a:solidFill>
              <a:effectLst/>
              <a:latin typeface="Arial" panose="020B0604020202020204" pitchFamily="34" charset="0"/>
            </a:endParaRPr>
          </a:p>
          <a:p>
            <a:pPr algn="l">
              <a:lnSpc>
                <a:spcPct val="80000"/>
              </a:lnSpc>
            </a:pPr>
            <a:endParaRPr lang="ru-RU" altLang="ru-RU" sz="1800" b="1" smtClean="0">
              <a:solidFill>
                <a:srgbClr val="0066FF"/>
              </a:solidFill>
              <a:effectLst/>
              <a:latin typeface="Arial" panose="020B0604020202020204" pitchFamily="34" charset="0"/>
            </a:endParaRPr>
          </a:p>
          <a:p>
            <a:pPr algn="l">
              <a:lnSpc>
                <a:spcPct val="80000"/>
              </a:lnSpc>
            </a:pPr>
            <a:endParaRPr lang="ru-RU" altLang="ru-RU" sz="1800" b="1" smtClean="0">
              <a:solidFill>
                <a:srgbClr val="0066FF"/>
              </a:solidFill>
              <a:effectLst/>
              <a:latin typeface="Arial" panose="020B0604020202020204" pitchFamily="34" charset="0"/>
            </a:endParaRPr>
          </a:p>
          <a:p>
            <a:pPr algn="l">
              <a:lnSpc>
                <a:spcPct val="80000"/>
              </a:lnSpc>
            </a:pPr>
            <a:endParaRPr lang="ru-RU" altLang="ru-RU" sz="1800" b="1" smtClean="0">
              <a:solidFill>
                <a:srgbClr val="0066FF"/>
              </a:solidFill>
              <a:effectLst/>
              <a:latin typeface="Arial" panose="020B0604020202020204" pitchFamily="34" charset="0"/>
            </a:endParaRPr>
          </a:p>
        </p:txBody>
      </p:sp>
      <p:sp>
        <p:nvSpPr>
          <p:cNvPr id="5124" name="Rectangle 5"/>
          <p:cNvSpPr>
            <a:spLocks noChangeArrowheads="1"/>
          </p:cNvSpPr>
          <p:nvPr/>
        </p:nvSpPr>
        <p:spPr bwMode="auto">
          <a:xfrm>
            <a:off x="1331913" y="260350"/>
            <a:ext cx="7148512" cy="313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nSpc>
                <a:spcPct val="80000"/>
              </a:lnSpc>
              <a:spcBef>
                <a:spcPct val="20000"/>
              </a:spcBef>
              <a:buClr>
                <a:schemeClr val="accent2"/>
              </a:buClr>
              <a:buSzPct val="75000"/>
              <a:buFont typeface="Wingdings" panose="05000000000000000000" pitchFamily="2" charset="2"/>
              <a:buNone/>
            </a:pPr>
            <a:r>
              <a:rPr kumimoji="1" lang="ru-RU" altLang="ru-RU" b="1" dirty="0" smtClean="0">
                <a:solidFill>
                  <a:srgbClr val="0066FF"/>
                </a:solidFill>
              </a:rPr>
              <a:t>ГБПОУ  </a:t>
            </a:r>
            <a:r>
              <a:rPr kumimoji="1" lang="ru-RU" altLang="ru-RU" b="1" dirty="0">
                <a:solidFill>
                  <a:srgbClr val="0066FF"/>
                </a:solidFill>
              </a:rPr>
              <a:t>ВО «БОРИСОГЛЕБСКИЙ ДОРОЖНЫЙ ТЕХНИКУМ»</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grpId="0" nodeType="withEffect">
                                  <p:stCondLst>
                                    <p:cond delay="0"/>
                                  </p:stCondLst>
                                  <p:childTnLst>
                                    <p:set>
                                      <p:cBhvr>
                                        <p:cTn id="6" dur="1" fill="hold">
                                          <p:stCondLst>
                                            <p:cond delay="0"/>
                                          </p:stCondLst>
                                        </p:cTn>
                                        <p:tgtEl>
                                          <p:spTgt spid="56345"/>
                                        </p:tgtEl>
                                        <p:attrNameLst>
                                          <p:attrName>style.visibility</p:attrName>
                                        </p:attrNameLst>
                                      </p:cBhvr>
                                      <p:to>
                                        <p:strVal val="visible"/>
                                      </p:to>
                                    </p:set>
                                    <p:anim calcmode="lin" valueType="num">
                                      <p:cBhvr>
                                        <p:cTn id="7" dur="1000" fill="hold"/>
                                        <p:tgtEl>
                                          <p:spTgt spid="56345"/>
                                        </p:tgtEl>
                                        <p:attrNameLst>
                                          <p:attrName>ppt_x</p:attrName>
                                        </p:attrNameLst>
                                      </p:cBhvr>
                                      <p:tavLst>
                                        <p:tav tm="0">
                                          <p:val>
                                            <p:strVal val="#ppt_x-.2"/>
                                          </p:val>
                                        </p:tav>
                                        <p:tav tm="100000">
                                          <p:val>
                                            <p:strVal val="#ppt_x"/>
                                          </p:val>
                                        </p:tav>
                                      </p:tavLst>
                                    </p:anim>
                                    <p:anim calcmode="lin" valueType="num">
                                      <p:cBhvr>
                                        <p:cTn id="8" dur="1000" fill="hold"/>
                                        <p:tgtEl>
                                          <p:spTgt spid="5634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634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56346">
                                            <p:txEl>
                                              <p:pRg st="0" end="0"/>
                                            </p:txEl>
                                          </p:spTgt>
                                        </p:tgtEl>
                                        <p:attrNameLst>
                                          <p:attrName>style.visibility</p:attrName>
                                        </p:attrNameLst>
                                      </p:cBhvr>
                                      <p:to>
                                        <p:strVal val="visible"/>
                                      </p:to>
                                    </p:set>
                                    <p:animEffect transition="in" filter="fade">
                                      <p:cBhvr>
                                        <p:cTn id="14" dur="500"/>
                                        <p:tgtEl>
                                          <p:spTgt spid="56346">
                                            <p:txEl>
                                              <p:pRg st="0" end="0"/>
                                            </p:txEl>
                                          </p:spTgt>
                                        </p:tgtEl>
                                      </p:cBhvr>
                                    </p:animEffect>
                                    <p:anim calcmode="lin" valueType="num">
                                      <p:cBhvr>
                                        <p:cTn id="15" dur="500" fill="hold"/>
                                        <p:tgtEl>
                                          <p:spTgt spid="56346">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56346">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56346">
                                            <p:txEl>
                                              <p:pRg st="1" end="1"/>
                                            </p:txEl>
                                          </p:spTgt>
                                        </p:tgtEl>
                                        <p:attrNameLst>
                                          <p:attrName>style.visibility</p:attrName>
                                        </p:attrNameLst>
                                      </p:cBhvr>
                                      <p:to>
                                        <p:strVal val="visible"/>
                                      </p:to>
                                    </p:set>
                                    <p:animEffect transition="in" filter="fade">
                                      <p:cBhvr>
                                        <p:cTn id="21" dur="500"/>
                                        <p:tgtEl>
                                          <p:spTgt spid="56346">
                                            <p:txEl>
                                              <p:pRg st="1" end="1"/>
                                            </p:txEl>
                                          </p:spTgt>
                                        </p:tgtEl>
                                      </p:cBhvr>
                                    </p:animEffect>
                                    <p:anim calcmode="lin" valueType="num">
                                      <p:cBhvr>
                                        <p:cTn id="22" dur="500" fill="hold"/>
                                        <p:tgtEl>
                                          <p:spTgt spid="56346">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56346">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56346">
                                            <p:txEl>
                                              <p:pRg st="2" end="2"/>
                                            </p:txEl>
                                          </p:spTgt>
                                        </p:tgtEl>
                                        <p:attrNameLst>
                                          <p:attrName>style.visibility</p:attrName>
                                        </p:attrNameLst>
                                      </p:cBhvr>
                                      <p:to>
                                        <p:strVal val="visible"/>
                                      </p:to>
                                    </p:set>
                                    <p:animEffect transition="in" filter="fade">
                                      <p:cBhvr>
                                        <p:cTn id="28" dur="500"/>
                                        <p:tgtEl>
                                          <p:spTgt spid="56346">
                                            <p:txEl>
                                              <p:pRg st="2" end="2"/>
                                            </p:txEl>
                                          </p:spTgt>
                                        </p:tgtEl>
                                      </p:cBhvr>
                                    </p:animEffect>
                                    <p:anim calcmode="lin" valueType="num">
                                      <p:cBhvr>
                                        <p:cTn id="29" dur="500" fill="hold"/>
                                        <p:tgtEl>
                                          <p:spTgt spid="56346">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56346">
                                            <p:txEl>
                                              <p:pRg st="2" end="2"/>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45" grpId="0"/>
      <p:bldP spid="5634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0" y="0"/>
            <a:ext cx="9144000" cy="6858000"/>
          </a:xfrm>
          <a:noFill/>
        </p:spPr>
        <p:txBody>
          <a:bodyPr/>
          <a:lstStyle/>
          <a:p>
            <a:r>
              <a:rPr lang="ru-RU" altLang="ru-RU" smtClean="0">
                <a:effectLst/>
              </a:rPr>
              <a:t>Ее целью была разработка единого европейского стандарта цифровой сотовой связи. Было принято решение использовать диапазон 900 МГц, а затем, учитывая перспективы развития сотовой связи в Европе и во всем мире, было принято решение выделить для нового стандарта и диапазон 1800 МГц.</a:t>
            </a:r>
          </a:p>
          <a:p>
            <a:r>
              <a:rPr lang="ru-RU" altLang="ru-RU" sz="3600" smtClean="0">
                <a:effectLst/>
              </a:rPr>
              <a:t>Новый стандарт получил название GSM – Global System for Mobile Communications</a:t>
            </a:r>
          </a:p>
          <a:p>
            <a:endParaRPr lang="ru-RU" altLang="ru-RU" smtClean="0">
              <a:effectLst/>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body" idx="1"/>
          </p:nvPr>
        </p:nvSpPr>
        <p:spPr>
          <a:xfrm>
            <a:off x="107950" y="0"/>
            <a:ext cx="8883650" cy="6553200"/>
          </a:xfrm>
          <a:noFill/>
        </p:spPr>
        <p:txBody>
          <a:bodyPr/>
          <a:lstStyle/>
          <a:p>
            <a:r>
              <a:rPr lang="ru-RU" altLang="ru-RU" smtClean="0">
                <a:effectLst/>
              </a:rPr>
              <a:t>GSM 1800 МГц также носит название DCS-1800 (Digital Cellular System 1800). Первым государством, запустившим сеть GSM, является Финляндия, коммерческая сеть такого стандарта была там открыта в 1992 году. В следующем году в Великобритании заработала первая сеть DCS-1800 One-2-One. С этого момента начинается глобальное распространение стандарта GSM по всему миру.</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body" sz="half" idx="1"/>
          </p:nvPr>
        </p:nvSpPr>
        <p:spPr>
          <a:xfrm>
            <a:off x="0" y="0"/>
            <a:ext cx="9144000" cy="2349500"/>
          </a:xfrm>
          <a:noFill/>
        </p:spPr>
        <p:txBody>
          <a:bodyPr/>
          <a:lstStyle/>
          <a:p>
            <a:r>
              <a:rPr lang="ru-RU" altLang="ru-RU" sz="2800" smtClean="0">
                <a:effectLst/>
              </a:rPr>
              <a:t>Если же сети первого поколения позволяли передавать только голос, то второе поколение систем сотовой связи, которым является и GSM, позволяют предоставлять и другие неголосовые услуги. </a:t>
            </a:r>
          </a:p>
        </p:txBody>
      </p:sp>
      <p:pic>
        <p:nvPicPr>
          <p:cNvPr id="17411" name="Picture 3" descr="sms-30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2124075" y="2205038"/>
            <a:ext cx="5076825" cy="4652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body" idx="1"/>
          </p:nvPr>
        </p:nvSpPr>
        <p:spPr>
          <a:xfrm>
            <a:off x="755650" y="0"/>
            <a:ext cx="8388350" cy="6669088"/>
          </a:xfrm>
          <a:noFill/>
        </p:spPr>
        <p:txBody>
          <a:bodyPr/>
          <a:lstStyle/>
          <a:p>
            <a:pPr>
              <a:lnSpc>
                <a:spcPct val="90000"/>
              </a:lnSpc>
            </a:pPr>
            <a:r>
              <a:rPr lang="ru-RU" altLang="ru-RU" smtClean="0">
                <a:effectLst/>
              </a:rPr>
              <a:t>Самой известной и популярной услугой, скорее всего, является передача коротких текстовых сообщений – SMS (Short Message Service). Это двунаправленный сервис позволяющий передавать текстовое сообщение с одного сотового телефона GSM на другой, и является улучшенным аналогом пейджинговой связи, так как нет необходимости связываться с операторской службой, для того чтобы отправить сообщение другому абоненту.</a:t>
            </a:r>
          </a:p>
          <a:p>
            <a:pPr>
              <a:lnSpc>
                <a:spcPct val="90000"/>
              </a:lnSpc>
            </a:pPr>
            <a:endParaRPr lang="ru-RU" altLang="ru-RU" smtClean="0">
              <a:effectLst/>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body" sz="half" idx="1"/>
          </p:nvPr>
        </p:nvSpPr>
        <p:spPr>
          <a:xfrm>
            <a:off x="0" y="188913"/>
            <a:ext cx="9144000" cy="4495800"/>
          </a:xfrm>
          <a:noFill/>
        </p:spPr>
        <p:txBody>
          <a:bodyPr/>
          <a:lstStyle/>
          <a:p>
            <a:pPr>
              <a:lnSpc>
                <a:spcPct val="90000"/>
              </a:lnSpc>
            </a:pPr>
            <a:r>
              <a:rPr lang="ru-RU" altLang="ru-RU" sz="2800" b="1" smtClean="0">
                <a:effectLst/>
              </a:rPr>
              <a:t>Для того чтобы удовлетворить потребность своих клиентов в доступе к сети Интернет, инженеры изобретают WAP-протокол. WAP это сокращенное название от Wireless Application Protocol, </a:t>
            </a:r>
          </a:p>
          <a:p>
            <a:pPr>
              <a:lnSpc>
                <a:spcPct val="90000"/>
              </a:lnSpc>
              <a:buFont typeface="Wingdings" panose="05000000000000000000" pitchFamily="2" charset="2"/>
              <a:buNone/>
            </a:pPr>
            <a:r>
              <a:rPr lang="ru-RU" altLang="ru-RU" sz="2800" b="1" smtClean="0">
                <a:effectLst/>
              </a:rPr>
              <a:t>    что переводится </a:t>
            </a:r>
          </a:p>
          <a:p>
            <a:pPr>
              <a:lnSpc>
                <a:spcPct val="90000"/>
              </a:lnSpc>
              <a:buFont typeface="Wingdings" panose="05000000000000000000" pitchFamily="2" charset="2"/>
              <a:buNone/>
            </a:pPr>
            <a:r>
              <a:rPr lang="ru-RU" altLang="ru-RU" sz="2800" b="1" smtClean="0">
                <a:effectLst/>
              </a:rPr>
              <a:t>    как протокол </a:t>
            </a:r>
          </a:p>
          <a:p>
            <a:pPr>
              <a:lnSpc>
                <a:spcPct val="90000"/>
              </a:lnSpc>
              <a:buFont typeface="Wingdings" panose="05000000000000000000" pitchFamily="2" charset="2"/>
              <a:buNone/>
            </a:pPr>
            <a:r>
              <a:rPr lang="ru-RU" altLang="ru-RU" sz="2800" b="1" smtClean="0">
                <a:effectLst/>
              </a:rPr>
              <a:t>    беспроводного доступа </a:t>
            </a:r>
          </a:p>
          <a:p>
            <a:pPr>
              <a:lnSpc>
                <a:spcPct val="90000"/>
              </a:lnSpc>
              <a:buFont typeface="Wingdings" panose="05000000000000000000" pitchFamily="2" charset="2"/>
              <a:buNone/>
            </a:pPr>
            <a:r>
              <a:rPr lang="ru-RU" altLang="ru-RU" sz="2800" b="1" smtClean="0">
                <a:effectLst/>
              </a:rPr>
              <a:t>    к приложениям.</a:t>
            </a:r>
          </a:p>
        </p:txBody>
      </p:sp>
      <p:pic>
        <p:nvPicPr>
          <p:cNvPr id="19459" name="Picture 3" descr="dkmb86g_488q5g3q3gc_b"/>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867400" y="2133600"/>
            <a:ext cx="3086100" cy="472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xfrm>
            <a:off x="0" y="0"/>
            <a:ext cx="9144000" cy="6858000"/>
          </a:xfrm>
          <a:noFill/>
        </p:spPr>
        <p:txBody>
          <a:bodyPr/>
          <a:lstStyle/>
          <a:p>
            <a:pPr>
              <a:buFont typeface="Wingdings" panose="05000000000000000000" pitchFamily="2" charset="2"/>
              <a:buNone/>
            </a:pPr>
            <a:r>
              <a:rPr lang="ru-RU" altLang="ru-RU" smtClean="0">
                <a:effectLst/>
              </a:rPr>
              <a:t>  этот протокол не позволял просматривать стандартные Интернет-страницы, они должны быть написаны на языке WML, также адаптированным для сотовых телефонов. В итоге, абоненты сотовых сетей хотя и получили доступ в Интернет, но он оказался весьма «урезанным» и малоинтересным. Но все же и эта технология не лишилась главного недостатка своего предшественника – данные все так же передавались по голосовому каналу.</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body" idx="1"/>
          </p:nvPr>
        </p:nvSpPr>
        <p:spPr>
          <a:xfrm>
            <a:off x="827088" y="0"/>
            <a:ext cx="8316912" cy="6858000"/>
          </a:xfrm>
          <a:noFill/>
        </p:spPr>
        <p:txBody>
          <a:bodyPr/>
          <a:lstStyle/>
          <a:p>
            <a:pPr>
              <a:lnSpc>
                <a:spcPct val="90000"/>
              </a:lnSpc>
            </a:pPr>
            <a:r>
              <a:rPr lang="ru-RU" altLang="ru-RU" smtClean="0">
                <a:effectLst/>
              </a:rPr>
              <a:t>достаточно недавно на свет появилась технология, получившая название GPRS (General Packed Radio Services) – это название можно перевести как система пакетной радио передачи данных. В данной технологии используется принцип разделения каналов для передачи голоса и данных, и в результате оплачивается не длительность соединения, а лишь объем переданных и полученных данных.</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66FF66"/>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body" sz="half" idx="1"/>
          </p:nvPr>
        </p:nvSpPr>
        <p:spPr>
          <a:xfrm>
            <a:off x="0" y="0"/>
            <a:ext cx="9144000" cy="2852738"/>
          </a:xfrm>
          <a:noFill/>
        </p:spPr>
        <p:txBody>
          <a:bodyPr/>
          <a:lstStyle/>
          <a:p>
            <a:r>
              <a:rPr lang="ru-RU" altLang="ru-RU" sz="2800" smtClean="0">
                <a:effectLst/>
              </a:rPr>
              <a:t>Помимо этого у GPRS есть еще одно преимущество перед более ранними технологиями мобильной передачи данных – во время GPRS-соединения, телефон все также способен принимать звонки и SMS-сообщения</a:t>
            </a:r>
          </a:p>
        </p:txBody>
      </p:sp>
      <p:pic>
        <p:nvPicPr>
          <p:cNvPr id="22531" name="Picture 3" descr="GPRS"/>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1619250" y="2522538"/>
            <a:ext cx="7237413" cy="4362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66FF66"/>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xfrm>
            <a:off x="323850" y="215900"/>
            <a:ext cx="8820150" cy="6669088"/>
          </a:xfrm>
          <a:noFill/>
        </p:spPr>
        <p:txBody>
          <a:bodyPr/>
          <a:lstStyle/>
          <a:p>
            <a:endParaRPr lang="ru-RU" altLang="ru-RU" smtClean="0">
              <a:effectLst/>
            </a:endParaRPr>
          </a:p>
          <a:p>
            <a:r>
              <a:rPr lang="ru-RU" altLang="ru-RU" smtClean="0">
                <a:effectLst/>
              </a:rPr>
              <a:t>используя возможности GPRS, был создан новый формат передачи сообщений, который был назван MMS (Multimedia Messaging Service – Сервис Мультимедийных Сообщений), который в отличие от SMS, позволяет отправлять с сотового телефона не только текст, но и различную мультимедиа информацию</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99CC"/>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body" sz="half" idx="1"/>
          </p:nvPr>
        </p:nvSpPr>
        <p:spPr>
          <a:xfrm>
            <a:off x="611188" y="0"/>
            <a:ext cx="4752975" cy="4851400"/>
          </a:xfrm>
          <a:noFill/>
        </p:spPr>
        <p:txBody>
          <a:bodyPr/>
          <a:lstStyle/>
          <a:p>
            <a:endParaRPr lang="ru-RU" altLang="ru-RU" sz="2800" smtClean="0">
              <a:effectLst/>
            </a:endParaRPr>
          </a:p>
          <a:p>
            <a:r>
              <a:rPr lang="ru-RU" altLang="ru-RU" sz="2800" smtClean="0">
                <a:effectLst/>
              </a:rPr>
              <a:t>Увеличение мощности процессоров телефонов позволяет теперь загружать и запускать на нем различные программы. Для их написания чаще всего используется язык Java2ME</a:t>
            </a:r>
          </a:p>
        </p:txBody>
      </p:sp>
      <p:pic>
        <p:nvPicPr>
          <p:cNvPr id="24579" name="Picture 3" descr="small"/>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724525" y="1628775"/>
            <a:ext cx="3419475" cy="5229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a:defRPr/>
            </a:pPr>
            <a:r>
              <a:rPr lang="ru-RU" sz="2400" i="1" smtClean="0">
                <a:solidFill>
                  <a:schemeClr val="bg2"/>
                </a:solidFill>
              </a:rPr>
              <a:t>Появление и использование мобильной телефонной связи.</a:t>
            </a:r>
            <a:r>
              <a:rPr lang="ru-RU" sz="4000" smtClean="0"/>
              <a:t> </a:t>
            </a:r>
          </a:p>
        </p:txBody>
      </p:sp>
      <p:sp>
        <p:nvSpPr>
          <p:cNvPr id="81923" name="Rectangle 3"/>
          <p:cNvSpPr>
            <a:spLocks noGrp="1" noChangeArrowheads="1"/>
          </p:cNvSpPr>
          <p:nvPr>
            <p:ph type="body" idx="1"/>
          </p:nvPr>
        </p:nvSpPr>
        <p:spPr>
          <a:xfrm>
            <a:off x="395288" y="1125538"/>
            <a:ext cx="8532812" cy="5732462"/>
          </a:xfrm>
        </p:spPr>
        <p:txBody>
          <a:bodyPr/>
          <a:lstStyle/>
          <a:p>
            <a:pPr>
              <a:buFont typeface="Wingdings" panose="05000000000000000000" pitchFamily="2" charset="2"/>
              <a:buNone/>
              <a:defRPr/>
            </a:pPr>
            <a:r>
              <a:rPr lang="ru-RU" altLang="ru-RU" smtClean="0"/>
              <a:t>    </a:t>
            </a:r>
            <a:r>
              <a:rPr lang="ru-RU" altLang="ru-RU" sz="2400" b="1" smtClean="0">
                <a:solidFill>
                  <a:srgbClr val="3333FF"/>
                </a:solidFill>
                <a:latin typeface="Arial" panose="020B0604020202020204" pitchFamily="34" charset="0"/>
              </a:rPr>
              <a:t>Около 1920 года началось регулярное коммерческое радиовещание; эксперименты с мобильной телефонной связью с машинами начались вскоре после этого, когда предназначенный для этого диапазон был  распределен для использования. Известно, что широковещательные станции могли прервать программу, чтобы описать проблему или криминальное происшествие, скажем, чтобы сообщить об идущем ограблении банка.  Если полиция следила с ранними автомобильными радио, тогда они должны были реагировать. В 1921 году американское мобильное радио начало действовать на частоте 2 MHz, чуть выше современных радио частот.</a:t>
            </a:r>
            <a:r>
              <a:rPr lang="ru-RU" altLang="ru-RU" sz="2400" b="1" smtClean="0">
                <a:solidFill>
                  <a:srgbClr val="0066FF"/>
                </a:solidFill>
                <a:latin typeface="Arial" panose="020B0604020202020204" pitchFamily="34" charset="0"/>
              </a:rPr>
              <a:t> </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grpId="0" nodeType="withEffect">
                                  <p:stCondLst>
                                    <p:cond delay="0"/>
                                  </p:stCondLst>
                                  <p:childTnLst>
                                    <p:set>
                                      <p:cBhvr>
                                        <p:cTn id="6" dur="1" fill="hold">
                                          <p:stCondLst>
                                            <p:cond delay="0"/>
                                          </p:stCondLst>
                                        </p:cTn>
                                        <p:tgtEl>
                                          <p:spTgt spid="81922"/>
                                        </p:tgtEl>
                                        <p:attrNameLst>
                                          <p:attrName>style.visibility</p:attrName>
                                        </p:attrNameLst>
                                      </p:cBhvr>
                                      <p:to>
                                        <p:strVal val="visible"/>
                                      </p:to>
                                    </p:set>
                                    <p:animEffect transition="in" filter="fade">
                                      <p:cBhvr>
                                        <p:cTn id="7" dur="768" decel="100000"/>
                                        <p:tgtEl>
                                          <p:spTgt spid="81922"/>
                                        </p:tgtEl>
                                      </p:cBhvr>
                                    </p:animEffect>
                                    <p:animScale>
                                      <p:cBhvr>
                                        <p:cTn id="8" dur="768" decel="100000"/>
                                        <p:tgtEl>
                                          <p:spTgt spid="81922"/>
                                        </p:tgtEl>
                                      </p:cBhvr>
                                      <p:from x="10000" y="10000"/>
                                      <p:to x="200000" y="450000"/>
                                    </p:animScale>
                                    <p:animScale>
                                      <p:cBhvr>
                                        <p:cTn id="9" dur="1230" accel="100000" fill="hold">
                                          <p:stCondLst>
                                            <p:cond delay="768"/>
                                          </p:stCondLst>
                                        </p:cTn>
                                        <p:tgtEl>
                                          <p:spTgt spid="81922"/>
                                        </p:tgtEl>
                                      </p:cBhvr>
                                      <p:from x="200000" y="450000"/>
                                      <p:to x="100000" y="100000"/>
                                    </p:animScale>
                                    <p:set>
                                      <p:cBhvr>
                                        <p:cTn id="10" dur="768" fill="hold"/>
                                        <p:tgtEl>
                                          <p:spTgt spid="81922"/>
                                        </p:tgtEl>
                                        <p:attrNameLst>
                                          <p:attrName>ppt_x</p:attrName>
                                        </p:attrNameLst>
                                      </p:cBhvr>
                                      <p:to>
                                        <p:strVal val="(0.5)"/>
                                      </p:to>
                                    </p:set>
                                    <p:anim from="(0.5)" to="(#ppt_x)" calcmode="lin" valueType="num">
                                      <p:cBhvr>
                                        <p:cTn id="11" dur="1230" accel="100000" fill="hold">
                                          <p:stCondLst>
                                            <p:cond delay="768"/>
                                          </p:stCondLst>
                                        </p:cTn>
                                        <p:tgtEl>
                                          <p:spTgt spid="81922"/>
                                        </p:tgtEl>
                                        <p:attrNameLst>
                                          <p:attrName>ppt_x</p:attrName>
                                        </p:attrNameLst>
                                      </p:cBhvr>
                                    </p:anim>
                                    <p:set>
                                      <p:cBhvr>
                                        <p:cTn id="12" dur="768" fill="hold"/>
                                        <p:tgtEl>
                                          <p:spTgt spid="81922"/>
                                        </p:tgtEl>
                                        <p:attrNameLst>
                                          <p:attrName>ppt_y</p:attrName>
                                        </p:attrNameLst>
                                      </p:cBhvr>
                                      <p:to>
                                        <p:strVal val="(#ppt_y+0.4)"/>
                                      </p:to>
                                    </p:set>
                                    <p:anim from="(#ppt_y+0.4)" to="(#ppt_y)" calcmode="lin" valueType="num">
                                      <p:cBhvr>
                                        <p:cTn id="13" dur="1230" accel="100000" fill="hold">
                                          <p:stCondLst>
                                            <p:cond delay="768"/>
                                          </p:stCondLst>
                                        </p:cTn>
                                        <p:tgtEl>
                                          <p:spTgt spid="81922"/>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81923">
                                            <p:txEl>
                                              <p:pRg st="0" end="0"/>
                                            </p:txEl>
                                          </p:spTgt>
                                        </p:tgtEl>
                                        <p:attrNameLst>
                                          <p:attrName>style.visibility</p:attrName>
                                        </p:attrNameLst>
                                      </p:cBhvr>
                                      <p:to>
                                        <p:strVal val="visible"/>
                                      </p:to>
                                    </p:set>
                                    <p:anim calcmode="lin" valueType="num">
                                      <p:cBhvr>
                                        <p:cTn id="18" dur="500" fill="hold"/>
                                        <p:tgtEl>
                                          <p:spTgt spid="81923">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81923">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819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p:bldP spid="8192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66FFFF"/>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a:xfrm>
            <a:off x="900113" y="100013"/>
            <a:ext cx="8243887" cy="6858000"/>
          </a:xfrm>
          <a:noFill/>
        </p:spPr>
        <p:txBody>
          <a:bodyPr/>
          <a:lstStyle/>
          <a:p>
            <a:r>
              <a:rPr lang="ru-RU" altLang="ru-RU" sz="2800" smtClean="0">
                <a:effectLst/>
              </a:rPr>
              <a:t>Вполне естественно, что сети третьего поколения не станут финальным этапом развития сотовой связи - как говориться, прогресс неумолим. Ныне проходящая интеграция различных видов связи (сотовой, спутниковой, телевизионной и т. д.), появление гибридных устройств, включающих в себя сотовый телефон, КПК, видеокамеру, безусловно, приведет к появлению сетей 4G, 5G. И о том, чем закончится это эволюционное развитие, сегодня вряд ли смогут рассказать даже писатели-фантасты.</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6626" name="Picture 3" descr="matr-400x396"/>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44450"/>
            <a:ext cx="8567738" cy="68246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pic>
        <p:nvPicPr>
          <p:cNvPr id="27650" name="Picture 2" descr="iphone7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513" y="0"/>
            <a:ext cx="69484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9" name="Rectangle 3"/>
          <p:cNvSpPr>
            <a:spLocks noGrp="1" noChangeArrowheads="1"/>
          </p:cNvSpPr>
          <p:nvPr>
            <p:ph type="body" idx="4294967295"/>
          </p:nvPr>
        </p:nvSpPr>
        <p:spPr>
          <a:xfrm>
            <a:off x="539750" y="549275"/>
            <a:ext cx="7993063" cy="5327650"/>
          </a:xfrm>
        </p:spPr>
        <p:txBody>
          <a:bodyPr/>
          <a:lstStyle/>
          <a:p>
            <a:pPr>
              <a:buFont typeface="Wingdings" panose="05000000000000000000" pitchFamily="2" charset="2"/>
              <a:buNone/>
              <a:defRPr/>
            </a:pPr>
            <a:r>
              <a:rPr lang="ru-RU" altLang="ru-RU" sz="4000" smtClean="0"/>
              <a:t>     </a:t>
            </a:r>
            <a:r>
              <a:rPr lang="ru-RU" altLang="ru-RU" sz="2800" smtClean="0">
                <a:solidFill>
                  <a:srgbClr val="CC3300"/>
                </a:solidFill>
                <a:latin typeface="Arial" panose="020B0604020202020204" pitchFamily="34" charset="0"/>
              </a:rPr>
              <a:t>Европа увидела услуги сотовой связи в 1981 году, когда начала действовать Nordic Mobile Telephone System (Северная Мобильная Телефонная Система) или NMT450 в Дании, Швеции, Финляндии, и Норвегии в диапазоне 450 MHz . В 1985 году Великобритания начала использовать Систему Коммуникации Полного Доступа или TACS на 900 MHz. Почти сразу после этого Европа начала планировать цифровое будущее…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6499">
                                            <p:txEl>
                                              <p:pRg st="0" end="0"/>
                                            </p:txEl>
                                          </p:spTgt>
                                        </p:tgtEl>
                                        <p:attrNameLst>
                                          <p:attrName>style.visibility</p:attrName>
                                        </p:attrNameLst>
                                      </p:cBhvr>
                                      <p:to>
                                        <p:strVal val="visible"/>
                                      </p:to>
                                    </p:set>
                                    <p:animEffect transition="in" filter="fade">
                                      <p:cBhvr>
                                        <p:cTn id="7" dur="1000"/>
                                        <p:tgtEl>
                                          <p:spTgt spid="106499">
                                            <p:txEl>
                                              <p:pRg st="0" end="0"/>
                                            </p:txEl>
                                          </p:spTgt>
                                        </p:tgtEl>
                                      </p:cBhvr>
                                    </p:animEffect>
                                    <p:anim calcmode="lin" valueType="num">
                                      <p:cBhvr>
                                        <p:cTn id="8" dur="1000" fill="hold"/>
                                        <p:tgtEl>
                                          <p:spTgt spid="10649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649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9"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bg>
      <p:bgPr>
        <a:solidFill>
          <a:srgbClr val="FFCCFF"/>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a:defRPr/>
            </a:pPr>
            <a:r>
              <a:rPr lang="en-US" smtClean="0">
                <a:solidFill>
                  <a:schemeClr val="bg2"/>
                </a:solidFill>
              </a:rPr>
              <a:t>GSM</a:t>
            </a:r>
            <a:endParaRPr lang="ru-RU" smtClean="0">
              <a:solidFill>
                <a:schemeClr val="bg2"/>
              </a:solidFill>
            </a:endParaRPr>
          </a:p>
        </p:txBody>
      </p:sp>
      <p:sp>
        <p:nvSpPr>
          <p:cNvPr id="107523" name="Rectangle 3"/>
          <p:cNvSpPr>
            <a:spLocks noGrp="1" noChangeArrowheads="1"/>
          </p:cNvSpPr>
          <p:nvPr>
            <p:ph type="body" idx="1"/>
          </p:nvPr>
        </p:nvSpPr>
        <p:spPr>
          <a:xfrm>
            <a:off x="971550" y="1052513"/>
            <a:ext cx="7740650" cy="5610225"/>
          </a:xfrm>
        </p:spPr>
        <p:txBody>
          <a:bodyPr/>
          <a:lstStyle/>
          <a:p>
            <a:pPr>
              <a:lnSpc>
                <a:spcPct val="80000"/>
              </a:lnSpc>
              <a:defRPr/>
            </a:pPr>
            <a:r>
              <a:rPr lang="ru-RU" altLang="ru-RU" sz="2400" b="1" smtClean="0">
                <a:solidFill>
                  <a:srgbClr val="F96F07"/>
                </a:solidFill>
                <a:latin typeface="Arial" panose="020B0604020202020204" pitchFamily="34" charset="0"/>
              </a:rPr>
              <a:t>Разработка GSM  началась в 1982 году группой из 26 европейских национальных телефонных компаний.  Конференция Европейских Почтовых и Телекоммуникационных Администраций или CEPT стремились построить единую для всех Европейских стран сотовую систему около 900 MHz диапазона.</a:t>
            </a:r>
          </a:p>
          <a:p>
            <a:pPr>
              <a:lnSpc>
                <a:spcPct val="80000"/>
              </a:lnSpc>
              <a:defRPr/>
            </a:pPr>
            <a:r>
              <a:rPr lang="ru-RU" altLang="ru-RU" sz="2400" b="1" smtClean="0">
                <a:solidFill>
                  <a:srgbClr val="F96F07"/>
                </a:solidFill>
                <a:latin typeface="Arial" panose="020B0604020202020204" pitchFamily="34" charset="0"/>
              </a:rPr>
              <a:t>достижения GSM стали "одними из наиболее убеждающих демонстраций какое сотрудничество в европейской промышленности может быть достигнуто на глобальном рынке".</a:t>
            </a:r>
          </a:p>
          <a:p>
            <a:pPr>
              <a:lnSpc>
                <a:spcPct val="80000"/>
              </a:lnSpc>
              <a:buFont typeface="Wingdings" panose="05000000000000000000" pitchFamily="2" charset="2"/>
              <a:buNone/>
              <a:defRPr/>
            </a:pPr>
            <a:r>
              <a:rPr lang="ru-RU" altLang="ru-RU" sz="2000" b="1" i="1" smtClean="0">
                <a:solidFill>
                  <a:srgbClr val="CC3300"/>
                </a:solidFill>
                <a:latin typeface="Arial" panose="020B0604020202020204" pitchFamily="34" charset="0"/>
              </a:rPr>
              <a:t>  </a:t>
            </a:r>
          </a:p>
          <a:p>
            <a:pPr>
              <a:lnSpc>
                <a:spcPct val="80000"/>
              </a:lnSpc>
              <a:buFont typeface="Wingdings" panose="05000000000000000000" pitchFamily="2" charset="2"/>
              <a:buNone/>
              <a:defRPr/>
            </a:pPr>
            <a:r>
              <a:rPr lang="ru-RU" altLang="ru-RU" sz="2000" b="1" i="1" smtClean="0">
                <a:solidFill>
                  <a:srgbClr val="CC3300"/>
                </a:solidFill>
                <a:latin typeface="Arial" panose="020B0604020202020204" pitchFamily="34" charset="0"/>
              </a:rPr>
              <a:t>              </a:t>
            </a:r>
            <a:endParaRPr lang="ru-RU" altLang="ru-RU" sz="2000" b="1" smtClean="0">
              <a:solidFill>
                <a:srgbClr val="CC3300"/>
              </a:solidFill>
              <a:latin typeface="Arial" panose="020B0604020202020204" pitchFamily="34"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grpId="0" nodeType="withEffect">
                                  <p:stCondLst>
                                    <p:cond delay="0"/>
                                  </p:stCondLst>
                                  <p:childTnLst>
                                    <p:set>
                                      <p:cBhvr>
                                        <p:cTn id="6" dur="1" fill="hold">
                                          <p:stCondLst>
                                            <p:cond delay="0"/>
                                          </p:stCondLst>
                                        </p:cTn>
                                        <p:tgtEl>
                                          <p:spTgt spid="107522"/>
                                        </p:tgtEl>
                                        <p:attrNameLst>
                                          <p:attrName>style.visibility</p:attrName>
                                        </p:attrNameLst>
                                      </p:cBhvr>
                                      <p:to>
                                        <p:strVal val="visible"/>
                                      </p:to>
                                    </p:set>
                                    <p:animEffect transition="in" filter="fade">
                                      <p:cBhvr>
                                        <p:cTn id="7" dur="768" decel="100000"/>
                                        <p:tgtEl>
                                          <p:spTgt spid="107522"/>
                                        </p:tgtEl>
                                      </p:cBhvr>
                                    </p:animEffect>
                                    <p:animScale>
                                      <p:cBhvr>
                                        <p:cTn id="8" dur="768" decel="100000"/>
                                        <p:tgtEl>
                                          <p:spTgt spid="107522"/>
                                        </p:tgtEl>
                                      </p:cBhvr>
                                      <p:from x="10000" y="10000"/>
                                      <p:to x="200000" y="450000"/>
                                    </p:animScale>
                                    <p:animScale>
                                      <p:cBhvr>
                                        <p:cTn id="9" dur="1230" accel="100000" fill="hold">
                                          <p:stCondLst>
                                            <p:cond delay="768"/>
                                          </p:stCondLst>
                                        </p:cTn>
                                        <p:tgtEl>
                                          <p:spTgt spid="107522"/>
                                        </p:tgtEl>
                                      </p:cBhvr>
                                      <p:from x="200000" y="450000"/>
                                      <p:to x="100000" y="100000"/>
                                    </p:animScale>
                                    <p:set>
                                      <p:cBhvr>
                                        <p:cTn id="10" dur="768" fill="hold"/>
                                        <p:tgtEl>
                                          <p:spTgt spid="107522"/>
                                        </p:tgtEl>
                                        <p:attrNameLst>
                                          <p:attrName>ppt_x</p:attrName>
                                        </p:attrNameLst>
                                      </p:cBhvr>
                                      <p:to>
                                        <p:strVal val="(0.5)"/>
                                      </p:to>
                                    </p:set>
                                    <p:anim from="(0.5)" to="(#ppt_x)" calcmode="lin" valueType="num">
                                      <p:cBhvr>
                                        <p:cTn id="11" dur="1230" accel="100000" fill="hold">
                                          <p:stCondLst>
                                            <p:cond delay="768"/>
                                          </p:stCondLst>
                                        </p:cTn>
                                        <p:tgtEl>
                                          <p:spTgt spid="107522"/>
                                        </p:tgtEl>
                                        <p:attrNameLst>
                                          <p:attrName>ppt_x</p:attrName>
                                        </p:attrNameLst>
                                      </p:cBhvr>
                                    </p:anim>
                                    <p:set>
                                      <p:cBhvr>
                                        <p:cTn id="12" dur="768" fill="hold"/>
                                        <p:tgtEl>
                                          <p:spTgt spid="107522"/>
                                        </p:tgtEl>
                                        <p:attrNameLst>
                                          <p:attrName>ppt_y</p:attrName>
                                        </p:attrNameLst>
                                      </p:cBhvr>
                                      <p:to>
                                        <p:strVal val="(#ppt_y+0.4)"/>
                                      </p:to>
                                    </p:set>
                                    <p:anim from="(#ppt_y+0.4)" to="(#ppt_y)" calcmode="lin" valueType="num">
                                      <p:cBhvr>
                                        <p:cTn id="13" dur="1230" accel="100000" fill="hold">
                                          <p:stCondLst>
                                            <p:cond delay="768"/>
                                          </p:stCondLst>
                                        </p:cTn>
                                        <p:tgtEl>
                                          <p:spTgt spid="107522"/>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107523">
                                            <p:txEl>
                                              <p:pRg st="0" end="0"/>
                                            </p:txEl>
                                          </p:spTgt>
                                        </p:tgtEl>
                                        <p:attrNameLst>
                                          <p:attrName>style.visibility</p:attrName>
                                        </p:attrNameLst>
                                      </p:cBhvr>
                                      <p:to>
                                        <p:strVal val="visible"/>
                                      </p:to>
                                    </p:set>
                                    <p:anim calcmode="lin" valueType="num">
                                      <p:cBhvr>
                                        <p:cTn id="18" dur="500" fill="hold"/>
                                        <p:tgtEl>
                                          <p:spTgt spid="107523">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107523">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107523">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107523">
                                            <p:txEl>
                                              <p:pRg st="1" end="1"/>
                                            </p:txEl>
                                          </p:spTgt>
                                        </p:tgtEl>
                                        <p:attrNameLst>
                                          <p:attrName>style.visibility</p:attrName>
                                        </p:attrNameLst>
                                      </p:cBhvr>
                                      <p:to>
                                        <p:strVal val="visible"/>
                                      </p:to>
                                    </p:set>
                                    <p:anim calcmode="lin" valueType="num">
                                      <p:cBhvr>
                                        <p:cTn id="25" dur="500" fill="hold"/>
                                        <p:tgtEl>
                                          <p:spTgt spid="107523">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107523">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107523">
                                            <p:txEl>
                                              <p:pRg st="1" end="1"/>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3" presetClass="entr" presetSubtype="0" fill="hold" grpId="0" nodeType="clickEffect">
                                  <p:stCondLst>
                                    <p:cond delay="0"/>
                                  </p:stCondLst>
                                  <p:childTnLst>
                                    <p:set>
                                      <p:cBhvr>
                                        <p:cTn id="31" dur="1" fill="hold">
                                          <p:stCondLst>
                                            <p:cond delay="0"/>
                                          </p:stCondLst>
                                        </p:cTn>
                                        <p:tgtEl>
                                          <p:spTgt spid="107523">
                                            <p:txEl>
                                              <p:pRg st="2" end="2"/>
                                            </p:txEl>
                                          </p:spTgt>
                                        </p:tgtEl>
                                        <p:attrNameLst>
                                          <p:attrName>style.visibility</p:attrName>
                                        </p:attrNameLst>
                                      </p:cBhvr>
                                      <p:to>
                                        <p:strVal val="visible"/>
                                      </p:to>
                                    </p:set>
                                    <p:anim calcmode="lin" valueType="num">
                                      <p:cBhvr>
                                        <p:cTn id="32" dur="500" fill="hold"/>
                                        <p:tgtEl>
                                          <p:spTgt spid="107523">
                                            <p:txEl>
                                              <p:pRg st="2" end="2"/>
                                            </p:txEl>
                                          </p:spTgt>
                                        </p:tgtEl>
                                        <p:attrNameLst>
                                          <p:attrName>ppt_w</p:attrName>
                                        </p:attrNameLst>
                                      </p:cBhvr>
                                      <p:tavLst>
                                        <p:tav tm="0">
                                          <p:val>
                                            <p:fltVal val="0"/>
                                          </p:val>
                                        </p:tav>
                                        <p:tav tm="100000">
                                          <p:val>
                                            <p:strVal val="#ppt_w"/>
                                          </p:val>
                                        </p:tav>
                                      </p:tavLst>
                                    </p:anim>
                                    <p:anim calcmode="lin" valueType="num">
                                      <p:cBhvr>
                                        <p:cTn id="33" dur="500" fill="hold"/>
                                        <p:tgtEl>
                                          <p:spTgt spid="107523">
                                            <p:txEl>
                                              <p:pRg st="2" end="2"/>
                                            </p:txEl>
                                          </p:spTgt>
                                        </p:tgtEl>
                                        <p:attrNameLst>
                                          <p:attrName>ppt_h</p:attrName>
                                        </p:attrNameLst>
                                      </p:cBhvr>
                                      <p:tavLst>
                                        <p:tav tm="0">
                                          <p:val>
                                            <p:fltVal val="0"/>
                                          </p:val>
                                        </p:tav>
                                        <p:tav tm="100000">
                                          <p:val>
                                            <p:strVal val="#ppt_h"/>
                                          </p:val>
                                        </p:tav>
                                      </p:tavLst>
                                    </p:anim>
                                    <p:animEffect transition="in" filter="fade">
                                      <p:cBhvr>
                                        <p:cTn id="34" dur="500"/>
                                        <p:tgtEl>
                                          <p:spTgt spid="107523">
                                            <p:txEl>
                                              <p:pRg st="2" end="2"/>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53" presetClass="entr" presetSubtype="0" fill="hold" grpId="0" nodeType="clickEffect">
                                  <p:stCondLst>
                                    <p:cond delay="0"/>
                                  </p:stCondLst>
                                  <p:childTnLst>
                                    <p:set>
                                      <p:cBhvr>
                                        <p:cTn id="38" dur="1" fill="hold">
                                          <p:stCondLst>
                                            <p:cond delay="0"/>
                                          </p:stCondLst>
                                        </p:cTn>
                                        <p:tgtEl>
                                          <p:spTgt spid="107523">
                                            <p:txEl>
                                              <p:pRg st="3" end="3"/>
                                            </p:txEl>
                                          </p:spTgt>
                                        </p:tgtEl>
                                        <p:attrNameLst>
                                          <p:attrName>style.visibility</p:attrName>
                                        </p:attrNameLst>
                                      </p:cBhvr>
                                      <p:to>
                                        <p:strVal val="visible"/>
                                      </p:to>
                                    </p:set>
                                    <p:anim calcmode="lin" valueType="num">
                                      <p:cBhvr>
                                        <p:cTn id="39" dur="500" fill="hold"/>
                                        <p:tgtEl>
                                          <p:spTgt spid="107523">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107523">
                                            <p:txEl>
                                              <p:pRg st="3" end="3"/>
                                            </p:txEl>
                                          </p:spTgt>
                                        </p:tgtEl>
                                        <p:attrNameLst>
                                          <p:attrName>ppt_h</p:attrName>
                                        </p:attrNameLst>
                                      </p:cBhvr>
                                      <p:tavLst>
                                        <p:tav tm="0">
                                          <p:val>
                                            <p:fltVal val="0"/>
                                          </p:val>
                                        </p:tav>
                                        <p:tav tm="100000">
                                          <p:val>
                                            <p:strVal val="#ppt_h"/>
                                          </p:val>
                                        </p:tav>
                                      </p:tavLst>
                                    </p:anim>
                                    <p:animEffect transition="in" filter="fade">
                                      <p:cBhvr>
                                        <p:cTn id="41" dur="500"/>
                                        <p:tgtEl>
                                          <p:spTgt spid="1075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p:bldP spid="107523"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08547" name="Rectangle 3"/>
          <p:cNvSpPr>
            <a:spLocks noGrp="1" noChangeArrowheads="1"/>
          </p:cNvSpPr>
          <p:nvPr>
            <p:ph type="body" idx="1"/>
          </p:nvPr>
        </p:nvSpPr>
        <p:spPr/>
        <p:txBody>
          <a:bodyPr/>
          <a:lstStyle/>
          <a:p>
            <a:pPr>
              <a:lnSpc>
                <a:spcPct val="80000"/>
              </a:lnSpc>
              <a:defRPr/>
            </a:pPr>
            <a:r>
              <a:rPr lang="ru-RU" altLang="ru-RU" sz="2400" smtClean="0">
                <a:effectLst>
                  <a:outerShdw blurRad="38100" dist="38100" dir="2700000" algn="tl">
                    <a:srgbClr val="C0C0C0"/>
                  </a:outerShdw>
                </a:effectLst>
                <a:latin typeface="Arial" panose="020B0604020202020204" pitchFamily="34" charset="0"/>
              </a:rPr>
              <a:t> </a:t>
            </a:r>
            <a:r>
              <a:rPr lang="ru-RU" altLang="ru-RU" sz="2400" i="1" smtClean="0">
                <a:solidFill>
                  <a:srgbClr val="CC3300"/>
                </a:solidFill>
                <a:effectLst>
                  <a:outerShdw blurRad="38100" dist="38100" dir="2700000" algn="tl">
                    <a:srgbClr val="C0C0C0"/>
                  </a:outerShdw>
                </a:effectLst>
                <a:latin typeface="Arial" panose="020B0604020202020204" pitchFamily="34" charset="0"/>
              </a:rPr>
              <a:t>В России сотовая связь получила кое-какое распространение к 1995 году и сейчас уже не является символом достатка. И хотя тарифы неуклонно снижаются, они не скоро достигнут уровня, например, норвежских цен, которые доступны даже русскому студенту. Впрочем, для России актуальна другая проблема – расстояния. Если Норвегию можно было покрыть тремя сотнями сот и парой спутников, то в российских масштабах телефонная компания еще долго не сможет обеспечивать роуминг на сколько-нибудь значимой территории. Встает вопрос о необходимости этого. Ведь большая часть России все-таки недостаточно обжита. Населенные пункты, в отличие от той же Норвегии, разделены межу собой длинными полупустыми путями. И обеспечивать связь вдоль этих путей пока нецелесообразно. Фактор расстояний сдерживает развитие беспроводных технологий в России больше, чем технологическая отсталость.</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8547">
                                            <p:txEl>
                                              <p:pRg st="0" end="0"/>
                                            </p:txEl>
                                          </p:spTgt>
                                        </p:tgtEl>
                                        <p:attrNameLst>
                                          <p:attrName>style.visibility</p:attrName>
                                        </p:attrNameLst>
                                      </p:cBhvr>
                                      <p:to>
                                        <p:strVal val="visible"/>
                                      </p:to>
                                    </p:set>
                                    <p:animEffect transition="in" filter="fade">
                                      <p:cBhvr>
                                        <p:cTn id="7" dur="1000">
                                          <p:stCondLst>
                                            <p:cond delay="0"/>
                                          </p:stCondLst>
                                        </p:cTn>
                                        <p:tgtEl>
                                          <p:spTgt spid="1085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428596" y="500042"/>
            <a:ext cx="8183880" cy="1408750"/>
          </a:xfrm>
        </p:spPr>
        <p:txBody>
          <a:bodyPr>
            <a:prstTxWarp prst="textSlantUp">
              <a:avLst>
                <a:gd name="adj" fmla="val 32768"/>
              </a:avLst>
            </a:prstTxWarp>
            <a:noAutofit/>
          </a:bodyPr>
          <a:lstStyle/>
          <a:p>
            <a:pPr algn="l" eaLnBrk="1" fontAlgn="auto" hangingPunct="1">
              <a:spcAft>
                <a:spcPts val="0"/>
              </a:spcAft>
              <a:defRPr/>
            </a:pPr>
            <a:r>
              <a:rPr kumimoji="0" lang="ru-RU" sz="4000" b="1" kern="120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t>Сотовая связь в России</a:t>
            </a:r>
            <a:br>
              <a:rPr kumimoji="0" lang="ru-RU" sz="4000" b="1" kern="120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kumimoji="0" lang="ru-RU" sz="4000" b="1" kern="1200" dirty="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1747" name="Содержимое 2"/>
          <p:cNvSpPr>
            <a:spLocks noGrp="1"/>
          </p:cNvSpPr>
          <p:nvPr>
            <p:ph idx="4294967295"/>
          </p:nvPr>
        </p:nvSpPr>
        <p:spPr>
          <a:xfrm>
            <a:off x="428625" y="1928813"/>
            <a:ext cx="2643188" cy="4187825"/>
          </a:xfrm>
          <a:noFill/>
        </p:spPr>
        <p:txBody>
          <a:bodyPr lIns="182880" tIns="91440"/>
          <a:lstStyle/>
          <a:p>
            <a:pPr marL="265113" indent="-265113"/>
            <a:endParaRPr lang="ru-RU" altLang="ru-RU" smtClean="0">
              <a:effectLst/>
            </a:endParaRPr>
          </a:p>
          <a:p>
            <a:pPr marL="265113" indent="-265113"/>
            <a:endParaRPr lang="ru-RU" altLang="ru-RU" smtClean="0">
              <a:effectLst/>
            </a:endParaRPr>
          </a:p>
        </p:txBody>
      </p:sp>
      <p:pic>
        <p:nvPicPr>
          <p:cNvPr id="1026" name="Picture 2" descr="E:\ЛИЛИТ\Школа\География\Экология России_files\water1.jpg"/>
          <p:cNvPicPr>
            <a:picLocks noChangeAspect="1" noChangeArrowheads="1"/>
          </p:cNvPicPr>
          <p:nvPr/>
        </p:nvPicPr>
        <p:blipFill>
          <a:blip r:embed="rId2" cstate="print">
            <a:clrChange>
              <a:clrFrom>
                <a:srgbClr val="EFE9F3"/>
              </a:clrFrom>
              <a:clrTo>
                <a:srgbClr val="EFE9F3">
                  <a:alpha val="0"/>
                </a:srgbClr>
              </a:clrTo>
            </a:clrChange>
          </a:blip>
          <a:srcRect t="7682" b="128"/>
          <a:stretch>
            <a:fillRect/>
          </a:stretch>
        </p:blipFill>
        <p:spPr bwMode="auto">
          <a:xfrm>
            <a:off x="3857620" y="1571612"/>
            <a:ext cx="4714904" cy="2571768"/>
          </a:xfrm>
          <a:prstGeom prst="rect">
            <a:avLst/>
          </a:prstGeom>
          <a:ln w="107950" cap="sq" cmpd="thickThin">
            <a:solidFill>
              <a:srgbClr val="00B050"/>
            </a:solidFill>
            <a:prstDash val="solid"/>
            <a:miter lim="800000"/>
          </a:ln>
          <a:effectLst>
            <a:innerShdw blurRad="76200">
              <a:srgbClr val="000000"/>
            </a:innerShdw>
          </a:effectLst>
        </p:spPr>
      </p:pic>
      <p:sp>
        <p:nvSpPr>
          <p:cNvPr id="5" name="Прямоугольник 4"/>
          <p:cNvSpPr/>
          <p:nvPr/>
        </p:nvSpPr>
        <p:spPr>
          <a:xfrm>
            <a:off x="3714712" y="2000240"/>
            <a:ext cx="5429288" cy="923330"/>
          </a:xfrm>
          <a:prstGeom prst="rect">
            <a:avLst/>
          </a:prstGeom>
          <a:noFill/>
        </p:spPr>
        <p:txBody>
          <a:bodyPr spcFirstLastPara="1">
            <a:prstTxWarp prst="textArchDown">
              <a:avLst>
                <a:gd name="adj" fmla="val 21102510"/>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fontAlgn="auto" hangingPunct="1">
              <a:spcBef>
                <a:spcPts val="0"/>
              </a:spcBef>
              <a:spcAft>
                <a:spcPts val="0"/>
              </a:spcAft>
              <a:defRPr/>
            </a:pPr>
            <a:r>
              <a:rPr lang="ru-RU" sz="4000" b="1" cap="all" spc="600" dirty="0" err="1">
                <a:ln w="0">
                  <a:solidFill>
                    <a:srgbClr val="00B050"/>
                  </a:solidFill>
                </a:ln>
                <a:solidFill>
                  <a:srgbClr val="00B050"/>
                </a:solidFill>
                <a:latin typeface="+mn-lt"/>
              </a:rPr>
              <a:t>РОссия</a:t>
            </a:r>
            <a:endParaRPr lang="ru-RU" sz="4000" b="1" cap="all" spc="600" dirty="0">
              <a:ln w="0">
                <a:solidFill>
                  <a:srgbClr val="00B050"/>
                </a:solidFill>
              </a:ln>
              <a:solidFill>
                <a:srgbClr val="00B050"/>
              </a:solidFill>
              <a:latin typeface="+mn-lt"/>
            </a:endParaRPr>
          </a:p>
        </p:txBody>
      </p:sp>
      <p:sp>
        <p:nvSpPr>
          <p:cNvPr id="11" name="Блок-схема: несколько документов 10"/>
          <p:cNvSpPr/>
          <p:nvPr/>
        </p:nvSpPr>
        <p:spPr>
          <a:xfrm>
            <a:off x="2571736" y="4357694"/>
            <a:ext cx="5786478" cy="2071702"/>
          </a:xfrm>
          <a:prstGeom prst="flowChartMultidocument">
            <a:avLst/>
          </a:prstGeom>
        </p:spPr>
        <p:style>
          <a:lnRef idx="0">
            <a:schemeClr val="accent5"/>
          </a:lnRef>
          <a:fillRef idx="3">
            <a:schemeClr val="accent5"/>
          </a:fillRef>
          <a:effectRef idx="3">
            <a:schemeClr val="accent5"/>
          </a:effectRef>
          <a:fontRef idx="minor">
            <a:schemeClr val="lt1"/>
          </a:fontRef>
        </p:style>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just" eaLnBrk="1" fontAlgn="auto" hangingPunct="1">
              <a:spcBef>
                <a:spcPts val="0"/>
              </a:spcBef>
              <a:spcAft>
                <a:spcPts val="0"/>
              </a:spcAft>
              <a:defRPr/>
            </a:pPr>
            <a:r>
              <a:rPr lang="ru-RU" sz="2000" b="1" cap="all" dirty="0">
                <a:ln w="0">
                  <a:solidFill>
                    <a:srgbClr val="002060"/>
                  </a:solidFill>
                </a:ln>
                <a:solidFill>
                  <a:srgbClr val="002060"/>
                </a:solidFill>
              </a:rPr>
              <a:t>Число абонентов сотовой связи по количеству активных SIM-карт в России составляет </a:t>
            </a:r>
            <a:r>
              <a:rPr lang="ru-RU" sz="2000" b="1" cap="all" dirty="0">
                <a:ln w="0">
                  <a:solidFill>
                    <a:srgbClr val="FF0000"/>
                  </a:solidFill>
                </a:ln>
                <a:solidFill>
                  <a:srgbClr val="FF0000"/>
                </a:solidFill>
              </a:rPr>
              <a:t>215,5 </a:t>
            </a:r>
            <a:r>
              <a:rPr lang="ru-RU" sz="2000" b="1" cap="all" dirty="0" err="1">
                <a:ln w="0">
                  <a:solidFill>
                    <a:srgbClr val="FF0000"/>
                  </a:solidFill>
                </a:ln>
                <a:solidFill>
                  <a:srgbClr val="FF0000"/>
                </a:solidFill>
              </a:rPr>
              <a:t>млн</a:t>
            </a:r>
            <a:r>
              <a:rPr lang="ru-RU" sz="2000" b="1" cap="all" dirty="0">
                <a:ln w="0">
                  <a:solidFill>
                    <a:srgbClr val="FF0000"/>
                  </a:solidFill>
                </a:ln>
                <a:solidFill>
                  <a:srgbClr val="FF0000"/>
                </a:solidFill>
              </a:rPr>
              <a:t> пользователей</a:t>
            </a:r>
            <a:endParaRPr lang="ru-RU" sz="3200" b="1" cap="all" dirty="0">
              <a:ln w="0">
                <a:solidFill>
                  <a:srgbClr val="FF0000"/>
                </a:solidFill>
              </a:ln>
              <a:solidFill>
                <a:srgbClr val="FF0000"/>
              </a:solidFill>
            </a:endParaRPr>
          </a:p>
        </p:txBody>
      </p:sp>
      <p:sp>
        <p:nvSpPr>
          <p:cNvPr id="12" name="Блок-схема: документ 11"/>
          <p:cNvSpPr/>
          <p:nvPr/>
        </p:nvSpPr>
        <p:spPr>
          <a:xfrm>
            <a:off x="500034" y="1643050"/>
            <a:ext cx="3071834" cy="2786082"/>
          </a:xfrm>
          <a:prstGeom prst="flowChartDocument">
            <a:avLst/>
          </a:prstGeom>
        </p:spPr>
        <p:style>
          <a:lnRef idx="0">
            <a:schemeClr val="accent1"/>
          </a:lnRef>
          <a:fillRef idx="3">
            <a:schemeClr val="accent1"/>
          </a:fillRef>
          <a:effectRef idx="3">
            <a:schemeClr val="accent1"/>
          </a:effectRef>
          <a:fontRef idx="minor">
            <a:schemeClr val="lt1"/>
          </a:fontRef>
        </p:style>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just" eaLnBrk="1" fontAlgn="auto" hangingPunct="1">
              <a:spcBef>
                <a:spcPts val="0"/>
              </a:spcBef>
              <a:spcAft>
                <a:spcPts val="0"/>
              </a:spcAft>
              <a:defRPr/>
            </a:pPr>
            <a:r>
              <a:rPr lang="ru-RU" b="1" cap="all" dirty="0">
                <a:ln w="0">
                  <a:solidFill>
                    <a:schemeClr val="bg1"/>
                  </a:solidFill>
                </a:ln>
                <a:solidFill>
                  <a:schemeClr val="bg1"/>
                </a:solidFill>
              </a:rPr>
              <a:t>В России сотовая связь начала внедряться с 1990 г., коммерческое использование началось с 9 сентября 1991 г</a:t>
            </a:r>
            <a:endParaRPr lang="ru-RU" sz="2800" b="1" cap="all" dirty="0">
              <a:ln w="0">
                <a:solidFill>
                  <a:schemeClr val="bg1"/>
                </a:solidFill>
              </a:ln>
              <a:solidFill>
                <a:schemeClr val="bg1"/>
              </a:solidFill>
            </a:endParaRPr>
          </a:p>
        </p:txBody>
      </p:sp>
      <p:cxnSp>
        <p:nvCxnSpPr>
          <p:cNvPr id="7" name="Скругленная соединительная линия 6"/>
          <p:cNvCxnSpPr/>
          <p:nvPr/>
        </p:nvCxnSpPr>
        <p:spPr>
          <a:xfrm flipV="1">
            <a:off x="3059113" y="2714625"/>
            <a:ext cx="1798637" cy="427038"/>
          </a:xfrm>
          <a:prstGeom prst="curvedConnector3">
            <a:avLst>
              <a:gd name="adj1" fmla="val 50000"/>
            </a:avLst>
          </a:prstGeom>
          <a:ln w="76200">
            <a:solidFill>
              <a:srgbClr val="00FF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500034" y="1857364"/>
            <a:ext cx="8072494" cy="4500594"/>
          </a:xfrm>
        </p:spPr>
        <p:txBody>
          <a:bodyPr lIns="182880" tIns="91440">
            <a:normAutofit fontScale="92500" lnSpcReduction="10000"/>
          </a:bodyPr>
          <a:lstStyle/>
          <a:p>
            <a:pPr marL="265176" indent="-265176" algn="just" eaLnBrk="1" fontAlgn="auto" hangingPunct="1">
              <a:spcBef>
                <a:spcPts val="250"/>
              </a:spcBef>
              <a:spcAft>
                <a:spcPts val="0"/>
              </a:spcAft>
              <a:buClr>
                <a:schemeClr val="accent1"/>
              </a:buClr>
              <a:buSzPct val="80000"/>
              <a:buFont typeface="Wingdings" panose="05000000000000000000" pitchFamily="2" charset="2"/>
              <a:buChar char="q"/>
              <a:defRPr/>
            </a:pPr>
            <a:r>
              <a:rPr kumimoji="0" lang="ru-RU" sz="2800" b="1" kern="1200" dirty="0" smtClean="0">
                <a:ln w="12700">
                  <a:solidFill>
                    <a:sysClr val="windowText" lastClr="000000"/>
                  </a:solidFill>
                  <a:prstDash val="solid"/>
                </a:ln>
                <a:solidFill>
                  <a:srgbClr val="FF0000"/>
                </a:solidFill>
                <a:effectLst>
                  <a:outerShdw blurRad="41275" dist="20320" dir="1800000" algn="tl" rotWithShape="0">
                    <a:srgbClr val="000000">
                      <a:alpha val="40000"/>
                    </a:srgbClr>
                  </a:outerShdw>
                </a:effectLst>
              </a:rPr>
              <a:t>Споры о вреде или безвредности </a:t>
            </a:r>
            <a:r>
              <a:rPr kumimoji="0" lang="ru-RU" sz="2800" b="1" kern="1200" dirty="0"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t>мобильных телефонов </a:t>
            </a:r>
            <a:r>
              <a:rPr kumimoji="0" lang="ru-RU" sz="2800" b="1" kern="1200" dirty="0" smtClean="0">
                <a:ln w="12700">
                  <a:solidFill>
                    <a:sysClr val="windowText" lastClr="000000"/>
                  </a:solidFill>
                  <a:prstDash val="solid"/>
                </a:ln>
                <a:solidFill>
                  <a:srgbClr val="FF0000"/>
                </a:solidFill>
                <a:effectLst>
                  <a:outerShdw blurRad="41275" dist="20320" dir="1800000" algn="tl" rotWithShape="0">
                    <a:srgbClr val="000000">
                      <a:alpha val="40000"/>
                    </a:srgbClr>
                  </a:outerShdw>
                </a:effectLst>
              </a:rPr>
              <a:t>ведутся постоянно, </a:t>
            </a:r>
          </a:p>
          <a:p>
            <a:pPr marL="265176" indent="-265176" algn="just" eaLnBrk="1" fontAlgn="auto" hangingPunct="1">
              <a:spcBef>
                <a:spcPts val="250"/>
              </a:spcBef>
              <a:spcAft>
                <a:spcPts val="0"/>
              </a:spcAft>
              <a:buClr>
                <a:schemeClr val="accent1"/>
              </a:buClr>
              <a:buSzPct val="80000"/>
              <a:buFont typeface="Wingdings" panose="05000000000000000000" pitchFamily="2" charset="2"/>
              <a:buChar char="q"/>
              <a:defRPr/>
            </a:pPr>
            <a:r>
              <a:rPr kumimoji="0" lang="ru-RU" sz="2800" b="1" kern="1200" dirty="0"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t>однако, как правило, </a:t>
            </a:r>
            <a:r>
              <a:rPr kumimoji="0" lang="ru-RU" sz="2800" b="1" kern="1200" dirty="0" smtClean="0">
                <a:ln w="12700">
                  <a:solidFill>
                    <a:sysClr val="windowText" lastClr="000000"/>
                  </a:solidFill>
                  <a:prstDash val="solid"/>
                </a:ln>
                <a:solidFill>
                  <a:srgbClr val="FF0000"/>
                </a:solidFill>
                <a:effectLst>
                  <a:outerShdw blurRad="41275" dist="20320" dir="1800000" algn="tl" rotWithShape="0">
                    <a:srgbClr val="000000">
                      <a:alpha val="40000"/>
                    </a:srgbClr>
                  </a:outerShdw>
                </a:effectLst>
              </a:rPr>
              <a:t>они не основываются</a:t>
            </a:r>
            <a:r>
              <a:rPr kumimoji="0" lang="ru-RU" sz="2800" b="1" kern="1200" dirty="0"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t> на данных </a:t>
            </a:r>
            <a:r>
              <a:rPr kumimoji="0" lang="ru-RU" sz="2800" b="1" kern="1200" dirty="0" smtClean="0">
                <a:ln w="12700">
                  <a:solidFill>
                    <a:sysClr val="windowText" lastClr="000000"/>
                  </a:solidFill>
                  <a:prstDash val="solid"/>
                </a:ln>
                <a:solidFill>
                  <a:srgbClr val="FF0000"/>
                </a:solidFill>
                <a:effectLst>
                  <a:outerShdw blurRad="41275" dist="20320" dir="1800000" algn="tl" rotWithShape="0">
                    <a:srgbClr val="000000">
                      <a:alpha val="40000"/>
                    </a:srgbClr>
                  </a:outerShdw>
                </a:effectLst>
              </a:rPr>
              <a:t>реальных исследований.</a:t>
            </a:r>
          </a:p>
          <a:p>
            <a:pPr marL="265176" indent="-265176" algn="just" eaLnBrk="1" fontAlgn="auto" hangingPunct="1">
              <a:spcBef>
                <a:spcPts val="250"/>
              </a:spcBef>
              <a:spcAft>
                <a:spcPts val="0"/>
              </a:spcAft>
              <a:buClr>
                <a:schemeClr val="accent1"/>
              </a:buClr>
              <a:buSzPct val="80000"/>
              <a:buFont typeface="Wingdings" panose="05000000000000000000" pitchFamily="2" charset="2"/>
              <a:buChar char="q"/>
              <a:defRPr/>
            </a:pPr>
            <a:r>
              <a:rPr kumimoji="0" lang="ru-RU" sz="2800" b="1" kern="1200" dirty="0"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t> Сторонники вреда часто высказывают версию о том, что </a:t>
            </a:r>
            <a:r>
              <a:rPr kumimoji="0" lang="ru-RU" sz="2800" b="1" kern="1200" dirty="0" smtClean="0">
                <a:ln w="12700">
                  <a:solidFill>
                    <a:sysClr val="windowText" lastClr="000000"/>
                  </a:solidFill>
                  <a:prstDash val="solid"/>
                </a:ln>
                <a:solidFill>
                  <a:srgbClr val="FF0000"/>
                </a:solidFill>
                <a:effectLst>
                  <a:outerShdw blurRad="41275" dist="20320" dir="1800000" algn="tl" rotWithShape="0">
                    <a:srgbClr val="000000">
                      <a:alpha val="40000"/>
                    </a:srgbClr>
                  </a:outerShdw>
                </a:effectLst>
              </a:rPr>
              <a:t>финансовый интерес </a:t>
            </a:r>
            <a:r>
              <a:rPr kumimoji="0" lang="ru-RU" sz="2800" b="1" kern="1200" dirty="0"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t>производителей телефонов </a:t>
            </a:r>
            <a:r>
              <a:rPr kumimoji="0" lang="ru-RU" sz="2800" b="1" kern="120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t>приводит</a:t>
            </a:r>
            <a:r>
              <a:rPr kumimoji="0" lang="ru-RU" sz="2800" b="1" kern="1200" dirty="0" smtClean="0">
                <a:ln w="12700">
                  <a:solidFill>
                    <a:sysClr val="windowText" lastClr="000000"/>
                  </a:solidFill>
                  <a:prstDash val="solid"/>
                </a:ln>
                <a:solidFill>
                  <a:srgbClr val="FF0000"/>
                </a:solidFill>
                <a:effectLst>
                  <a:outerShdw blurRad="41275" dist="20320" dir="1800000" algn="tl" rotWithShape="0">
                    <a:srgbClr val="000000">
                      <a:alpha val="40000"/>
                    </a:srgbClr>
                  </a:outerShdw>
                </a:effectLst>
              </a:rPr>
              <a:t> к сокрытию или «приукрашиванию» результатов исследований</a:t>
            </a:r>
            <a:r>
              <a:rPr kumimoji="0" lang="ru-RU" sz="2800" b="1" kern="1200" dirty="0"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t> на эту тему.</a:t>
            </a:r>
            <a:endParaRPr kumimoji="0" lang="ru-RU" sz="2800" b="1" kern="1200" dirty="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Заголовок 1"/>
          <p:cNvSpPr txBox="1">
            <a:spLocks/>
          </p:cNvSpPr>
          <p:nvPr/>
        </p:nvSpPr>
        <p:spPr>
          <a:xfrm>
            <a:off x="571472" y="1357298"/>
            <a:ext cx="8183880" cy="1051560"/>
          </a:xfrm>
          <a:prstGeom prst="rect">
            <a:avLst/>
          </a:prstGeom>
        </p:spPr>
        <p:txBody>
          <a:bodyPr anchor="b"/>
          <a:lstStyle/>
          <a:p>
            <a:pPr algn="ctr" eaLnBrk="1" fontAlgn="auto" hangingPunct="1">
              <a:spcAft>
                <a:spcPts val="0"/>
              </a:spcAft>
              <a:defRPr/>
            </a:pPr>
            <a:r>
              <a:rPr lang="ru-RU" sz="4000" b="1" dirty="0">
                <a:ln w="12700">
                  <a:solidFill>
                    <a:schemeClr val="tx1"/>
                  </a:solidFill>
                  <a:prstDash val="solid"/>
                </a:ln>
                <a:solidFill>
                  <a:srgbClr val="FF0000"/>
                </a:solidFill>
                <a:effectLst>
                  <a:glow rad="228600">
                    <a:schemeClr val="accent1">
                      <a:satMod val="175000"/>
                      <a:alpha val="40000"/>
                    </a:schemeClr>
                  </a:glow>
                  <a:outerShdw blurRad="41275" dist="20320" dir="1800000" algn="tl" rotWithShape="0">
                    <a:srgbClr val="000000">
                      <a:alpha val="40000"/>
                    </a:srgbClr>
                  </a:outerShdw>
                </a:effectLst>
                <a:latin typeface="+mj-lt"/>
                <a:ea typeface="+mj-ea"/>
                <a:cs typeface="+mj-cs"/>
              </a:rPr>
              <a:t>Здоровье и мобильный телефон</a:t>
            </a:r>
            <a:br>
              <a:rPr lang="ru-RU" sz="4000" b="1" dirty="0">
                <a:ln w="12700">
                  <a:solidFill>
                    <a:schemeClr val="tx1"/>
                  </a:solidFill>
                  <a:prstDash val="solid"/>
                </a:ln>
                <a:solidFill>
                  <a:srgbClr val="FF0000"/>
                </a:solidFill>
                <a:effectLst>
                  <a:glow rad="228600">
                    <a:schemeClr val="accent1">
                      <a:satMod val="175000"/>
                      <a:alpha val="40000"/>
                    </a:schemeClr>
                  </a:glow>
                  <a:outerShdw blurRad="41275" dist="20320" dir="1800000" algn="tl" rotWithShape="0">
                    <a:srgbClr val="000000">
                      <a:alpha val="40000"/>
                    </a:srgbClr>
                  </a:outerShdw>
                </a:effectLst>
                <a:latin typeface="+mj-lt"/>
                <a:ea typeface="+mj-ea"/>
                <a:cs typeface="+mj-cs"/>
              </a:rPr>
            </a:br>
            <a:endParaRPr lang="ru-RU" sz="4000" b="1" dirty="0">
              <a:ln w="12700">
                <a:solidFill>
                  <a:schemeClr val="tx1"/>
                </a:solidFill>
                <a:prstDash val="solid"/>
              </a:ln>
              <a:solidFill>
                <a:srgbClr val="FF0000"/>
              </a:solidFill>
              <a:effectLst>
                <a:glow rad="228600">
                  <a:schemeClr val="accent1">
                    <a:satMod val="175000"/>
                    <a:alpha val="40000"/>
                  </a:schemeClr>
                </a:glow>
                <a:outerShdw blurRad="41275" dist="20320" dir="1800000" algn="tl" rotWithShape="0">
                  <a:srgbClr val="000000">
                    <a:alpha val="40000"/>
                  </a:srgbClr>
                </a:outerShdw>
              </a:effectLst>
              <a:latin typeface="+mj-lt"/>
              <a:ea typeface="+mj-ea"/>
              <a:cs typeface="+mj-c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142976" y="928670"/>
            <a:ext cx="7143800" cy="1051560"/>
          </a:xfrm>
        </p:spPr>
        <p:txBody>
          <a:bodyPr>
            <a:noAutofit/>
          </a:bodyPr>
          <a:lstStyle/>
          <a:p>
            <a:pPr eaLnBrk="1" fontAlgn="auto" hangingPunct="1">
              <a:spcAft>
                <a:spcPts val="0"/>
              </a:spcAft>
              <a:defRPr/>
            </a:pPr>
            <a:r>
              <a:rPr kumimoji="0" lang="ru-RU" sz="3200" b="1" kern="1200" dirty="0"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t>Вредное воздействие сотовой связи</a:t>
            </a:r>
            <a:br>
              <a:rPr kumimoji="0" lang="ru-RU" sz="3200" b="1" kern="1200" dirty="0"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kumimoji="0" lang="ru-RU" sz="3200" b="1" kern="1200" dirty="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Содержимое 2"/>
          <p:cNvSpPr>
            <a:spLocks noGrp="1"/>
          </p:cNvSpPr>
          <p:nvPr>
            <p:ph idx="4294967295"/>
          </p:nvPr>
        </p:nvSpPr>
        <p:spPr>
          <a:xfrm>
            <a:off x="86420" y="1779552"/>
            <a:ext cx="6215106" cy="5072098"/>
          </a:xfrm>
        </p:spPr>
        <p:txBody>
          <a:bodyPr lIns="182880" tIns="9144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514350" indent="-514350" algn="just" eaLnBrk="1" fontAlgn="auto" hangingPunct="1">
              <a:spcBef>
                <a:spcPts val="250"/>
              </a:spcBef>
              <a:spcAft>
                <a:spcPts val="0"/>
              </a:spcAft>
              <a:buClr>
                <a:schemeClr val="accent1"/>
              </a:buClr>
              <a:buSzPct val="150000"/>
              <a:buFont typeface="Wingdings" panose="05000000000000000000" pitchFamily="2" charset="2"/>
              <a:buChar char="Ø"/>
              <a:defRPr/>
            </a:pPr>
            <a:r>
              <a:rPr kumimoji="0" lang="ru-RU" sz="2400" b="1" kern="1200" cap="all" dirty="0" smtClean="0">
                <a:ln w="0">
                  <a:solidFill>
                    <a:srgbClr val="FF33CC"/>
                  </a:solidFill>
                </a:ln>
                <a:solidFill>
                  <a:srgbClr val="FF33CC"/>
                </a:solidFill>
                <a:effectLst/>
              </a:rPr>
              <a:t>Ученые рекомендуют детям по возможности сократить время пользования сотовым телефоном. </a:t>
            </a:r>
          </a:p>
          <a:p>
            <a:pPr marL="514350" indent="-514350" algn="just" eaLnBrk="1" fontAlgn="auto" hangingPunct="1">
              <a:spcBef>
                <a:spcPts val="250"/>
              </a:spcBef>
              <a:spcAft>
                <a:spcPts val="0"/>
              </a:spcAft>
              <a:buClr>
                <a:schemeClr val="accent1"/>
              </a:buClr>
              <a:buSzPct val="150000"/>
              <a:buFont typeface="Wingdings" panose="05000000000000000000" pitchFamily="2" charset="2"/>
              <a:buChar char="Ø"/>
              <a:defRPr/>
            </a:pPr>
            <a:r>
              <a:rPr kumimoji="0" lang="ru-RU" sz="2400" b="1" kern="1200" cap="all" dirty="0" smtClean="0">
                <a:ln w="0">
                  <a:solidFill>
                    <a:srgbClr val="FF33CC"/>
                  </a:solidFill>
                </a:ln>
                <a:solidFill>
                  <a:srgbClr val="FF33CC"/>
                </a:solidFill>
                <a:effectLst/>
              </a:rPr>
              <a:t>Правительствами разных стран предпринимаются попытки обеспечения безопасности здоровья детей при использовании сотовых телефонов. </a:t>
            </a:r>
          </a:p>
        </p:txBody>
      </p:sp>
      <p:pic>
        <p:nvPicPr>
          <p:cNvPr id="33796" name="Picture 2" descr="Воздействие ЭМП на детей - вредное воздействие мобильных телефонов"/>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3663" y="1773238"/>
            <a:ext cx="2243137" cy="421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428596" y="1000108"/>
            <a:ext cx="8183880" cy="1051560"/>
          </a:xfrm>
        </p:spPr>
        <p:txBody>
          <a:bodyPr>
            <a:noAutofit/>
          </a:bodyPr>
          <a:lstStyle/>
          <a:p>
            <a:pPr eaLnBrk="1" fontAlgn="auto" hangingPunct="1">
              <a:spcAft>
                <a:spcPts val="0"/>
              </a:spcAft>
              <a:defRPr/>
            </a:pPr>
            <a:r>
              <a:rPr kumimoji="0" lang="ru-RU" sz="3200" b="1" kern="120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t>ЧТО ТАКОЕ SAR</a:t>
            </a:r>
            <a:br>
              <a:rPr kumimoji="0" lang="ru-RU" sz="3200" b="1" kern="120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br>
            <a:r>
              <a:rPr kumimoji="0" lang="ru-RU" sz="3200" b="1" kern="120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kumimoji="0" lang="ru-RU" sz="3200" b="1" kern="1200" dirty="0" err="1"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t>Specific</a:t>
            </a:r>
            <a:r>
              <a:rPr kumimoji="0" lang="ru-RU" sz="3200" b="1" kern="120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kumimoji="0" lang="ru-RU" sz="3200" b="1" kern="1200" dirty="0" err="1"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t>Absorbtion</a:t>
            </a:r>
            <a:r>
              <a:rPr kumimoji="0" lang="ru-RU" sz="3200" b="1" kern="120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kumimoji="0" lang="ru-RU" sz="3200" b="1" kern="1200" dirty="0" err="1"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t>Rate</a:t>
            </a:r>
            <a:r>
              <a:rPr kumimoji="0" lang="ru-RU" sz="3200" b="1" kern="120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t>)</a:t>
            </a:r>
            <a:br>
              <a:rPr kumimoji="0" lang="ru-RU" sz="3200" b="1" kern="120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kumimoji="0" lang="ru-RU" sz="4000" b="1" kern="1200" dirty="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Содержимое 3"/>
          <p:cNvSpPr>
            <a:spLocks noGrp="1"/>
          </p:cNvSpPr>
          <p:nvPr>
            <p:ph idx="4294967295"/>
          </p:nvPr>
        </p:nvSpPr>
        <p:spPr>
          <a:xfrm>
            <a:off x="571472" y="1571612"/>
            <a:ext cx="4643470" cy="4139595"/>
          </a:xfrm>
          <a:gradFill>
            <a:gsLst>
              <a:gs pos="0">
                <a:schemeClr val="accent5">
                  <a:shade val="45000"/>
                  <a:satMod val="155000"/>
                </a:schemeClr>
              </a:gs>
              <a:gs pos="60000">
                <a:schemeClr val="accent5">
                  <a:shade val="95000"/>
                  <a:satMod val="150000"/>
                </a:schemeClr>
              </a:gs>
              <a:gs pos="100000">
                <a:schemeClr val="accent5">
                  <a:tint val="87000"/>
                  <a:satMod val="250000"/>
                </a:schemeClr>
              </a:gs>
            </a:gsLst>
          </a:gradFill>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p:spPr>
        <p:style>
          <a:lnRef idx="0">
            <a:schemeClr val="accent5"/>
          </a:lnRef>
          <a:fillRef idx="3">
            <a:schemeClr val="accent5"/>
          </a:fillRef>
          <a:effectRef idx="3">
            <a:schemeClr val="accent5"/>
          </a:effectRef>
          <a:fontRef idx="minor">
            <a:schemeClr val="lt1"/>
          </a:fontRef>
        </p:style>
        <p:txBody>
          <a:bodyPr lIns="182880" tIns="9144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265176" indent="-265176" algn="just" eaLnBrk="1" fontAlgn="auto" hangingPunct="1">
              <a:spcBef>
                <a:spcPts val="250"/>
              </a:spcBef>
              <a:spcAft>
                <a:spcPts val="0"/>
              </a:spcAft>
              <a:buClr>
                <a:schemeClr val="accent1"/>
              </a:buClr>
              <a:buSzPct val="80000"/>
              <a:buFont typeface="Wingdings 2"/>
              <a:buNone/>
              <a:defRPr/>
            </a:pPr>
            <a:r>
              <a:rPr kumimoji="0" lang="ru-RU" sz="2000" b="1" kern="1200" cap="all" dirty="0" smtClean="0">
                <a:ln w="0"/>
                <a:solidFill>
                  <a:srgbClr val="002060"/>
                </a:solidFill>
                <a:effectLst/>
              </a:rPr>
              <a:t>Стандарты, определяющие </a:t>
            </a:r>
            <a:r>
              <a:rPr kumimoji="0" lang="ru-RU" sz="2000" b="1" kern="1200" cap="all" dirty="0" smtClean="0">
                <a:ln w="0"/>
                <a:solidFill>
                  <a:srgbClr val="FF33CC"/>
                </a:solidFill>
                <a:effectLst/>
              </a:rPr>
              <a:t>воздействие на человека </a:t>
            </a:r>
            <a:r>
              <a:rPr kumimoji="0" lang="ru-RU" sz="2000" b="1" kern="1200" cap="all" dirty="0" smtClean="0">
                <a:ln w="0"/>
                <a:solidFill>
                  <a:srgbClr val="002060"/>
                </a:solidFill>
                <a:effectLst/>
              </a:rPr>
              <a:t>радиочастот, излучаемых </a:t>
            </a:r>
            <a:r>
              <a:rPr kumimoji="0" lang="ru-RU" sz="2000" b="1" kern="1200" cap="all" dirty="0" smtClean="0">
                <a:ln w="0"/>
                <a:solidFill>
                  <a:srgbClr val="FF33CC"/>
                </a:solidFill>
                <a:effectLst/>
              </a:rPr>
              <a:t>мобильными телефонами, </a:t>
            </a:r>
            <a:r>
              <a:rPr kumimoji="0" lang="ru-RU" sz="2000" b="1" kern="1200" cap="all" dirty="0" smtClean="0">
                <a:ln w="0"/>
                <a:solidFill>
                  <a:srgbClr val="002060"/>
                </a:solidFill>
                <a:effectLst/>
              </a:rPr>
              <a:t>используют такое понятие, как </a:t>
            </a:r>
            <a:r>
              <a:rPr kumimoji="0" lang="ru-RU" sz="2000" b="1" kern="1200" cap="all" dirty="0" smtClean="0">
                <a:ln w="0"/>
                <a:solidFill>
                  <a:srgbClr val="7030A0"/>
                </a:solidFill>
                <a:effectLst/>
              </a:rPr>
              <a:t>SAR - единицу измерения </a:t>
            </a:r>
            <a:r>
              <a:rPr kumimoji="0" lang="ru-RU" sz="2000" b="1" kern="1200" cap="all" dirty="0" smtClean="0">
                <a:ln w="0"/>
                <a:solidFill>
                  <a:srgbClr val="002060"/>
                </a:solidFill>
                <a:effectLst/>
              </a:rPr>
              <a:t>удельной величины поглощения </a:t>
            </a:r>
            <a:r>
              <a:rPr kumimoji="0" lang="ru-RU" sz="2000" b="1" kern="1200" cap="all" dirty="0" smtClean="0">
                <a:ln w="0"/>
                <a:solidFill>
                  <a:srgbClr val="7030A0"/>
                </a:solidFill>
                <a:effectLst/>
              </a:rPr>
              <a:t>излучения </a:t>
            </a:r>
            <a:r>
              <a:rPr kumimoji="0" lang="ru-RU" sz="2000" b="1" kern="1200" cap="all" dirty="0" smtClean="0">
                <a:ln w="0"/>
                <a:solidFill>
                  <a:srgbClr val="002060"/>
                </a:solidFill>
                <a:effectLst/>
              </a:rPr>
              <a:t>организмом человека.</a:t>
            </a:r>
            <a:endParaRPr kumimoji="0" lang="ru-RU" sz="2000" b="1" kern="1200" cap="all" dirty="0">
              <a:ln w="0"/>
              <a:solidFill>
                <a:srgbClr val="002060"/>
              </a:solidFill>
              <a:effectLst/>
            </a:endParaRPr>
          </a:p>
        </p:txBody>
      </p:sp>
      <p:pic>
        <p:nvPicPr>
          <p:cNvPr id="34820" name="Picture 2" descr="Вред мобильник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9250" y="3429000"/>
            <a:ext cx="3071813" cy="301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Загнутый угол 6"/>
          <p:cNvSpPr/>
          <p:nvPr/>
        </p:nvSpPr>
        <p:spPr>
          <a:xfrm>
            <a:off x="5357818" y="1571612"/>
            <a:ext cx="3286148" cy="1643074"/>
          </a:xfrm>
          <a:prstGeom prst="foldedCorner">
            <a:avLst/>
          </a:prstGeom>
        </p:spPr>
        <p:style>
          <a:lnRef idx="0">
            <a:schemeClr val="accent1"/>
          </a:lnRef>
          <a:fillRef idx="3">
            <a:schemeClr val="accent1"/>
          </a:fillRef>
          <a:effectRef idx="3">
            <a:schemeClr val="accent1"/>
          </a:effectRef>
          <a:fontRef idx="minor">
            <a:schemeClr val="lt1"/>
          </a:fontRef>
        </p:style>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just" eaLnBrk="1" fontAlgn="auto" hangingPunct="1">
              <a:spcBef>
                <a:spcPts val="0"/>
              </a:spcBef>
              <a:spcAft>
                <a:spcPts val="0"/>
              </a:spcAft>
              <a:defRPr/>
            </a:pPr>
            <a:endParaRPr lang="ru-RU" sz="2000" b="1" cap="all" dirty="0">
              <a:ln w="0">
                <a:solidFill>
                  <a:sysClr val="windowText" lastClr="000000"/>
                </a:solidFill>
              </a:ln>
              <a:solidFill>
                <a:srgbClr val="002060"/>
              </a:solidFill>
            </a:endParaRPr>
          </a:p>
        </p:txBody>
      </p:sp>
      <p:sp>
        <p:nvSpPr>
          <p:cNvPr id="34822" name="Прямоугольник 9"/>
          <p:cNvSpPr>
            <a:spLocks noChangeArrowheads="1"/>
          </p:cNvSpPr>
          <p:nvPr/>
        </p:nvSpPr>
        <p:spPr bwMode="auto">
          <a:xfrm>
            <a:off x="5429250" y="1571625"/>
            <a:ext cx="3000375"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75000"/>
              <a:buFont typeface="Wingdings" panose="05000000000000000000" pitchFamily="2" charset="2"/>
              <a:buChar char="n"/>
              <a:defRPr kumimoji="1" sz="3200">
                <a:solidFill>
                  <a:schemeClr val="tx1"/>
                </a:solidFill>
                <a:latin typeface="Verdana" panose="020B0604030504040204" pitchFamily="34" charset="0"/>
              </a:defRPr>
            </a:lvl1pPr>
            <a:lvl2pPr marL="742950" indent="-285750">
              <a:spcBef>
                <a:spcPct val="20000"/>
              </a:spcBef>
              <a:buClr>
                <a:schemeClr val="accent2"/>
              </a:buClr>
              <a:buSzPct val="75000"/>
              <a:buFont typeface="Wingdings" panose="05000000000000000000" pitchFamily="2" charset="2"/>
              <a:buChar char="n"/>
              <a:defRPr kumimoji="1" sz="2800">
                <a:solidFill>
                  <a:schemeClr val="tx1"/>
                </a:solidFill>
                <a:latin typeface="Verdana" panose="020B0604030504040204" pitchFamily="34" charset="0"/>
              </a:defRPr>
            </a:lvl2pPr>
            <a:lvl3pPr marL="1143000" indent="-228600">
              <a:spcBef>
                <a:spcPct val="20000"/>
              </a:spcBef>
              <a:buClr>
                <a:schemeClr val="accent2"/>
              </a:buClr>
              <a:buSzPct val="75000"/>
              <a:buFont typeface="Wingdings" panose="05000000000000000000" pitchFamily="2" charset="2"/>
              <a:buChar char="n"/>
              <a:defRPr kumimoji="1" sz="2400">
                <a:solidFill>
                  <a:schemeClr val="tx1"/>
                </a:solidFill>
                <a:latin typeface="Verdana" panose="020B0604030504040204" pitchFamily="34" charset="0"/>
              </a:defRPr>
            </a:lvl3pPr>
            <a:lvl4pPr marL="16002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4pPr>
            <a:lvl5pPr marL="20574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9pPr>
          </a:lstStyle>
          <a:p>
            <a:pPr algn="just" eaLnBrk="1" hangingPunct="1">
              <a:spcBef>
                <a:spcPct val="0"/>
              </a:spcBef>
              <a:buClrTx/>
              <a:buSzTx/>
              <a:buFontTx/>
              <a:buNone/>
            </a:pPr>
            <a:r>
              <a:rPr kumimoji="0" lang="ru-RU" altLang="ru-RU" sz="2000" b="1">
                <a:solidFill>
                  <a:schemeClr val="bg1"/>
                </a:solidFill>
              </a:rPr>
              <a:t>МАКСИМАЛЬНО ДОПУСТИМЫМ ЗНАЧЕНИЕМ </a:t>
            </a:r>
          </a:p>
          <a:p>
            <a:pPr algn="just" eaLnBrk="1" hangingPunct="1">
              <a:spcBef>
                <a:spcPct val="0"/>
              </a:spcBef>
              <a:buClrTx/>
              <a:buSzTx/>
              <a:buFontTx/>
              <a:buNone/>
            </a:pPr>
            <a:r>
              <a:rPr kumimoji="0" lang="ru-RU" altLang="ru-RU" sz="2000" b="1">
                <a:solidFill>
                  <a:schemeClr val="bg1"/>
                </a:solidFill>
              </a:rPr>
              <a:t>SAR ЯВЛЯЕТСЯ </a:t>
            </a:r>
          </a:p>
          <a:p>
            <a:pPr algn="just" eaLnBrk="1" hangingPunct="1">
              <a:spcBef>
                <a:spcPct val="0"/>
              </a:spcBef>
              <a:buClrTx/>
              <a:buSzTx/>
              <a:buFontTx/>
              <a:buNone/>
            </a:pPr>
            <a:r>
              <a:rPr kumimoji="0" lang="ru-RU" altLang="ru-RU" sz="2000" b="1">
                <a:solidFill>
                  <a:srgbClr val="FFFF00"/>
                </a:solidFill>
              </a:rPr>
              <a:t>2 ВТ/КГ. </a:t>
            </a:r>
          </a:p>
        </p:txBody>
      </p:sp>
      <p:sp>
        <p:nvSpPr>
          <p:cNvPr id="11" name="Стрелка влево 10"/>
          <p:cNvSpPr/>
          <p:nvPr/>
        </p:nvSpPr>
        <p:spPr>
          <a:xfrm>
            <a:off x="7715272" y="2143116"/>
            <a:ext cx="857256" cy="500066"/>
          </a:xfrm>
          <a:prstGeom prst="leftArrow">
            <a:avLst/>
          </a:prstGeom>
          <a:solidFill>
            <a:srgbClr val="FF0000"/>
          </a:solidFill>
          <a:ln>
            <a:solidFill>
              <a:srgbClr val="FF0000"/>
            </a:solidFill>
          </a:ln>
        </p:spPr>
        <p:style>
          <a:lnRef idx="0">
            <a:schemeClr val="accent4"/>
          </a:lnRef>
          <a:fillRef idx="3">
            <a:schemeClr val="accent4"/>
          </a:fillRef>
          <a:effectRef idx="3">
            <a:schemeClr val="accent4"/>
          </a:effectRef>
          <a:fontRef idx="minor">
            <a:schemeClr val="lt1"/>
          </a:fontRef>
        </p:style>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just" eaLnBrk="1" fontAlgn="auto" hangingPunct="1">
              <a:spcBef>
                <a:spcPts val="0"/>
              </a:spcBef>
              <a:spcAft>
                <a:spcPts val="0"/>
              </a:spcAft>
              <a:defRPr/>
            </a:pPr>
            <a:endParaRPr lang="ru-RU" sz="2000" b="1" cap="all" dirty="0">
              <a:ln w="0">
                <a:solidFill>
                  <a:sysClr val="windowText" lastClr="000000"/>
                </a:solidFill>
              </a:ln>
              <a:solidFill>
                <a:srgbClr val="00206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6" name="Выноска со стрелкой вправо 5"/>
          <p:cNvSpPr/>
          <p:nvPr/>
        </p:nvSpPr>
        <p:spPr>
          <a:xfrm>
            <a:off x="500034" y="1393486"/>
            <a:ext cx="5000660" cy="3297212"/>
          </a:xfrm>
          <a:prstGeom prst="rightArrowCallout">
            <a:avLst/>
          </a:prstGeom>
        </p:spPr>
        <p:style>
          <a:lnRef idx="0">
            <a:schemeClr val="accent4"/>
          </a:lnRef>
          <a:fillRef idx="3">
            <a:schemeClr val="accent4"/>
          </a:fillRef>
          <a:effectRef idx="3">
            <a:schemeClr val="accent4"/>
          </a:effectRef>
          <a:fontRef idx="minor">
            <a:schemeClr val="lt1"/>
          </a:fontRef>
        </p:style>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just" eaLnBrk="1" fontAlgn="auto" hangingPunct="1">
              <a:spcBef>
                <a:spcPts val="0"/>
              </a:spcBef>
              <a:spcAft>
                <a:spcPts val="0"/>
              </a:spcAft>
              <a:defRPr/>
            </a:pPr>
            <a:r>
              <a:rPr lang="ru-RU" sz="2000" b="1" cap="all" dirty="0">
                <a:ln w="0">
                  <a:solidFill>
                    <a:sysClr val="windowText" lastClr="000000"/>
                  </a:solidFill>
                </a:ln>
                <a:solidFill>
                  <a:srgbClr val="002060"/>
                </a:solidFill>
              </a:rPr>
              <a:t>Сотовая связь — один из видов мобильной радиосвязи, в основе которого лежит сотовая сеть. </a:t>
            </a:r>
          </a:p>
        </p:txBody>
      </p:sp>
      <p:sp>
        <p:nvSpPr>
          <p:cNvPr id="7" name="Выноска со стрелкой вверх 6"/>
          <p:cNvSpPr/>
          <p:nvPr/>
        </p:nvSpPr>
        <p:spPr>
          <a:xfrm>
            <a:off x="5572132" y="1228190"/>
            <a:ext cx="3071834" cy="5125032"/>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just" eaLnBrk="1" fontAlgn="auto" hangingPunct="1">
              <a:spcBef>
                <a:spcPts val="0"/>
              </a:spcBef>
              <a:spcAft>
                <a:spcPts val="0"/>
              </a:spcAft>
              <a:defRPr/>
            </a:pPr>
            <a:r>
              <a:rPr lang="ru-RU" sz="2000" b="1" cap="all" dirty="0">
                <a:ln w="0">
                  <a:solidFill>
                    <a:schemeClr val="bg1"/>
                  </a:solidFill>
                </a:ln>
                <a:solidFill>
                  <a:schemeClr val="bg1"/>
                </a:solidFill>
              </a:rPr>
              <a:t>Сеть составляют разнесённые в пространстве приёмопередатчики, работающие в одном и том же частотном диапазоне</a:t>
            </a:r>
          </a:p>
        </p:txBody>
      </p:sp>
      <p:pic>
        <p:nvPicPr>
          <p:cNvPr id="8196" name="Picture 3" descr="E:\ЛИЛИТ\Картинки\Бытовая техника\Телефоны\BS00186_.bmp"/>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14688" y="3857625"/>
            <a:ext cx="2286000" cy="239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500034" y="1793863"/>
            <a:ext cx="8183880" cy="1051560"/>
          </a:xfrm>
        </p:spPr>
        <p:txBody>
          <a:bodyPr>
            <a:noAutofit/>
          </a:bodyPr>
          <a:lstStyle/>
          <a:p>
            <a:pPr eaLnBrk="1" fontAlgn="auto" hangingPunct="1">
              <a:spcAft>
                <a:spcPts val="0"/>
              </a:spcAft>
              <a:defRPr/>
            </a:pPr>
            <a:r>
              <a:rPr kumimoji="0" lang="ru-RU" sz="2400" b="1" kern="120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t>ГИГИЕНИЧЕСКОЕ НОРМИРОВАНИЕ ЭЛЕКТРОМАГНИТНОГО ПОЛЯ, СОЗДАВАЕМОГО ЭЛЕМЕНТАМИ СИСТЕМЫ СОТОВОЙ РАДИОСВЯЗИ В РОССИЙСКОЙ ФЕДЕРАЦИИ</a:t>
            </a:r>
            <a:br>
              <a:rPr kumimoji="0" lang="ru-RU" sz="2400" b="1" kern="120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kumimoji="0" lang="ru-RU" sz="2400" b="1" kern="1200" dirty="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5843" name="Содержимое 2"/>
          <p:cNvSpPr>
            <a:spLocks noGrp="1"/>
          </p:cNvSpPr>
          <p:nvPr>
            <p:ph idx="4294967295"/>
          </p:nvPr>
        </p:nvSpPr>
        <p:spPr>
          <a:xfrm>
            <a:off x="285750" y="2428875"/>
            <a:ext cx="5286375" cy="4187825"/>
          </a:xfrm>
          <a:noFill/>
        </p:spPr>
        <p:txBody>
          <a:bodyPr lIns="182880" tIns="91440"/>
          <a:lstStyle/>
          <a:p>
            <a:pPr marL="265113" indent="-265113" algn="just">
              <a:lnSpc>
                <a:spcPct val="90000"/>
              </a:lnSpc>
              <a:buClr>
                <a:srgbClr val="FF33CC"/>
              </a:buClr>
              <a:buFont typeface="Wingdings" panose="05000000000000000000" pitchFamily="2" charset="2"/>
              <a:buChar char="Ø"/>
            </a:pPr>
            <a:r>
              <a:rPr lang="ru-RU" altLang="ru-RU" sz="2400" b="1" smtClean="0">
                <a:solidFill>
                  <a:srgbClr val="F96F07"/>
                </a:solidFill>
                <a:effectLst/>
              </a:rPr>
              <a:t>ДОПУСТИМЫЕ УРОВНИ ИЗЛУЧЕНИЯ БАЗОВЫХ СТАНЦИЙ МОБИЛЬНОЙ СВЯЗИ 10 МКВТ/СМ².</a:t>
            </a:r>
          </a:p>
          <a:p>
            <a:pPr marL="265113" indent="-265113" algn="just">
              <a:lnSpc>
                <a:spcPct val="90000"/>
              </a:lnSpc>
              <a:buClr>
                <a:srgbClr val="FF33CC"/>
              </a:buClr>
              <a:buFont typeface="Wingdings" panose="05000000000000000000" pitchFamily="2" charset="2"/>
              <a:buChar char="Ø"/>
            </a:pPr>
            <a:r>
              <a:rPr lang="ru-RU" altLang="ru-RU" sz="2400" b="1" smtClean="0">
                <a:solidFill>
                  <a:srgbClr val="F96F07"/>
                </a:solidFill>
                <a:effectLst/>
              </a:rPr>
              <a:t>ВРЕМЕННО ДОПУСТИМЫЙ УРОВЕНЬ ОТ МОБИЛЬНЫХ РАДИОТЕЛЕФОНОВ В РОССИИ ОПРЕДЕЛЁН </a:t>
            </a:r>
          </a:p>
          <a:p>
            <a:pPr marL="265113" indent="-265113" algn="just">
              <a:lnSpc>
                <a:spcPct val="90000"/>
              </a:lnSpc>
              <a:buClr>
                <a:srgbClr val="FF33CC"/>
              </a:buClr>
              <a:buFont typeface="Wingdings" panose="05000000000000000000" pitchFamily="2" charset="2"/>
              <a:buNone/>
            </a:pPr>
            <a:r>
              <a:rPr lang="ru-RU" altLang="ru-RU" sz="2400" b="1" smtClean="0">
                <a:solidFill>
                  <a:srgbClr val="F96F07"/>
                </a:solidFill>
                <a:effectLst/>
              </a:rPr>
              <a:t>  3 МКВТ/СМ².</a:t>
            </a:r>
          </a:p>
          <a:p>
            <a:pPr marL="265113" indent="-265113" algn="just">
              <a:lnSpc>
                <a:spcPct val="90000"/>
              </a:lnSpc>
              <a:buClr>
                <a:srgbClr val="FF33CC"/>
              </a:buClr>
              <a:buFont typeface="Wingdings" panose="05000000000000000000" pitchFamily="2" charset="2"/>
              <a:buChar char="Ø"/>
            </a:pPr>
            <a:endParaRPr lang="ru-RU" altLang="ru-RU" sz="2400" b="1" smtClean="0">
              <a:solidFill>
                <a:srgbClr val="F96F07"/>
              </a:solidFill>
              <a:effectLst/>
            </a:endParaRPr>
          </a:p>
        </p:txBody>
      </p:sp>
      <p:pic>
        <p:nvPicPr>
          <p:cNvPr id="35844" name="Picture 2" descr="Механизмы биологического действия ЭМП - вредное воздействие мобильных телефонов"/>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2125" y="2928938"/>
            <a:ext cx="3030538"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36866" name="Прямоугольник 3"/>
          <p:cNvSpPr>
            <a:spLocks noChangeArrowheads="1"/>
          </p:cNvSpPr>
          <p:nvPr/>
        </p:nvSpPr>
        <p:spPr bwMode="auto">
          <a:xfrm>
            <a:off x="0" y="0"/>
            <a:ext cx="8642350" cy="666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75000"/>
              <a:buFont typeface="Wingdings" panose="05000000000000000000" pitchFamily="2" charset="2"/>
              <a:buChar char="n"/>
              <a:defRPr kumimoji="1" sz="3200">
                <a:solidFill>
                  <a:schemeClr val="tx1"/>
                </a:solidFill>
                <a:latin typeface="Verdana" panose="020B0604030504040204" pitchFamily="34" charset="0"/>
              </a:defRPr>
            </a:lvl1pPr>
            <a:lvl2pPr marL="742950" indent="-285750">
              <a:spcBef>
                <a:spcPct val="20000"/>
              </a:spcBef>
              <a:buClr>
                <a:schemeClr val="accent2"/>
              </a:buClr>
              <a:buSzPct val="75000"/>
              <a:buFont typeface="Wingdings" panose="05000000000000000000" pitchFamily="2" charset="2"/>
              <a:buChar char="n"/>
              <a:defRPr kumimoji="1" sz="2800">
                <a:solidFill>
                  <a:schemeClr val="tx1"/>
                </a:solidFill>
                <a:latin typeface="Verdana" panose="020B0604030504040204" pitchFamily="34" charset="0"/>
              </a:defRPr>
            </a:lvl2pPr>
            <a:lvl3pPr marL="1143000" indent="-228600">
              <a:spcBef>
                <a:spcPct val="20000"/>
              </a:spcBef>
              <a:buClr>
                <a:schemeClr val="accent2"/>
              </a:buClr>
              <a:buSzPct val="75000"/>
              <a:buFont typeface="Wingdings" panose="05000000000000000000" pitchFamily="2" charset="2"/>
              <a:buChar char="n"/>
              <a:defRPr kumimoji="1" sz="2400">
                <a:solidFill>
                  <a:schemeClr val="tx1"/>
                </a:solidFill>
                <a:latin typeface="Verdana" panose="020B0604030504040204" pitchFamily="34" charset="0"/>
              </a:defRPr>
            </a:lvl3pPr>
            <a:lvl4pPr marL="16002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4pPr>
            <a:lvl5pPr marL="20574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9pPr>
          </a:lstStyle>
          <a:p>
            <a:pPr eaLnBrk="1" hangingPunct="1">
              <a:spcBef>
                <a:spcPct val="0"/>
              </a:spcBef>
              <a:buClrTx/>
              <a:buSzTx/>
              <a:buFontTx/>
              <a:buNone/>
            </a:pPr>
            <a:r>
              <a:rPr kumimoji="0" lang="ru-RU" altLang="ru-RU" sz="2400" b="1">
                <a:latin typeface="Arial" panose="020B0604020202020204" pitchFamily="34" charset="0"/>
              </a:rPr>
              <a:t>Сотовый телефон отличается тем, что он, наносит нашему организму "тройной удар". Здесь имеется ввиду три источника излучения СВЧ полей, находящихся в одном аппарате и генерирующих различные ЭМП, в различных режимах его работы. </a:t>
            </a:r>
          </a:p>
          <a:p>
            <a:pPr eaLnBrk="1" hangingPunct="1">
              <a:spcBef>
                <a:spcPct val="0"/>
              </a:spcBef>
              <a:buClrTx/>
              <a:buSzTx/>
              <a:buFontTx/>
              <a:buNone/>
            </a:pPr>
            <a:r>
              <a:rPr kumimoji="0" lang="ru-RU" altLang="ru-RU" sz="2400" b="1">
                <a:latin typeface="Arial" panose="020B0604020202020204" pitchFamily="34" charset="0"/>
              </a:rPr>
              <a:t>1. Первым из них является антенна сотового телефона, излучающая ЭМП, мощность которого определяется единицами ватт. </a:t>
            </a:r>
          </a:p>
          <a:p>
            <a:pPr eaLnBrk="1" hangingPunct="1">
              <a:spcBef>
                <a:spcPct val="0"/>
              </a:spcBef>
              <a:buClrTx/>
              <a:buSzTx/>
              <a:buFontTx/>
              <a:buNone/>
            </a:pPr>
            <a:r>
              <a:rPr kumimoji="0" lang="ru-RU" altLang="ru-RU" sz="2400" b="1">
                <a:latin typeface="Arial" panose="020B0604020202020204" pitchFamily="34" charset="0"/>
              </a:rPr>
              <a:t>2. Это излучение осуществляется в режиме передачи, причем, значительная часть ЭМИ, частично ослабляясь черепной коробкой, проникает в наш мозг. В режиме ожидания сотовый телефон подобен другим электронным приборам и излучает слабые поля нетепловой интенсивности, которые, накапливаясь в организме, могут привести к негативным последствиям. </a:t>
            </a:r>
          </a:p>
          <a:p>
            <a:pPr eaLnBrk="1" hangingPunct="1">
              <a:spcBef>
                <a:spcPct val="0"/>
              </a:spcBef>
              <a:buClrTx/>
              <a:buSzTx/>
              <a:buFontTx/>
              <a:buNone/>
            </a:pPr>
            <a:r>
              <a:rPr kumimoji="0" lang="ru-RU" altLang="ru-RU" sz="2400" b="1">
                <a:latin typeface="Arial" panose="020B0604020202020204" pitchFamily="34" charset="0"/>
              </a:rPr>
              <a:t>3. В режиме приема, СВЧ излучения через слуховой проход проникают непосредственно в мозг.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37890" name="Rectangle 1"/>
          <p:cNvSpPr>
            <a:spLocks noChangeArrowheads="1"/>
          </p:cNvSpPr>
          <p:nvPr/>
        </p:nvSpPr>
        <p:spPr bwMode="auto">
          <a:xfrm>
            <a:off x="179388" y="190500"/>
            <a:ext cx="8785225" cy="618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accent2"/>
              </a:buClr>
              <a:buSzPct val="75000"/>
              <a:buFont typeface="Wingdings" panose="05000000000000000000" pitchFamily="2" charset="2"/>
              <a:buChar char="n"/>
              <a:defRPr kumimoji="1" sz="3200">
                <a:solidFill>
                  <a:schemeClr val="tx1"/>
                </a:solidFill>
                <a:latin typeface="Verdana" panose="020B0604030504040204" pitchFamily="34" charset="0"/>
              </a:defRPr>
            </a:lvl1pPr>
            <a:lvl2pPr marL="742950" indent="-285750">
              <a:spcBef>
                <a:spcPct val="20000"/>
              </a:spcBef>
              <a:buClr>
                <a:schemeClr val="accent2"/>
              </a:buClr>
              <a:buSzPct val="75000"/>
              <a:buFont typeface="Wingdings" panose="05000000000000000000" pitchFamily="2" charset="2"/>
              <a:buChar char="n"/>
              <a:defRPr kumimoji="1" sz="2800">
                <a:solidFill>
                  <a:schemeClr val="tx1"/>
                </a:solidFill>
                <a:latin typeface="Verdana" panose="020B0604030504040204" pitchFamily="34" charset="0"/>
              </a:defRPr>
            </a:lvl2pPr>
            <a:lvl3pPr marL="1143000" indent="-228600">
              <a:spcBef>
                <a:spcPct val="20000"/>
              </a:spcBef>
              <a:buClr>
                <a:schemeClr val="accent2"/>
              </a:buClr>
              <a:buSzPct val="75000"/>
              <a:buFont typeface="Wingdings" panose="05000000000000000000" pitchFamily="2" charset="2"/>
              <a:buChar char="n"/>
              <a:defRPr kumimoji="1" sz="2400">
                <a:solidFill>
                  <a:schemeClr val="tx1"/>
                </a:solidFill>
                <a:latin typeface="Verdana" panose="020B0604030504040204" pitchFamily="34" charset="0"/>
              </a:defRPr>
            </a:lvl3pPr>
            <a:lvl4pPr marL="16002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4pPr>
            <a:lvl5pPr marL="20574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9pPr>
          </a:lstStyle>
          <a:p>
            <a:pPr algn="ctr">
              <a:spcBef>
                <a:spcPct val="0"/>
              </a:spcBef>
              <a:buClrTx/>
              <a:buSzTx/>
              <a:buFontTx/>
              <a:buNone/>
            </a:pPr>
            <a:r>
              <a:rPr kumimoji="0" lang="ru-RU" altLang="ru-RU" sz="2000" b="1">
                <a:solidFill>
                  <a:schemeClr val="folHlink"/>
                </a:solidFill>
                <a:latin typeface="Calibri" panose="020F0502020204030204" pitchFamily="34" charset="0"/>
                <a:ea typeface="Calibri" panose="020F0502020204030204" pitchFamily="34" charset="0"/>
                <a:cs typeface="Times New Roman" panose="02020603050405020304" pitchFamily="18" charset="0"/>
              </a:rPr>
              <a:t>В результате многочисленных исследований в области биологического действия электромагнитных излучений, было установлено: </a:t>
            </a:r>
            <a:endParaRPr kumimoji="0" lang="ru-RU" altLang="ru-RU" sz="2000" b="1">
              <a:solidFill>
                <a:schemeClr val="folHlink"/>
              </a:solidFill>
              <a:latin typeface="Arial" panose="020B0604020202020204" pitchFamily="34" charset="0"/>
              <a:ea typeface="Calibri" panose="020F0502020204030204" pitchFamily="34" charset="0"/>
              <a:cs typeface="Times New Roman" panose="02020603050405020304" pitchFamily="18" charset="0"/>
            </a:endParaRPr>
          </a:p>
          <a:p>
            <a:pPr>
              <a:spcBef>
                <a:spcPct val="0"/>
              </a:spcBef>
              <a:buClrTx/>
              <a:buSzTx/>
              <a:buFontTx/>
              <a:buNone/>
            </a:pPr>
            <a:r>
              <a:rPr kumimoji="0" lang="ru-RU" altLang="ru-RU" sz="2000" b="1">
                <a:solidFill>
                  <a:schemeClr val="folHlink"/>
                </a:solidFill>
                <a:latin typeface="Calibri" panose="020F0502020204030204" pitchFamily="34" charset="0"/>
                <a:ea typeface="Calibri" panose="020F0502020204030204" pitchFamily="34" charset="0"/>
                <a:cs typeface="Times New Roman" panose="02020603050405020304" pitchFamily="18" charset="0"/>
              </a:rPr>
              <a:t>1. что они обладают свойством со временем накапливаться в организме человека, нарушая при этом его биоэнергетическое равновесие обеспечивающее нормальное функционирование информационно-обменных процессов между всеми органами и системами, на всех уровнях организации человеческого организма, включая также таковые между организмом и внешней средой. </a:t>
            </a:r>
            <a:endParaRPr kumimoji="0" lang="ru-RU" altLang="ru-RU" sz="2000" b="1">
              <a:solidFill>
                <a:schemeClr val="folHlink"/>
              </a:solidFill>
              <a:latin typeface="Arial" panose="020B0604020202020204" pitchFamily="34" charset="0"/>
              <a:ea typeface="Calibri" panose="020F0502020204030204" pitchFamily="34" charset="0"/>
              <a:cs typeface="Times New Roman" panose="02020603050405020304" pitchFamily="18" charset="0"/>
            </a:endParaRPr>
          </a:p>
          <a:p>
            <a:pPr>
              <a:spcBef>
                <a:spcPct val="0"/>
              </a:spcBef>
              <a:buClrTx/>
              <a:buSzTx/>
              <a:buFontTx/>
              <a:buNone/>
            </a:pPr>
            <a:r>
              <a:rPr kumimoji="0" lang="ru-RU" altLang="ru-RU" sz="2000" b="1">
                <a:solidFill>
                  <a:schemeClr val="folHlink"/>
                </a:solidFill>
                <a:latin typeface="Calibri" panose="020F0502020204030204" pitchFamily="34" charset="0"/>
                <a:ea typeface="Calibri" panose="020F0502020204030204" pitchFamily="34" charset="0"/>
                <a:cs typeface="Times New Roman" panose="02020603050405020304" pitchFamily="18" charset="0"/>
              </a:rPr>
              <a:t>2. Наиболее чувствительными системами человеческого организма являются: нервная, иммунная, эндокринная и репродуктивная (половая). </a:t>
            </a:r>
            <a:endParaRPr kumimoji="0" lang="ru-RU" altLang="ru-RU" sz="2000" b="1">
              <a:solidFill>
                <a:schemeClr val="folHlink"/>
              </a:solidFill>
              <a:latin typeface="Arial" panose="020B0604020202020204" pitchFamily="34" charset="0"/>
              <a:ea typeface="Calibri" panose="020F0502020204030204" pitchFamily="34" charset="0"/>
              <a:cs typeface="Times New Roman" panose="02020603050405020304" pitchFamily="18" charset="0"/>
            </a:endParaRPr>
          </a:p>
          <a:p>
            <a:pPr>
              <a:spcBef>
                <a:spcPct val="0"/>
              </a:spcBef>
              <a:buClrTx/>
              <a:buSzTx/>
              <a:buFontTx/>
              <a:buNone/>
            </a:pPr>
            <a:r>
              <a:rPr kumimoji="0" lang="ru-RU" altLang="ru-RU" sz="2000" b="1">
                <a:solidFill>
                  <a:schemeClr val="folHlink"/>
                </a:solidFill>
                <a:latin typeface="Calibri" panose="020F0502020204030204" pitchFamily="34" charset="0"/>
                <a:ea typeface="Calibri" panose="020F0502020204030204" pitchFamily="34" charset="0"/>
                <a:cs typeface="Times New Roman" panose="02020603050405020304" pitchFamily="18" charset="0"/>
              </a:rPr>
              <a:t>3.Биологический эффект ЭМП в условиях длительного, многолетнего воздействия, может привести к развитию отдаленных последствий, включая дегенеративные процессы центральной нервной системы, рак крови (лейкозы), опухоли мозга, гормональные заболевания и др. </a:t>
            </a:r>
            <a:endParaRPr kumimoji="0" lang="ru-RU" altLang="ru-RU" sz="2000" b="1">
              <a:solidFill>
                <a:schemeClr val="folHlink"/>
              </a:solidFill>
              <a:latin typeface="Arial" panose="020B0604020202020204" pitchFamily="34" charset="0"/>
              <a:ea typeface="Calibri" panose="020F0502020204030204" pitchFamily="34" charset="0"/>
              <a:cs typeface="Times New Roman" panose="02020603050405020304" pitchFamily="18" charset="0"/>
            </a:endParaRPr>
          </a:p>
          <a:p>
            <a:pPr>
              <a:spcBef>
                <a:spcPct val="0"/>
              </a:spcBef>
              <a:buClrTx/>
              <a:buSzTx/>
              <a:buFontTx/>
              <a:buNone/>
            </a:pPr>
            <a:r>
              <a:rPr kumimoji="0" lang="ru-RU" altLang="ru-RU" sz="2000" b="1">
                <a:solidFill>
                  <a:schemeClr val="folHlink"/>
                </a:solidFill>
                <a:latin typeface="Calibri" panose="020F0502020204030204" pitchFamily="34" charset="0"/>
                <a:ea typeface="Calibri" panose="020F0502020204030204" pitchFamily="34" charset="0"/>
                <a:cs typeface="Times New Roman" panose="02020603050405020304" pitchFamily="18" charset="0"/>
              </a:rPr>
              <a:t>4. Особую опасность ЭМП представляют для детей и беременных женщин, так как еще не сформировавшийся детский организм обладает повышенной чувствительностью к воздействию таких полей. </a:t>
            </a:r>
            <a:endParaRPr kumimoji="0" lang="ru-RU" altLang="ru-RU" sz="2000" b="1">
              <a:solidFill>
                <a:schemeClr val="folHlink"/>
              </a:solidFill>
              <a:latin typeface="Arial" panose="020B0604020202020204" pitchFamily="34" charset="0"/>
              <a:ea typeface="Calibri" panose="020F0502020204030204" pitchFamily="34" charset="0"/>
              <a:cs typeface="Times New Roman" panose="02020603050405020304" pitchFamily="18" charset="0"/>
            </a:endParaRPr>
          </a:p>
          <a:p>
            <a:pPr>
              <a:spcBef>
                <a:spcPct val="0"/>
              </a:spcBef>
              <a:buClrTx/>
              <a:buSzTx/>
              <a:buFontTx/>
              <a:buNone/>
            </a:pPr>
            <a:r>
              <a:rPr kumimoji="0" lang="ru-RU" altLang="ru-RU" sz="2000" b="1">
                <a:solidFill>
                  <a:schemeClr val="folHlink"/>
                </a:solidFill>
                <a:latin typeface="Calibri" panose="020F0502020204030204" pitchFamily="34" charset="0"/>
                <a:ea typeface="Calibri" panose="020F0502020204030204" pitchFamily="34" charset="0"/>
                <a:cs typeface="Times New Roman" panose="02020603050405020304" pitchFamily="18" charset="0"/>
              </a:rPr>
              <a:t>5. Весьма чувствительными к действию ЭМП являются также люди с заболеваниями центральной нервной, гормональной, сердечно-сосудистой системы, аллергики и люди с ослабленным иммунитетом. </a:t>
            </a:r>
            <a:endParaRPr kumimoji="0" lang="ru-RU" altLang="ru-RU" sz="2000" b="1">
              <a:solidFill>
                <a:schemeClr val="folHlink"/>
              </a:solidFill>
              <a:latin typeface="Arial" panose="020B0604020202020204" pitchFamily="34" charset="0"/>
              <a:ea typeface="Calibri" panose="020F0502020204030204" pitchFamily="3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33CC33"/>
        </a:solidFill>
        <a:effectLst/>
      </p:bgPr>
    </p:bg>
    <p:spTree>
      <p:nvGrpSpPr>
        <p:cNvPr id="1" name=""/>
        <p:cNvGrpSpPr/>
        <p:nvPr/>
      </p:nvGrpSpPr>
      <p:grpSpPr>
        <a:xfrm>
          <a:off x="0" y="0"/>
          <a:ext cx="0" cy="0"/>
          <a:chOff x="0" y="0"/>
          <a:chExt cx="0" cy="0"/>
        </a:xfrm>
      </p:grpSpPr>
      <p:pic>
        <p:nvPicPr>
          <p:cNvPr id="38914" name="Рисунок 3" descr="Безимени-55копия.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7463"/>
            <a:ext cx="9144000" cy="684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009900"/>
        </a:solidFill>
        <a:effectLst/>
      </p:bgPr>
    </p:bg>
    <p:spTree>
      <p:nvGrpSpPr>
        <p:cNvPr id="1" name=""/>
        <p:cNvGrpSpPr/>
        <p:nvPr/>
      </p:nvGrpSpPr>
      <p:grpSpPr>
        <a:xfrm>
          <a:off x="0" y="0"/>
          <a:ext cx="0" cy="0"/>
          <a:chOff x="0" y="0"/>
          <a:chExt cx="0" cy="0"/>
        </a:xfrm>
      </p:grpSpPr>
      <p:pic>
        <p:nvPicPr>
          <p:cNvPr id="39938" name="Рисунок 3" descr="Безимени-1 копия.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6988"/>
            <a:ext cx="9144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40962" name="Прямоугольник 1"/>
          <p:cNvSpPr>
            <a:spLocks noChangeArrowheads="1"/>
          </p:cNvSpPr>
          <p:nvPr/>
        </p:nvSpPr>
        <p:spPr bwMode="auto">
          <a:xfrm>
            <a:off x="428625" y="612775"/>
            <a:ext cx="8031163" cy="556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75000"/>
              <a:buFont typeface="Wingdings" panose="05000000000000000000" pitchFamily="2" charset="2"/>
              <a:buChar char="n"/>
              <a:defRPr kumimoji="1" sz="3200">
                <a:solidFill>
                  <a:schemeClr val="tx1"/>
                </a:solidFill>
                <a:latin typeface="Verdana" panose="020B0604030504040204" pitchFamily="34" charset="0"/>
              </a:defRPr>
            </a:lvl1pPr>
            <a:lvl2pPr marL="742950" indent="-285750">
              <a:spcBef>
                <a:spcPct val="20000"/>
              </a:spcBef>
              <a:buClr>
                <a:schemeClr val="accent2"/>
              </a:buClr>
              <a:buSzPct val="75000"/>
              <a:buFont typeface="Wingdings" panose="05000000000000000000" pitchFamily="2" charset="2"/>
              <a:buChar char="n"/>
              <a:defRPr kumimoji="1" sz="2800">
                <a:solidFill>
                  <a:schemeClr val="tx1"/>
                </a:solidFill>
                <a:latin typeface="Verdana" panose="020B0604030504040204" pitchFamily="34" charset="0"/>
              </a:defRPr>
            </a:lvl2pPr>
            <a:lvl3pPr marL="1143000" indent="-228600">
              <a:spcBef>
                <a:spcPct val="20000"/>
              </a:spcBef>
              <a:buClr>
                <a:schemeClr val="accent2"/>
              </a:buClr>
              <a:buSzPct val="75000"/>
              <a:buFont typeface="Wingdings" panose="05000000000000000000" pitchFamily="2" charset="2"/>
              <a:buChar char="n"/>
              <a:defRPr kumimoji="1" sz="2400">
                <a:solidFill>
                  <a:schemeClr val="tx1"/>
                </a:solidFill>
                <a:latin typeface="Verdana" panose="020B0604030504040204" pitchFamily="34" charset="0"/>
              </a:defRPr>
            </a:lvl3pPr>
            <a:lvl4pPr marL="16002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4pPr>
            <a:lvl5pPr marL="20574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9pPr>
          </a:lstStyle>
          <a:p>
            <a:pPr eaLnBrk="1" hangingPunct="1">
              <a:spcBef>
                <a:spcPct val="0"/>
              </a:spcBef>
              <a:buClrTx/>
              <a:buSzTx/>
              <a:buFontTx/>
              <a:buNone/>
            </a:pPr>
            <a:r>
              <a:rPr kumimoji="0" lang="ru-RU" altLang="ru-RU" sz="2400" b="1">
                <a:latin typeface="Arial" panose="020B0604020202020204" pitchFamily="34" charset="0"/>
              </a:rPr>
              <a:t>...а у взрослых закипает кровь</a:t>
            </a:r>
          </a:p>
          <a:p>
            <a:pPr eaLnBrk="1" hangingPunct="1">
              <a:spcBef>
                <a:spcPct val="0"/>
              </a:spcBef>
              <a:buClrTx/>
              <a:buSzTx/>
              <a:buFontTx/>
              <a:buNone/>
            </a:pPr>
            <a:r>
              <a:rPr kumimoji="0" lang="ru-RU" altLang="ru-RU" sz="2400">
                <a:latin typeface="Arial" panose="020B0604020202020204" pitchFamily="34" charset="0"/>
              </a:rPr>
              <a:t>Венгерский биолог Турочи попросил 76 добровольцев сделать два звонка, по 7, 5 минуты каждый. Организм задрожал всеми фибрами: изменились биотоки мозга, замедлилось мозговое кровообращение, упало артериальное давление. Врачи зафиксировали у испытуемых беспокойство и стресс.</a:t>
            </a:r>
          </a:p>
          <a:p>
            <a:pPr eaLnBrk="1" hangingPunct="1">
              <a:spcBef>
                <a:spcPct val="0"/>
              </a:spcBef>
              <a:buClrTx/>
              <a:buSzTx/>
              <a:buFontTx/>
              <a:buNone/>
            </a:pPr>
            <a:r>
              <a:rPr kumimoji="0" lang="ru-RU" altLang="ru-RU" sz="2400">
                <a:latin typeface="Arial" panose="020B0604020202020204" pitchFamily="34" charset="0"/>
              </a:rPr>
              <a:t>А российский профессор Игорь Беляев, работающий в Стокгольмском университете, включал телефон рядом с пробирками с человеческой кровью. Через час кровь в нескольких из них «закипела»! «Нет, она не нагревалась, - объясняет исследователь. - Но клетки крови, лимфоциты, вели себя, как если бы у человека был очень сильный жар - 44 градуса». Эффект «теплового шока» сохранялся 72 часа.</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41986" name="Прямоугольник 1"/>
          <p:cNvSpPr>
            <a:spLocks noChangeArrowheads="1"/>
          </p:cNvSpPr>
          <p:nvPr/>
        </p:nvSpPr>
        <p:spPr bwMode="auto">
          <a:xfrm>
            <a:off x="500063" y="500063"/>
            <a:ext cx="7929562"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75000"/>
              <a:buFont typeface="Wingdings" panose="05000000000000000000" pitchFamily="2" charset="2"/>
              <a:buChar char="n"/>
              <a:defRPr kumimoji="1" sz="3200">
                <a:solidFill>
                  <a:schemeClr val="tx1"/>
                </a:solidFill>
                <a:latin typeface="Verdana" panose="020B0604030504040204" pitchFamily="34" charset="0"/>
              </a:defRPr>
            </a:lvl1pPr>
            <a:lvl2pPr marL="742950" indent="-285750">
              <a:spcBef>
                <a:spcPct val="20000"/>
              </a:spcBef>
              <a:buClr>
                <a:schemeClr val="accent2"/>
              </a:buClr>
              <a:buSzPct val="75000"/>
              <a:buFont typeface="Wingdings" panose="05000000000000000000" pitchFamily="2" charset="2"/>
              <a:buChar char="n"/>
              <a:defRPr kumimoji="1" sz="2800">
                <a:solidFill>
                  <a:schemeClr val="tx1"/>
                </a:solidFill>
                <a:latin typeface="Verdana" panose="020B0604030504040204" pitchFamily="34" charset="0"/>
              </a:defRPr>
            </a:lvl2pPr>
            <a:lvl3pPr marL="1143000" indent="-228600">
              <a:spcBef>
                <a:spcPct val="20000"/>
              </a:spcBef>
              <a:buClr>
                <a:schemeClr val="accent2"/>
              </a:buClr>
              <a:buSzPct val="75000"/>
              <a:buFont typeface="Wingdings" panose="05000000000000000000" pitchFamily="2" charset="2"/>
              <a:buChar char="n"/>
              <a:defRPr kumimoji="1" sz="2400">
                <a:solidFill>
                  <a:schemeClr val="tx1"/>
                </a:solidFill>
                <a:latin typeface="Verdana" panose="020B0604030504040204" pitchFamily="34" charset="0"/>
              </a:defRPr>
            </a:lvl3pPr>
            <a:lvl4pPr marL="16002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4pPr>
            <a:lvl5pPr marL="20574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9pPr>
          </a:lstStyle>
          <a:p>
            <a:pPr eaLnBrk="1" hangingPunct="1">
              <a:spcBef>
                <a:spcPct val="0"/>
              </a:spcBef>
              <a:buClrTx/>
              <a:buSzTx/>
              <a:buFontTx/>
              <a:buNone/>
            </a:pPr>
            <a:r>
              <a:rPr kumimoji="0" lang="ru-RU" altLang="ru-RU" sz="1800" b="1">
                <a:latin typeface="Arial" panose="020B0604020202020204" pitchFamily="34" charset="0"/>
              </a:rPr>
              <a:t>Эмбрионы умирают...</a:t>
            </a:r>
          </a:p>
          <a:p>
            <a:pPr eaLnBrk="1" hangingPunct="1">
              <a:spcBef>
                <a:spcPct val="0"/>
              </a:spcBef>
              <a:buClrTx/>
              <a:buSzTx/>
              <a:buFontTx/>
              <a:buNone/>
            </a:pPr>
            <a:r>
              <a:rPr kumimoji="0" lang="ru-RU" altLang="ru-RU" sz="1800">
                <a:latin typeface="Arial" panose="020B0604020202020204" pitchFamily="34" charset="0"/>
              </a:rPr>
              <a:t>В Московском институте биофизики профессор Юрий Григорьев сделал два инкубатора. В каждый положил по 63 куриных яйца. Над одним «птичьим домиком» на высоте 10 см подвесили мобильник стандарта GSM. Телефон работал в таком режиме: 1, 5 минуты включен, полминуты выключен. Нарушения эмбрионального развития начались на третий день. Вылупились лишь 16 птичек, которые «слушали» телефон! Но и они оказались нежизнеспособны. Для сравнения: в инкубаторе, где яйца не донимали звонками, без проблем появился на свет 51 птенец.</a:t>
            </a:r>
          </a:p>
        </p:txBody>
      </p:sp>
      <p:sp>
        <p:nvSpPr>
          <p:cNvPr id="41987" name="Прямоугольник 2"/>
          <p:cNvSpPr>
            <a:spLocks noChangeArrowheads="1"/>
          </p:cNvSpPr>
          <p:nvPr/>
        </p:nvSpPr>
        <p:spPr bwMode="auto">
          <a:xfrm>
            <a:off x="3857625" y="3500438"/>
            <a:ext cx="4357688"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75000"/>
              <a:buFont typeface="Wingdings" panose="05000000000000000000" pitchFamily="2" charset="2"/>
              <a:buChar char="n"/>
              <a:defRPr kumimoji="1" sz="3200">
                <a:solidFill>
                  <a:schemeClr val="tx1"/>
                </a:solidFill>
                <a:latin typeface="Verdana" panose="020B0604030504040204" pitchFamily="34" charset="0"/>
              </a:defRPr>
            </a:lvl1pPr>
            <a:lvl2pPr marL="742950" indent="-285750">
              <a:spcBef>
                <a:spcPct val="20000"/>
              </a:spcBef>
              <a:buClr>
                <a:schemeClr val="accent2"/>
              </a:buClr>
              <a:buSzPct val="75000"/>
              <a:buFont typeface="Wingdings" panose="05000000000000000000" pitchFamily="2" charset="2"/>
              <a:buChar char="n"/>
              <a:defRPr kumimoji="1" sz="2800">
                <a:solidFill>
                  <a:schemeClr val="tx1"/>
                </a:solidFill>
                <a:latin typeface="Verdana" panose="020B0604030504040204" pitchFamily="34" charset="0"/>
              </a:defRPr>
            </a:lvl2pPr>
            <a:lvl3pPr marL="1143000" indent="-228600">
              <a:spcBef>
                <a:spcPct val="20000"/>
              </a:spcBef>
              <a:buClr>
                <a:schemeClr val="accent2"/>
              </a:buClr>
              <a:buSzPct val="75000"/>
              <a:buFont typeface="Wingdings" panose="05000000000000000000" pitchFamily="2" charset="2"/>
              <a:buChar char="n"/>
              <a:defRPr kumimoji="1" sz="2400">
                <a:solidFill>
                  <a:schemeClr val="tx1"/>
                </a:solidFill>
                <a:latin typeface="Verdana" panose="020B0604030504040204" pitchFamily="34" charset="0"/>
              </a:defRPr>
            </a:lvl3pPr>
            <a:lvl4pPr marL="16002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4pPr>
            <a:lvl5pPr marL="20574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9pPr>
          </a:lstStyle>
          <a:p>
            <a:pPr eaLnBrk="1" hangingPunct="1">
              <a:spcBef>
                <a:spcPct val="0"/>
              </a:spcBef>
              <a:buClrTx/>
              <a:buSzTx/>
              <a:buFontTx/>
              <a:buNone/>
            </a:pPr>
            <a:r>
              <a:rPr kumimoji="0" lang="ru-RU" altLang="ru-RU" sz="1800">
                <a:latin typeface="Arial" panose="020B0604020202020204" pitchFamily="34" charset="0"/>
              </a:rPr>
              <a:t>ученые из МГУ обнаружили, что от мобильника чахнут дрожжевые грибки и уксуснокислые бактерии. А это значит, что аппарат на поясе или в кармане - рядом с кишечником - может испортить жизнь кому-нибудь из 500 обитающих там микроорганизмов! А уж они отомстят беспечному хозяину.</a:t>
            </a:r>
          </a:p>
        </p:txBody>
      </p:sp>
      <p:pic>
        <p:nvPicPr>
          <p:cNvPr id="41988" name="Рисунок 3" descr="20559_4979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00" y="3500438"/>
            <a:ext cx="3071813" cy="230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43010" name="TextBox 1"/>
          <p:cNvSpPr txBox="1">
            <a:spLocks noChangeArrowheads="1"/>
          </p:cNvSpPr>
          <p:nvPr/>
        </p:nvSpPr>
        <p:spPr bwMode="auto">
          <a:xfrm>
            <a:off x="428625" y="500063"/>
            <a:ext cx="800100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SzPct val="75000"/>
              <a:buFont typeface="Wingdings" panose="05000000000000000000" pitchFamily="2" charset="2"/>
              <a:buChar char="n"/>
              <a:defRPr kumimoji="1" sz="3200">
                <a:solidFill>
                  <a:schemeClr val="tx1"/>
                </a:solidFill>
                <a:latin typeface="Verdana" panose="020B0604030504040204" pitchFamily="34" charset="0"/>
              </a:defRPr>
            </a:lvl1pPr>
            <a:lvl2pPr marL="742950" indent="-285750">
              <a:spcBef>
                <a:spcPct val="20000"/>
              </a:spcBef>
              <a:buClr>
                <a:schemeClr val="accent2"/>
              </a:buClr>
              <a:buSzPct val="75000"/>
              <a:buFont typeface="Wingdings" panose="05000000000000000000" pitchFamily="2" charset="2"/>
              <a:buChar char="n"/>
              <a:defRPr kumimoji="1" sz="2800">
                <a:solidFill>
                  <a:schemeClr val="tx1"/>
                </a:solidFill>
                <a:latin typeface="Verdana" panose="020B0604030504040204" pitchFamily="34" charset="0"/>
              </a:defRPr>
            </a:lvl2pPr>
            <a:lvl3pPr marL="1143000" indent="-228600">
              <a:spcBef>
                <a:spcPct val="20000"/>
              </a:spcBef>
              <a:buClr>
                <a:schemeClr val="accent2"/>
              </a:buClr>
              <a:buSzPct val="75000"/>
              <a:buFont typeface="Wingdings" panose="05000000000000000000" pitchFamily="2" charset="2"/>
              <a:buChar char="n"/>
              <a:defRPr kumimoji="1" sz="2400">
                <a:solidFill>
                  <a:schemeClr val="tx1"/>
                </a:solidFill>
                <a:latin typeface="Verdana" panose="020B0604030504040204" pitchFamily="34" charset="0"/>
              </a:defRPr>
            </a:lvl3pPr>
            <a:lvl4pPr marL="16002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4pPr>
            <a:lvl5pPr marL="20574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9pPr>
          </a:lstStyle>
          <a:p>
            <a:pPr algn="ctr" eaLnBrk="1" hangingPunct="1">
              <a:spcBef>
                <a:spcPct val="0"/>
              </a:spcBef>
              <a:buClrTx/>
              <a:buSzTx/>
              <a:buFontTx/>
              <a:buNone/>
            </a:pPr>
            <a:r>
              <a:rPr kumimoji="0" lang="ru-RU" altLang="ru-RU" sz="2400" b="1">
                <a:latin typeface="Arial" panose="020B0604020202020204" pitchFamily="34" charset="0"/>
              </a:rPr>
              <a:t>SAR - Specific Absorbtion Rate - единица измерения, показывающая максимальную удельную мощность, поглощаемую человеческим телом (Вт/кг) при обычном разговоре по сотовому телефону.</a:t>
            </a:r>
          </a:p>
        </p:txBody>
      </p:sp>
      <p:pic>
        <p:nvPicPr>
          <p:cNvPr id="43011" name="TextBox 2"/>
          <p:cNvPicPr>
            <a:picLocks noChangeArrowheads="1"/>
          </p:cNvPicPr>
          <p:nvPr/>
        </p:nvPicPr>
        <p:blipFill>
          <a:blip r:embed="rId3">
            <a:lum bright="-24000" contrast="24000"/>
            <a:extLst>
              <a:ext uri="{28A0092B-C50C-407E-A947-70E740481C1C}">
                <a14:useLocalDpi xmlns:a14="http://schemas.microsoft.com/office/drawing/2010/main" val="0"/>
              </a:ext>
            </a:extLst>
          </a:blip>
          <a:srcRect/>
          <a:stretch>
            <a:fillRect/>
          </a:stretch>
        </p:blipFill>
        <p:spPr bwMode="auto">
          <a:xfrm>
            <a:off x="-133350" y="2178050"/>
            <a:ext cx="9277350"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Rectangle 4"/>
          <p:cNvSpPr>
            <a:spLocks noChangeArrowheads="1"/>
          </p:cNvSpPr>
          <p:nvPr/>
        </p:nvSpPr>
        <p:spPr bwMode="auto">
          <a:xfrm>
            <a:off x="468313" y="3644900"/>
            <a:ext cx="8496300" cy="28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ru-RU" altLang="ru-RU" sz="2000" b="1" u="sng"/>
              <a:t>ЗАПОМНИ!</a:t>
            </a:r>
            <a:endParaRPr lang="ru-RU" altLang="ru-RU" sz="2000" b="1"/>
          </a:p>
          <a:p>
            <a:r>
              <a:rPr lang="ru-RU" altLang="ru-RU" sz="2000" b="1"/>
              <a:t>Лимит разговора – 15 минут в день (детям от 8 до 14 лет), взрослым – 30 минут. </a:t>
            </a:r>
          </a:p>
          <a:p>
            <a:r>
              <a:rPr lang="ru-RU" altLang="ru-RU" sz="2000" b="1"/>
              <a:t>Максимально увеличивать период между двумя разговорами (минимально рекомендованный - 15 мин),</a:t>
            </a:r>
          </a:p>
          <a:p>
            <a:r>
              <a:rPr lang="ru-RU" altLang="ru-RU" sz="2000" b="1"/>
              <a:t>Врачи не рекомендуют использовать «мобильники» детям до 8 лет.</a:t>
            </a:r>
          </a:p>
          <a:p>
            <a:r>
              <a:rPr lang="ru-RU" altLang="ru-RU" sz="2000" b="1"/>
              <a:t>Не носи включенный телефон в нагрудных карманах (риск развития злокачественных опухолей).</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44034" name="Rectangle 1"/>
          <p:cNvSpPr>
            <a:spLocks noChangeArrowheads="1"/>
          </p:cNvSpPr>
          <p:nvPr/>
        </p:nvSpPr>
        <p:spPr bwMode="auto">
          <a:xfrm>
            <a:off x="0" y="257175"/>
            <a:ext cx="9144000" cy="650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Clr>
                <a:schemeClr val="accent2"/>
              </a:buClr>
              <a:buSzPct val="75000"/>
              <a:buFont typeface="Wingdings" panose="05000000000000000000" pitchFamily="2" charset="2"/>
              <a:buChar char="n"/>
              <a:defRPr kumimoji="1" sz="3200">
                <a:solidFill>
                  <a:schemeClr val="tx1"/>
                </a:solidFill>
                <a:latin typeface="Verdana" panose="020B0604030504040204" pitchFamily="34" charset="0"/>
              </a:defRPr>
            </a:lvl1pPr>
            <a:lvl2pPr marL="742950" indent="-285750">
              <a:spcBef>
                <a:spcPct val="20000"/>
              </a:spcBef>
              <a:buClr>
                <a:schemeClr val="accent2"/>
              </a:buClr>
              <a:buSzPct val="75000"/>
              <a:buFont typeface="Wingdings" panose="05000000000000000000" pitchFamily="2" charset="2"/>
              <a:buChar char="n"/>
              <a:defRPr kumimoji="1" sz="2800">
                <a:solidFill>
                  <a:schemeClr val="tx1"/>
                </a:solidFill>
                <a:latin typeface="Verdana" panose="020B0604030504040204" pitchFamily="34" charset="0"/>
              </a:defRPr>
            </a:lvl2pPr>
            <a:lvl3pPr marL="1143000" indent="-228600">
              <a:spcBef>
                <a:spcPct val="20000"/>
              </a:spcBef>
              <a:buClr>
                <a:schemeClr val="accent2"/>
              </a:buClr>
              <a:buSzPct val="75000"/>
              <a:buFont typeface="Wingdings" panose="05000000000000000000" pitchFamily="2" charset="2"/>
              <a:buChar char="n"/>
              <a:defRPr kumimoji="1" sz="2400">
                <a:solidFill>
                  <a:schemeClr val="tx1"/>
                </a:solidFill>
                <a:latin typeface="Verdana" panose="020B0604030504040204" pitchFamily="34" charset="0"/>
              </a:defRPr>
            </a:lvl3pPr>
            <a:lvl4pPr marL="16002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4pPr>
            <a:lvl5pPr marL="20574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9pPr>
          </a:lstStyle>
          <a:p>
            <a:pPr>
              <a:spcBef>
                <a:spcPct val="0"/>
              </a:spcBef>
              <a:buClrTx/>
              <a:buSzTx/>
              <a:buFontTx/>
              <a:buChar char="•"/>
            </a:pPr>
            <a:r>
              <a:rPr kumimoji="0" lang="ru-RU" altLang="ru-RU" sz="2100" b="1">
                <a:latin typeface="Times New Roman" panose="02020603050405020304" pitchFamily="18" charset="0"/>
                <a:ea typeface="Constantia" panose="02030602050306030303" pitchFamily="18" charset="0"/>
                <a:cs typeface="Times New Roman" panose="02020603050405020304" pitchFamily="18" charset="0"/>
              </a:rPr>
              <a:t>Мобильный телефон должен находиться на расстоянии не менее 2 см от тела человека в специальном футляре.</a:t>
            </a:r>
            <a:endParaRPr kumimoji="0" lang="ru-RU" altLang="ru-RU" sz="2100" b="1">
              <a:latin typeface="Arial" panose="020B0604020202020204" pitchFamily="34" charset="0"/>
              <a:ea typeface="Constantia" panose="02030602050306030303" pitchFamily="18" charset="0"/>
              <a:cs typeface="Times New Roman" panose="02020603050405020304" pitchFamily="18" charset="0"/>
            </a:endParaRPr>
          </a:p>
          <a:p>
            <a:pPr>
              <a:spcBef>
                <a:spcPct val="0"/>
              </a:spcBef>
              <a:buClrTx/>
              <a:buSzTx/>
              <a:buFontTx/>
              <a:buChar char="•"/>
            </a:pPr>
            <a:r>
              <a:rPr kumimoji="0" lang="ru-RU" altLang="ru-RU" sz="2100" b="1">
                <a:latin typeface="Times New Roman" panose="02020603050405020304" pitchFamily="18" charset="0"/>
                <a:ea typeface="Constantia" panose="02030602050306030303" pitchFamily="18" charset="0"/>
                <a:cs typeface="Times New Roman" panose="02020603050405020304" pitchFamily="18" charset="0"/>
              </a:rPr>
              <a:t>Во время разговора желательно использовать гарнитуру и систему «свободные руки» («</a:t>
            </a:r>
            <a:r>
              <a:rPr kumimoji="0" lang="en-US" altLang="ru-RU" sz="2100" b="1">
                <a:latin typeface="Times New Roman" panose="02020603050405020304" pitchFamily="18" charset="0"/>
                <a:ea typeface="Constantia" panose="02030602050306030303" pitchFamily="18" charset="0"/>
                <a:cs typeface="Times New Roman" panose="02020603050405020304" pitchFamily="18" charset="0"/>
              </a:rPr>
              <a:t>hands free</a:t>
            </a:r>
            <a:r>
              <a:rPr kumimoji="0" lang="ru-RU" altLang="ru-RU" sz="2100" b="1">
                <a:latin typeface="Times New Roman" panose="02020603050405020304" pitchFamily="18" charset="0"/>
                <a:ea typeface="Constantia" panose="02030602050306030303" pitchFamily="18" charset="0"/>
                <a:cs typeface="Times New Roman" panose="02020603050405020304" pitchFamily="18" charset="0"/>
              </a:rPr>
              <a:t>»).</a:t>
            </a:r>
            <a:endParaRPr kumimoji="0" lang="ru-RU" altLang="ru-RU" sz="2100" b="1">
              <a:latin typeface="Arial" panose="020B0604020202020204" pitchFamily="34" charset="0"/>
              <a:ea typeface="Constantia" panose="02030602050306030303" pitchFamily="18" charset="0"/>
              <a:cs typeface="Times New Roman" panose="02020603050405020304" pitchFamily="18" charset="0"/>
            </a:endParaRPr>
          </a:p>
          <a:p>
            <a:pPr>
              <a:spcBef>
                <a:spcPct val="0"/>
              </a:spcBef>
              <a:buClrTx/>
              <a:buSzTx/>
              <a:buFontTx/>
              <a:buChar char="•"/>
            </a:pPr>
            <a:r>
              <a:rPr kumimoji="0" lang="ru-RU" altLang="ru-RU" sz="2100" b="1">
                <a:latin typeface="Times New Roman" panose="02020603050405020304" pitchFamily="18" charset="0"/>
                <a:ea typeface="Constantia" panose="02030602050306030303" pitchFamily="18" charset="0"/>
                <a:cs typeface="Times New Roman" panose="02020603050405020304" pitchFamily="18" charset="0"/>
              </a:rPr>
              <a:t>Не приобретайте бывшие в использовании мобильные телефоны. </a:t>
            </a:r>
            <a:endParaRPr kumimoji="0" lang="ru-RU" altLang="ru-RU" sz="2100" b="1">
              <a:latin typeface="Arial" panose="020B0604020202020204" pitchFamily="34" charset="0"/>
              <a:ea typeface="Constantia" panose="02030602050306030303" pitchFamily="18" charset="0"/>
              <a:cs typeface="Times New Roman" panose="02020603050405020304" pitchFamily="18" charset="0"/>
            </a:endParaRPr>
          </a:p>
          <a:p>
            <a:pPr>
              <a:spcBef>
                <a:spcPct val="0"/>
              </a:spcBef>
              <a:buClrTx/>
              <a:buSzTx/>
              <a:buFontTx/>
              <a:buChar char="•"/>
            </a:pPr>
            <a:r>
              <a:rPr kumimoji="0" lang="ru-RU" altLang="ru-RU" sz="2100" b="1">
                <a:latin typeface="Times New Roman" panose="02020603050405020304" pitchFamily="18" charset="0"/>
                <a:ea typeface="Constantia" panose="02030602050306030303" pitchFamily="18" charset="0"/>
                <a:cs typeface="Times New Roman" panose="02020603050405020304" pitchFamily="18" charset="0"/>
              </a:rPr>
              <a:t>По возможности пользоваться громкой связью.</a:t>
            </a:r>
            <a:endParaRPr kumimoji="0" lang="ru-RU" altLang="ru-RU" sz="2100" b="1">
              <a:latin typeface="Arial" panose="020B0604020202020204" pitchFamily="34" charset="0"/>
              <a:ea typeface="Constantia" panose="02030602050306030303" pitchFamily="18" charset="0"/>
              <a:cs typeface="Times New Roman" panose="02020603050405020304" pitchFamily="18" charset="0"/>
            </a:endParaRPr>
          </a:p>
          <a:p>
            <a:pPr>
              <a:spcBef>
                <a:spcPct val="0"/>
              </a:spcBef>
              <a:buClrTx/>
              <a:buSzTx/>
              <a:buFontTx/>
              <a:buChar char="•"/>
            </a:pPr>
            <a:r>
              <a:rPr kumimoji="0" lang="ru-RU" altLang="ru-RU" sz="2100" b="1">
                <a:latin typeface="Times New Roman" panose="02020603050405020304" pitchFamily="18" charset="0"/>
                <a:ea typeface="Constantia" panose="02030602050306030303" pitchFamily="18" charset="0"/>
                <a:cs typeface="Times New Roman" panose="02020603050405020304" pitchFamily="18" charset="0"/>
              </a:rPr>
              <a:t>Вместо разговора пользоваться услугами </a:t>
            </a:r>
            <a:r>
              <a:rPr kumimoji="0" lang="en-US" altLang="ru-RU" sz="2100" b="1">
                <a:latin typeface="Times New Roman" panose="02020603050405020304" pitchFamily="18" charset="0"/>
                <a:ea typeface="Constantia" panose="02030602050306030303" pitchFamily="18" charset="0"/>
                <a:cs typeface="Times New Roman" panose="02020603050405020304" pitchFamily="18" charset="0"/>
              </a:rPr>
              <a:t>SMS</a:t>
            </a:r>
            <a:r>
              <a:rPr kumimoji="0" lang="ru-RU" altLang="ru-RU" sz="2100" b="1">
                <a:latin typeface="Times New Roman" panose="02020603050405020304" pitchFamily="18" charset="0"/>
                <a:ea typeface="Constantia" panose="02030602050306030303" pitchFamily="18" charset="0"/>
                <a:cs typeface="Times New Roman" panose="02020603050405020304" pitchFamily="18" charset="0"/>
              </a:rPr>
              <a:t>.</a:t>
            </a:r>
            <a:endParaRPr kumimoji="0" lang="ru-RU" altLang="ru-RU" sz="2100" b="1">
              <a:latin typeface="Arial" panose="020B0604020202020204" pitchFamily="34" charset="0"/>
              <a:ea typeface="Constantia" panose="02030602050306030303" pitchFamily="18" charset="0"/>
              <a:cs typeface="Times New Roman" panose="02020603050405020304" pitchFamily="18" charset="0"/>
            </a:endParaRPr>
          </a:p>
          <a:p>
            <a:pPr>
              <a:spcBef>
                <a:spcPct val="0"/>
              </a:spcBef>
              <a:buClrTx/>
              <a:buSzTx/>
              <a:buFontTx/>
              <a:buChar char="•"/>
            </a:pPr>
            <a:r>
              <a:rPr kumimoji="0" lang="ru-RU" altLang="ru-RU" sz="2100" b="1">
                <a:latin typeface="Times New Roman" panose="02020603050405020304" pitchFamily="18" charset="0"/>
                <a:ea typeface="Constantia" panose="02030602050306030303" pitchFamily="18" charset="0"/>
                <a:cs typeface="Times New Roman" panose="02020603050405020304" pitchFamily="18" charset="0"/>
              </a:rPr>
              <a:t>Не разговаривать в автомашине по сотовому телефону. Металлический корпус автомобиля действует как «экран», ухудшается радиосвязь. В ответ на это мобильный аппарат увеличивает свою мощность, что приводит к большему облучению абонента. При проживании в зданиях из железобетонных конструкций разговор по аппарату мобильной связи следует вести около большого окна, на лоджии или балконе.</a:t>
            </a:r>
            <a:endParaRPr kumimoji="0" lang="ru-RU" altLang="ru-RU" sz="2100" b="1">
              <a:latin typeface="Arial" panose="020B0604020202020204" pitchFamily="34" charset="0"/>
              <a:ea typeface="Constantia" panose="02030602050306030303" pitchFamily="18" charset="0"/>
              <a:cs typeface="Times New Roman" panose="02020603050405020304" pitchFamily="18" charset="0"/>
            </a:endParaRPr>
          </a:p>
          <a:p>
            <a:pPr>
              <a:spcBef>
                <a:spcPct val="0"/>
              </a:spcBef>
              <a:buClrTx/>
              <a:buSzTx/>
              <a:buFontTx/>
              <a:buChar char="•"/>
            </a:pPr>
            <a:r>
              <a:rPr kumimoji="0" lang="ru-RU" altLang="ru-RU" sz="2100" b="1">
                <a:latin typeface="Times New Roman" panose="02020603050405020304" pitchFamily="18" charset="0"/>
                <a:ea typeface="Constantia" panose="02030602050306030303" pitchFamily="18" charset="0"/>
                <a:cs typeface="Times New Roman" panose="02020603050405020304" pitchFamily="18" charset="0"/>
              </a:rPr>
              <a:t>Во время разговора держать аппарат обязательно за нижнюю часть. Если держать телефон в «кулаке», мощность аппарата увеличивается примерно на 70% и тем самым усиливается облучение.</a:t>
            </a:r>
          </a:p>
          <a:p>
            <a:pPr>
              <a:spcBef>
                <a:spcPct val="0"/>
              </a:spcBef>
              <a:buClrTx/>
              <a:buSzTx/>
              <a:buFontTx/>
              <a:buNone/>
            </a:pPr>
            <a:r>
              <a:rPr kumimoji="0" lang="ru-RU" altLang="ru-RU" sz="2100" b="1">
                <a:latin typeface="Times New Roman" panose="02020603050405020304" pitchFamily="18" charset="0"/>
                <a:ea typeface="Constantia" panose="02030602050306030303" pitchFamily="18" charset="0"/>
                <a:cs typeface="Times New Roman" panose="02020603050405020304" pitchFamily="18" charset="0"/>
              </a:rPr>
              <a:t>Изменять положение трубки в процессе разговора (слева и справа).</a:t>
            </a:r>
            <a:r>
              <a:rPr kumimoji="0" lang="ru-RU" altLang="ru-RU" sz="2100" b="1">
                <a:latin typeface="Arial" panose="020B0604020202020204" pitchFamily="34" charset="0"/>
                <a:ea typeface="Constantia" panose="02030602050306030303" pitchFamily="18" charset="0"/>
                <a:cs typeface="Times New Roman" panose="02020603050405020304" pitchFamily="18" charset="0"/>
              </a:rPr>
              <a:t>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99FF66"/>
        </a:solidFill>
        <a:effectLst/>
      </p:bgPr>
    </p:bg>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285720" y="1643050"/>
            <a:ext cx="6643734" cy="4786346"/>
          </a:xfrm>
        </p:spPr>
        <p:txBody>
          <a:bodyPr lIns="182880" tIns="91440">
            <a:noAutofit/>
          </a:bodyPr>
          <a:lstStyle/>
          <a:p>
            <a:pPr marL="265176" indent="-265176" algn="just" eaLnBrk="1" fontAlgn="auto" hangingPunct="1">
              <a:spcBef>
                <a:spcPts val="250"/>
              </a:spcBef>
              <a:spcAft>
                <a:spcPts val="0"/>
              </a:spcAft>
              <a:buClr>
                <a:srgbClr val="FF0000"/>
              </a:buClr>
              <a:buSzPct val="80000"/>
              <a:buFont typeface="Wingdings 2"/>
              <a:buNone/>
              <a:defRPr/>
            </a:pPr>
            <a:r>
              <a:rPr kumimoji="0" lang="ru-RU" sz="2000" b="1" kern="1200" dirty="0"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t> Неоднократно зафиксированы случаи </a:t>
            </a:r>
            <a:r>
              <a:rPr kumimoji="0" lang="ru-RU" sz="2000" b="1" kern="1200" dirty="0" smtClean="0">
                <a:ln w="12700">
                  <a:solidFill>
                    <a:sysClr val="windowText" lastClr="000000"/>
                  </a:solidFill>
                  <a:prstDash val="solid"/>
                </a:ln>
                <a:solidFill>
                  <a:srgbClr val="FF0000"/>
                </a:solidFill>
                <a:effectLst>
                  <a:outerShdw blurRad="41275" dist="20320" dir="1800000" algn="tl" rotWithShape="0">
                    <a:srgbClr val="000000">
                      <a:alpha val="40000"/>
                    </a:srgbClr>
                  </a:outerShdw>
                </a:effectLst>
              </a:rPr>
              <a:t>взрыва аккумуляторов</a:t>
            </a:r>
            <a:r>
              <a:rPr kumimoji="0" lang="ru-RU" sz="2000" b="1" kern="1200" dirty="0"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t> (в основном от неизвестных производителей, также подделки известных марок) сотовых телефонов, некоторые из них закончились трагически:</a:t>
            </a:r>
          </a:p>
          <a:p>
            <a:pPr marL="265176" indent="-265176" algn="just" eaLnBrk="1" fontAlgn="auto" hangingPunct="1">
              <a:spcBef>
                <a:spcPts val="250"/>
              </a:spcBef>
              <a:spcAft>
                <a:spcPts val="0"/>
              </a:spcAft>
              <a:buClr>
                <a:srgbClr val="FF0000"/>
              </a:buClr>
              <a:buSzPct val="80000"/>
              <a:buFont typeface="Wingdings" panose="05000000000000000000" pitchFamily="2" charset="2"/>
              <a:buChar char="Ø"/>
              <a:defRPr/>
            </a:pPr>
            <a:r>
              <a:rPr kumimoji="0" lang="ru-RU" sz="2000" b="1" kern="1200" dirty="0"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t>В 2009 году </a:t>
            </a:r>
            <a:r>
              <a:rPr kumimoji="0" lang="ru-RU" sz="2000" b="1" kern="1200" dirty="0" smtClean="0">
                <a:ln w="12700">
                  <a:solidFill>
                    <a:sysClr val="windowText" lastClr="000000"/>
                  </a:solidFill>
                  <a:prstDash val="solid"/>
                </a:ln>
                <a:solidFill>
                  <a:srgbClr val="FF0000"/>
                </a:solidFill>
                <a:effectLst>
                  <a:outerShdw blurRad="41275" dist="20320" dir="1800000" algn="tl" rotWithShape="0">
                    <a:srgbClr val="000000">
                      <a:alpha val="40000"/>
                    </a:srgbClr>
                  </a:outerShdw>
                </a:effectLst>
              </a:rPr>
              <a:t>ранения при взрыве получили </a:t>
            </a:r>
            <a:r>
              <a:rPr kumimoji="0" lang="ru-RU" sz="2000" b="1" kern="1200" dirty="0"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t>подросток, владелец IPhone, и мужчина, находившийся рядом.</a:t>
            </a:r>
          </a:p>
          <a:p>
            <a:pPr marL="265176" indent="-265176" algn="just" eaLnBrk="1" fontAlgn="auto" hangingPunct="1">
              <a:spcBef>
                <a:spcPts val="250"/>
              </a:spcBef>
              <a:spcAft>
                <a:spcPts val="0"/>
              </a:spcAft>
              <a:buClr>
                <a:srgbClr val="FF0000"/>
              </a:buClr>
              <a:buSzPct val="80000"/>
              <a:buFont typeface="Wingdings" panose="05000000000000000000" pitchFamily="2" charset="2"/>
              <a:buChar char="Ø"/>
              <a:defRPr/>
            </a:pPr>
            <a:r>
              <a:rPr kumimoji="0" lang="ru-RU" sz="2000" b="1" kern="1200" dirty="0"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t>17 августа 2010 года, в Индии, </a:t>
            </a:r>
            <a:r>
              <a:rPr kumimoji="0" lang="ru-RU" sz="2000" b="1" kern="1200" dirty="0" smtClean="0">
                <a:ln w="12700">
                  <a:solidFill>
                    <a:sysClr val="windowText" lastClr="000000"/>
                  </a:solidFill>
                  <a:prstDash val="solid"/>
                </a:ln>
                <a:solidFill>
                  <a:srgbClr val="FF0000"/>
                </a:solidFill>
                <a:effectLst>
                  <a:outerShdw blurRad="41275" dist="20320" dir="1800000" algn="tl" rotWithShape="0">
                    <a:srgbClr val="000000">
                      <a:alpha val="40000"/>
                    </a:srgbClr>
                  </a:outerShdw>
                </a:effectLst>
              </a:rPr>
              <a:t>при взрыве сотового телефона </a:t>
            </a:r>
            <a:r>
              <a:rPr kumimoji="0" lang="ru-RU" sz="2000" b="1" kern="1200" dirty="0"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t>марки </a:t>
            </a:r>
            <a:r>
              <a:rPr kumimoji="0" lang="ru-RU" sz="2000" b="1" kern="1200" dirty="0" err="1"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t>Nokia</a:t>
            </a:r>
            <a:r>
              <a:rPr kumimoji="0" lang="ru-RU" sz="2000" b="1" kern="1200" dirty="0"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t> 1209 , </a:t>
            </a:r>
            <a:r>
              <a:rPr kumimoji="0" lang="ru-RU" sz="2000" b="1" kern="1200" dirty="0" smtClean="0">
                <a:ln w="12700">
                  <a:solidFill>
                    <a:sysClr val="windowText" lastClr="000000"/>
                  </a:solidFill>
                  <a:prstDash val="solid"/>
                </a:ln>
                <a:solidFill>
                  <a:srgbClr val="FF0000"/>
                </a:solidFill>
                <a:effectLst>
                  <a:outerShdw blurRad="41275" dist="20320" dir="1800000" algn="tl" rotWithShape="0">
                    <a:srgbClr val="000000">
                      <a:alpha val="40000"/>
                    </a:srgbClr>
                  </a:outerShdw>
                </a:effectLst>
              </a:rPr>
              <a:t>погиб</a:t>
            </a:r>
            <a:r>
              <a:rPr kumimoji="0" lang="ru-RU" sz="2000" b="1" kern="1200" dirty="0" smtClean="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rPr>
              <a:t> 23-летний деревенский пастух.</a:t>
            </a:r>
          </a:p>
          <a:p>
            <a:pPr marL="265176" indent="-265176" algn="just" eaLnBrk="1" fontAlgn="auto" hangingPunct="1">
              <a:spcBef>
                <a:spcPts val="250"/>
              </a:spcBef>
              <a:spcAft>
                <a:spcPts val="0"/>
              </a:spcAft>
              <a:buClr>
                <a:srgbClr val="FF0000"/>
              </a:buClr>
              <a:buSzPct val="80000"/>
              <a:buFont typeface="Wingdings" panose="05000000000000000000" pitchFamily="2" charset="2"/>
              <a:buChar char="Ø"/>
              <a:defRPr/>
            </a:pPr>
            <a:endParaRPr kumimoji="0" lang="ru-RU" sz="2000" b="1" kern="1200" dirty="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Прямоугольник 3"/>
          <p:cNvSpPr/>
          <p:nvPr/>
        </p:nvSpPr>
        <p:spPr>
          <a:xfrm>
            <a:off x="500034" y="785794"/>
            <a:ext cx="8358246" cy="923330"/>
          </a:xfrm>
          <a:prstGeom prst="rect">
            <a:avLst/>
          </a:prstGeom>
          <a:noFill/>
        </p:spPr>
        <p:txBody>
          <a:bodyPr spcFirstLastPara="1">
            <a:prstTxWarp prst="textArchUp">
              <a:avLst/>
            </a:prstTxWarp>
            <a:spAutoFit/>
          </a:bodyPr>
          <a:lstStyle/>
          <a:p>
            <a:pPr algn="ctr" eaLnBrk="1" fontAlgn="auto" hangingPunct="1">
              <a:spcBef>
                <a:spcPts val="0"/>
              </a:spcBef>
              <a:spcAft>
                <a:spcPts val="0"/>
              </a:spcAft>
              <a:defRPr/>
            </a:pPr>
            <a:r>
              <a:rPr lang="ru-RU" sz="5400" b="1" dirty="0">
                <a:ln w="12700">
                  <a:solidFill>
                    <a:srgbClr val="FF0000"/>
                  </a:solidFill>
                  <a:prstDash val="solid"/>
                </a:ln>
                <a:solidFill>
                  <a:srgbClr val="FF0000"/>
                </a:solidFill>
                <a:effectLst>
                  <a:outerShdw blurRad="41275" dist="20320" dir="1800000" algn="tl" rotWithShape="0">
                    <a:srgbClr val="000000">
                      <a:alpha val="40000"/>
                    </a:srgbClr>
                  </a:outerShdw>
                </a:effectLst>
                <a:latin typeface="+mn-lt"/>
              </a:rPr>
              <a:t>Будь осторожней!</a:t>
            </a:r>
          </a:p>
        </p:txBody>
      </p:sp>
      <p:sp>
        <p:nvSpPr>
          <p:cNvPr id="45060" name="AutoShape 2" descr="data:image/jpg;base64,/9j/4AAQSkZJRgABAQAAAQABAAD/2wBDAAkGBwgHBgkIBwgKCgkLDRYPDQwMDRsUFRAWIB0iIiAdHx8kKDQsJCYxJx8fLT0tMTU3Ojo6Iys/RD84QzQ5Ojf/2wBDAQoKCg0MDRoPDxo3JR8lNzc3Nzc3Nzc3Nzc3Nzc3Nzc3Nzc3Nzc3Nzc3Nzc3Nzc3Nzc3Nzc3Nzc3Nzc3Nzc3Nzf/wAARCABOADoDASIAAhEBAxEB/8QAGwAAAgIDAQAAAAAAAAAAAAAABQYDBAECBwD/xAA3EAACAQMDAgIHBgUFAAAAAAABAgMABBEFEiExQQYTFSJRYXGR0RQjJDKhsRZCYoHBM1OTwuH/xAAZAQACAwEAAAAAAAAAAAAAAAACBAEDBQD/xAAhEQACAgICAgMBAAAAAAAAAAAAAQIRAyESEwQxIkFCUf/aAAwDAQACEQMRAD8AfM0va14l+wTeTbQrK4JDFjwMdRxTI8JijLzHaAOneuaaw6NIxj5BuJjn4lTQ2FxfthdfGc389lGfhIR/ipk8YbgSdPYgdSsuf+tKUIWSaONpEjDsFLucKue591S3OhC6a3kXUNPJifcoE4zn1evHT/2oTZLSGoeMbf8Ams5h8HU/SrVj4lsr24S3CyxO5wu8DBPsyCaR72xmtNkjzQyB+B5UoYdjz8630QFtZsgzEDzl5HxqdkaOpx/lrbNYRW2Dg17NTZDTQu694ijETqj+tj20r+FHNzqtms+QRdSAjpwUXFXtJ0eO+uTd33rQbiyRj1t/PfHQe7qaradJnxzcY4HpAkZ46otVYbu2M+Q1VIb5liWJmeLdIG6NHknk+7pjvQ+4ltkQtJZRgZ6mFT/imXzR3PFCdYnDWcsTMA3DDIz0Ip1xM9Mq2U+iSxJFNZ2/ms2B+HHc8c4ob4ktLbT72wmto0TMpJCIFxjbxxXorsz3EXmRwIysCGRNpJzx04qHxPK062rMwx5hAI7dKCriyxakhh9NRRRYLYIHOTWFv751DpaylWGQdvUVmx0S1tSrybriUdGl6D4Dp+9FM0n1t+3Q7LMvyrNUgjgTy0AAA9UCueKRH4wmlGSGugf0Ap+uLgGWPB4L4+YpCZwniyTOPUux16dFo8TuSByr4sc3upDGAi84qjcySSWjIwZpZM7FC5OARmi2npFqKE2642dSBj4YqtqmmM822Kc7o+pIGO3StCctUhCK+2LscU0MiSmJgqsOSvHWseJJ4pIIDGGG2TPIxRU6fctGYxIhI6Enk/rQTX4JorZTMgXDY49vNUVKKetFqcWxhXVN9qz5yRg1W9Op3PPehen2GpSwqBB5UZXrM23P9uv6VL/Dlz3v4f8AjP1rPcZM045Ma0HXH4qEDs4zSZeDPi26AIGblf2WnlUJmRv6gaQNYYx6/euh5E2QfgFq3E6Ytl2hzso5LdDLHdKNwwVVsH5VOpaQHbOA3fe3BP6UjLq96q7ROdpOcbR1+VbLrF8pyJ+ox+UfSnu1N3WxPrY3EO0xDNDu9u4gfOhHiUN9i5ZP9QcKcjoe9CPS14W3eaMj+kVFc39zcqVncMCcn1QOaGWRNUcoNMbbO+EtkhY5bYMZPuqP0lN2VaoaXZ3slrEcpBGUGGJ3MRj2D61b9Bxd7u5z8V+lIOMmzSWXHFUNS25HORyOD8/rXMteBGr3eeG805Hv2rXWBjG0jg9qUvGHhmLUQby2mNvcqOWAyHA9o9vvooviVSXJCIHdGP3e8HocgYqNvM3EiIsDzh5G4+Tj9qIw+GbuWAv6RAI7bM1Vn0G9j5+3j5Gj5IDrkQxbkdnMPUfl35A9/JNTKWOSU2ZPQVYtNAeRlEuoy5JA9WMd/iaM6XpFhAc3Pn3W0ZxI+B37DHsrlJLZ3VJgSy8T3MLC2VDIU9QKoyeOO3wo2ur6mQD6Ku+R/sN9KOBLKBdtnbR2+QB91Eq/tXhMxAPH9xUPJ/EWR8e1tn//2Q==">
            <a:hlinkClick r:id="rId2"/>
          </p:cNvPr>
          <p:cNvSpPr>
            <a:spLocks noChangeAspect="1" noChangeArrowheads="1"/>
          </p:cNvSpPr>
          <p:nvPr/>
        </p:nvSpPr>
        <p:spPr bwMode="auto">
          <a:xfrm>
            <a:off x="155575" y="-350838"/>
            <a:ext cx="552450" cy="742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75000"/>
              <a:buFont typeface="Wingdings" panose="05000000000000000000" pitchFamily="2" charset="2"/>
              <a:buChar char="n"/>
              <a:defRPr kumimoji="1" sz="3200">
                <a:solidFill>
                  <a:schemeClr val="tx1"/>
                </a:solidFill>
                <a:latin typeface="Verdana" panose="020B0604030504040204" pitchFamily="34" charset="0"/>
              </a:defRPr>
            </a:lvl1pPr>
            <a:lvl2pPr marL="742950" indent="-285750">
              <a:spcBef>
                <a:spcPct val="20000"/>
              </a:spcBef>
              <a:buClr>
                <a:schemeClr val="accent2"/>
              </a:buClr>
              <a:buSzPct val="75000"/>
              <a:buFont typeface="Wingdings" panose="05000000000000000000" pitchFamily="2" charset="2"/>
              <a:buChar char="n"/>
              <a:defRPr kumimoji="1" sz="2800">
                <a:solidFill>
                  <a:schemeClr val="tx1"/>
                </a:solidFill>
                <a:latin typeface="Verdana" panose="020B0604030504040204" pitchFamily="34" charset="0"/>
              </a:defRPr>
            </a:lvl2pPr>
            <a:lvl3pPr marL="1143000" indent="-228600">
              <a:spcBef>
                <a:spcPct val="20000"/>
              </a:spcBef>
              <a:buClr>
                <a:schemeClr val="accent2"/>
              </a:buClr>
              <a:buSzPct val="75000"/>
              <a:buFont typeface="Wingdings" panose="05000000000000000000" pitchFamily="2" charset="2"/>
              <a:buChar char="n"/>
              <a:defRPr kumimoji="1" sz="2400">
                <a:solidFill>
                  <a:schemeClr val="tx1"/>
                </a:solidFill>
                <a:latin typeface="Verdana" panose="020B0604030504040204" pitchFamily="34" charset="0"/>
              </a:defRPr>
            </a:lvl3pPr>
            <a:lvl4pPr marL="16002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4pPr>
            <a:lvl5pPr marL="20574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9pPr>
          </a:lstStyle>
          <a:p>
            <a:pPr eaLnBrk="1" hangingPunct="1">
              <a:spcBef>
                <a:spcPct val="0"/>
              </a:spcBef>
              <a:buClrTx/>
              <a:buSzTx/>
              <a:buFontTx/>
              <a:buNone/>
            </a:pPr>
            <a:endParaRPr kumimoji="0" lang="ru-RU" altLang="ru-RU" sz="1800"/>
          </a:p>
        </p:txBody>
      </p:sp>
      <p:pic>
        <p:nvPicPr>
          <p:cNvPr id="45061" name="Picture 3" descr="D:\ло.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0875" y="2643188"/>
            <a:ext cx="1508125" cy="202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9218" name="AutoShape 2" descr="Детройт (США)"/>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75000"/>
              <a:buFont typeface="Wingdings" panose="05000000000000000000" pitchFamily="2" charset="2"/>
              <a:buChar char="n"/>
              <a:defRPr kumimoji="1" sz="3200">
                <a:solidFill>
                  <a:schemeClr val="tx1"/>
                </a:solidFill>
                <a:latin typeface="Verdana" panose="020B0604030504040204" pitchFamily="34" charset="0"/>
              </a:defRPr>
            </a:lvl1pPr>
            <a:lvl2pPr marL="742950" indent="-285750">
              <a:spcBef>
                <a:spcPct val="20000"/>
              </a:spcBef>
              <a:buClr>
                <a:schemeClr val="accent2"/>
              </a:buClr>
              <a:buSzPct val="75000"/>
              <a:buFont typeface="Wingdings" panose="05000000000000000000" pitchFamily="2" charset="2"/>
              <a:buChar char="n"/>
              <a:defRPr kumimoji="1" sz="2800">
                <a:solidFill>
                  <a:schemeClr val="tx1"/>
                </a:solidFill>
                <a:latin typeface="Verdana" panose="020B0604030504040204" pitchFamily="34" charset="0"/>
              </a:defRPr>
            </a:lvl2pPr>
            <a:lvl3pPr marL="1143000" indent="-228600">
              <a:spcBef>
                <a:spcPct val="20000"/>
              </a:spcBef>
              <a:buClr>
                <a:schemeClr val="accent2"/>
              </a:buClr>
              <a:buSzPct val="75000"/>
              <a:buFont typeface="Wingdings" panose="05000000000000000000" pitchFamily="2" charset="2"/>
              <a:buChar char="n"/>
              <a:defRPr kumimoji="1" sz="2400">
                <a:solidFill>
                  <a:schemeClr val="tx1"/>
                </a:solidFill>
                <a:latin typeface="Verdana" panose="020B0604030504040204" pitchFamily="34" charset="0"/>
              </a:defRPr>
            </a:lvl3pPr>
            <a:lvl4pPr marL="16002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4pPr>
            <a:lvl5pPr marL="20574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9pPr>
          </a:lstStyle>
          <a:p>
            <a:pPr eaLnBrk="1" hangingPunct="1">
              <a:spcBef>
                <a:spcPct val="0"/>
              </a:spcBef>
              <a:buClrTx/>
              <a:buSzTx/>
              <a:buFontTx/>
              <a:buNone/>
            </a:pPr>
            <a:endParaRPr kumimoji="0" lang="ru-RU" altLang="ru-RU" sz="1800"/>
          </a:p>
        </p:txBody>
      </p:sp>
      <p:pic>
        <p:nvPicPr>
          <p:cNvPr id="6148" name="Picture 4" descr="E:\ЛИЛИТ\nam_pol.jpg"/>
          <p:cNvPicPr>
            <a:picLocks noChangeAspect="1" noChangeArrowheads="1"/>
          </p:cNvPicPr>
          <p:nvPr/>
        </p:nvPicPr>
        <p:blipFill>
          <a:blip r:embed="rId3" cstate="print"/>
          <a:srcRect l="10227" t="26074" r="16136" b="13902"/>
          <a:stretch>
            <a:fillRect/>
          </a:stretch>
        </p:blipFill>
        <p:spPr bwMode="auto">
          <a:xfrm>
            <a:off x="4714876" y="1214422"/>
            <a:ext cx="3857051" cy="26313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7" name="Прямоугольник 6"/>
          <p:cNvSpPr/>
          <p:nvPr/>
        </p:nvSpPr>
        <p:spPr>
          <a:xfrm>
            <a:off x="6858016" y="2214554"/>
            <a:ext cx="1714512" cy="338554"/>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fontAlgn="auto" hangingPunct="1">
              <a:spcBef>
                <a:spcPts val="0"/>
              </a:spcBef>
              <a:spcAft>
                <a:spcPts val="0"/>
              </a:spcAft>
              <a:defRPr/>
            </a:pPr>
            <a:r>
              <a:rPr lang="ru-RU" sz="1600" b="1" cap="all" dirty="0">
                <a:ln w="0">
                  <a:solidFill>
                    <a:schemeClr val="tx1"/>
                  </a:solidFill>
                </a:ln>
                <a:latin typeface="+mn-lt"/>
              </a:rPr>
              <a:t>* Детройт</a:t>
            </a:r>
          </a:p>
        </p:txBody>
      </p:sp>
      <p:sp>
        <p:nvSpPr>
          <p:cNvPr id="13" name="Прямоугольник 12"/>
          <p:cNvSpPr/>
          <p:nvPr/>
        </p:nvSpPr>
        <p:spPr>
          <a:xfrm>
            <a:off x="5429256" y="2000240"/>
            <a:ext cx="1753205" cy="523220"/>
          </a:xfrm>
          <a:prstGeom prst="rect">
            <a:avLst/>
          </a:prstGeom>
          <a:noFill/>
        </p:spPr>
        <p:txBody>
          <a:bodyPr>
            <a:spAutoFit/>
          </a:bodyPr>
          <a:lstStyle/>
          <a:p>
            <a:pPr algn="ctr" eaLnBrk="1" fontAlgn="auto" hangingPunct="1">
              <a:spcBef>
                <a:spcPts val="0"/>
              </a:spcBef>
              <a:spcAft>
                <a:spcPts val="0"/>
              </a:spcAft>
              <a:defRPr/>
            </a:pPr>
            <a:r>
              <a:rPr lang="ru-RU" sz="2800" b="1" dirty="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rPr>
              <a:t>США</a:t>
            </a:r>
          </a:p>
        </p:txBody>
      </p:sp>
      <p:pic>
        <p:nvPicPr>
          <p:cNvPr id="6149" name="Picture 5" descr="E:\ЛИЛИТ\rastrel_250x200.jpg"/>
          <p:cNvPicPr>
            <a:picLocks noChangeAspect="1" noChangeArrowheads="1"/>
          </p:cNvPicPr>
          <p:nvPr/>
        </p:nvPicPr>
        <p:blipFill>
          <a:blip r:embed="rId4" cstate="print"/>
          <a:srcRect/>
          <a:stretch>
            <a:fillRect/>
          </a:stretch>
        </p:blipFill>
        <p:spPr bwMode="auto">
          <a:xfrm>
            <a:off x="5643570" y="4071942"/>
            <a:ext cx="2928958" cy="23431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Выноска со стрелкой вправо 10"/>
          <p:cNvSpPr/>
          <p:nvPr/>
        </p:nvSpPr>
        <p:spPr>
          <a:xfrm>
            <a:off x="1071538" y="4071942"/>
            <a:ext cx="4500594" cy="2357454"/>
          </a:xfrm>
          <a:prstGeom prst="rightArrowCallout">
            <a:avLst/>
          </a:prstGeom>
        </p:spPr>
        <p:style>
          <a:lnRef idx="0">
            <a:schemeClr val="accent5"/>
          </a:lnRef>
          <a:fillRef idx="3">
            <a:schemeClr val="accent5"/>
          </a:fillRef>
          <a:effectRef idx="3">
            <a:schemeClr val="accent5"/>
          </a:effectRef>
          <a:fontRef idx="minor">
            <a:schemeClr val="lt1"/>
          </a:fontRef>
        </p:style>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just" eaLnBrk="1" fontAlgn="auto" hangingPunct="1">
              <a:spcBef>
                <a:spcPts val="0"/>
              </a:spcBef>
              <a:spcAft>
                <a:spcPts val="0"/>
              </a:spcAft>
              <a:defRPr/>
            </a:pPr>
            <a:r>
              <a:rPr lang="ru-RU" sz="1400" b="1" cap="all" dirty="0">
                <a:ln w="0">
                  <a:solidFill>
                    <a:schemeClr val="tx1"/>
                  </a:solidFill>
                </a:ln>
                <a:solidFill>
                  <a:srgbClr val="002060"/>
                </a:solidFill>
              </a:rPr>
              <a:t>Первое использование подвижной телефонной радиосвязи в США относится к 1921 г.: полиция Детройта </a:t>
            </a:r>
          </a:p>
          <a:p>
            <a:pPr algn="just" eaLnBrk="1" fontAlgn="auto" hangingPunct="1">
              <a:spcBef>
                <a:spcPts val="0"/>
              </a:spcBef>
              <a:spcAft>
                <a:spcPts val="0"/>
              </a:spcAft>
              <a:defRPr/>
            </a:pPr>
            <a:r>
              <a:rPr lang="ru-RU" sz="1400" b="1" cap="all" dirty="0">
                <a:ln w="0">
                  <a:solidFill>
                    <a:schemeClr val="tx1"/>
                  </a:solidFill>
                </a:ln>
                <a:solidFill>
                  <a:srgbClr val="002060"/>
                </a:solidFill>
              </a:rPr>
              <a:t>использовала диспетчерскую связь для передачи информации.</a:t>
            </a:r>
            <a:endParaRPr lang="ru-RU" sz="2800" b="1" cap="all" dirty="0">
              <a:ln w="0">
                <a:solidFill>
                  <a:schemeClr val="tx1"/>
                </a:solidFill>
              </a:ln>
              <a:solidFill>
                <a:srgbClr val="002060"/>
              </a:solidFill>
            </a:endParaRPr>
          </a:p>
        </p:txBody>
      </p:sp>
      <p:sp>
        <p:nvSpPr>
          <p:cNvPr id="16" name="Выноска со стрелкой вправо 15"/>
          <p:cNvSpPr/>
          <p:nvPr/>
        </p:nvSpPr>
        <p:spPr>
          <a:xfrm>
            <a:off x="714348" y="1241411"/>
            <a:ext cx="4857784" cy="2500330"/>
          </a:xfrm>
          <a:prstGeom prst="rightArrowCallout">
            <a:avLst/>
          </a:prstGeom>
        </p:spPr>
        <p:style>
          <a:lnRef idx="0">
            <a:schemeClr val="accent1"/>
          </a:lnRef>
          <a:fillRef idx="3">
            <a:schemeClr val="accent1"/>
          </a:fillRef>
          <a:effectRef idx="3">
            <a:schemeClr val="accent1"/>
          </a:effectRef>
          <a:fontRef idx="minor">
            <a:schemeClr val="lt1"/>
          </a:fontRef>
        </p:style>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just" eaLnBrk="1" fontAlgn="auto" hangingPunct="1">
              <a:spcBef>
                <a:spcPts val="0"/>
              </a:spcBef>
              <a:spcAft>
                <a:spcPts val="0"/>
              </a:spcAft>
              <a:defRPr/>
            </a:pPr>
            <a:endParaRPr lang="ru-RU" sz="1600" b="1" cap="all" dirty="0">
              <a:ln w="0">
                <a:solidFill>
                  <a:schemeClr val="bg1"/>
                </a:solidFill>
              </a:ln>
              <a:solidFill>
                <a:schemeClr val="bg1"/>
              </a:solidFill>
            </a:endParaRPr>
          </a:p>
          <a:p>
            <a:pPr algn="just" eaLnBrk="1" fontAlgn="auto" hangingPunct="1">
              <a:spcBef>
                <a:spcPts val="0"/>
              </a:spcBef>
              <a:spcAft>
                <a:spcPts val="0"/>
              </a:spcAft>
              <a:defRPr/>
            </a:pPr>
            <a:endParaRPr lang="ru-RU" sz="1600" b="1" cap="all" dirty="0">
              <a:ln w="0">
                <a:solidFill>
                  <a:schemeClr val="bg1"/>
                </a:solidFill>
              </a:ln>
              <a:solidFill>
                <a:schemeClr val="bg1"/>
              </a:solidFill>
            </a:endParaRPr>
          </a:p>
          <a:p>
            <a:pPr algn="just" eaLnBrk="1" fontAlgn="auto" hangingPunct="1">
              <a:spcBef>
                <a:spcPts val="0"/>
              </a:spcBef>
              <a:spcAft>
                <a:spcPts val="0"/>
              </a:spcAft>
              <a:defRPr/>
            </a:pPr>
            <a:r>
              <a:rPr lang="ru-RU" b="1" cap="all" dirty="0">
                <a:ln w="0">
                  <a:solidFill>
                    <a:schemeClr val="bg1"/>
                  </a:solidFill>
                </a:ln>
                <a:solidFill>
                  <a:schemeClr val="bg1"/>
                </a:solidFill>
              </a:rPr>
              <a:t>Первый общественный подвижный радиотелефон появился в 1946 г. (в нём использовался диапазон 150 МГц. </a:t>
            </a:r>
          </a:p>
          <a:p>
            <a:pPr algn="just" eaLnBrk="1" fontAlgn="auto" hangingPunct="1">
              <a:spcBef>
                <a:spcPts val="0"/>
              </a:spcBef>
              <a:spcAft>
                <a:spcPts val="0"/>
              </a:spcAft>
              <a:defRPr/>
            </a:pPr>
            <a:endParaRPr lang="ru-RU" sz="3200" b="1" cap="all" dirty="0">
              <a:ln w="0">
                <a:solidFill>
                  <a:schemeClr val="tx1"/>
                </a:solidFill>
              </a:ln>
              <a:solidFill>
                <a:srgbClr val="002060"/>
              </a:solidFill>
            </a:endParaRPr>
          </a:p>
        </p:txBody>
      </p:sp>
      <p:sp>
        <p:nvSpPr>
          <p:cNvPr id="17" name="Прямоугольник 16"/>
          <p:cNvSpPr/>
          <p:nvPr/>
        </p:nvSpPr>
        <p:spPr>
          <a:xfrm>
            <a:off x="5357818" y="2643182"/>
            <a:ext cx="2000264" cy="338554"/>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fontAlgn="auto" hangingPunct="1">
              <a:spcBef>
                <a:spcPts val="0"/>
              </a:spcBef>
              <a:spcAft>
                <a:spcPts val="0"/>
              </a:spcAft>
              <a:defRPr/>
            </a:pPr>
            <a:r>
              <a:rPr lang="ru-RU" sz="1600" b="1" cap="all" dirty="0">
                <a:ln w="0">
                  <a:solidFill>
                    <a:schemeClr val="tx1"/>
                  </a:solidFill>
                </a:ln>
                <a:latin typeface="+mn-lt"/>
              </a:rPr>
              <a:t>* Сент-Луис</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207900" y="995347"/>
            <a:ext cx="8929750" cy="857256"/>
          </a:xfrm>
        </p:spPr>
        <p:txBody>
          <a:bodyPr>
            <a:noAutofit/>
          </a:bodyPr>
          <a:lstStyle/>
          <a:p>
            <a:pPr eaLnBrk="1" fontAlgn="auto" hangingPunct="1">
              <a:spcAft>
                <a:spcPts val="0"/>
              </a:spcAft>
              <a:defRPr/>
            </a:pPr>
            <a:r>
              <a:rPr kumimoji="0" lang="ru-RU" sz="3600" b="1" kern="1200" dirty="0" smtClean="0">
                <a:ln w="12700">
                  <a:solidFill>
                    <a:sysClr val="windowText" lastClr="000000"/>
                  </a:solidFill>
                  <a:prstDash val="solid"/>
                </a:ln>
                <a:solidFill>
                  <a:srgbClr val="FF0000"/>
                </a:solidFill>
                <a:effectLst>
                  <a:outerShdw blurRad="41275" dist="20320" dir="1800000" algn="tl" rotWithShape="0">
                    <a:srgbClr val="000000">
                      <a:alpha val="40000"/>
                    </a:srgbClr>
                  </a:outerShdw>
                </a:effectLst>
              </a:rPr>
              <a:t>Советы для пользователей сотовых телефонов</a:t>
            </a:r>
            <a:br>
              <a:rPr kumimoji="0" lang="ru-RU" sz="3600" b="1" kern="1200" dirty="0" smtClean="0">
                <a:ln w="12700">
                  <a:solidFill>
                    <a:sysClr val="windowText" lastClr="000000"/>
                  </a:solidFill>
                  <a:prstDash val="solid"/>
                </a:ln>
                <a:solidFill>
                  <a:srgbClr val="FF0000"/>
                </a:solidFill>
                <a:effectLst>
                  <a:outerShdw blurRad="41275" dist="20320" dir="1800000" algn="tl" rotWithShape="0">
                    <a:srgbClr val="000000">
                      <a:alpha val="40000"/>
                    </a:srgbClr>
                  </a:outerShdw>
                </a:effectLst>
              </a:rPr>
            </a:br>
            <a:endParaRPr kumimoji="0" lang="ru-RU" sz="3600" b="1" kern="1200" dirty="0">
              <a:ln w="12700">
                <a:solidFill>
                  <a:sysClr val="windowText" lastClr="000000"/>
                </a:solidFill>
                <a:prstDash val="solid"/>
              </a:ln>
              <a:solidFill>
                <a:srgbClr val="FF0000"/>
              </a:solidFill>
              <a:effectLst>
                <a:outerShdw blurRad="41275" dist="20320" dir="1800000" algn="tl" rotWithShape="0">
                  <a:srgbClr val="000000">
                    <a:alpha val="40000"/>
                  </a:srgbClr>
                </a:outerShdw>
              </a:effectLst>
            </a:endParaRPr>
          </a:p>
        </p:txBody>
      </p:sp>
      <p:sp>
        <p:nvSpPr>
          <p:cNvPr id="46083" name="Содержимое 2"/>
          <p:cNvSpPr>
            <a:spLocks noGrp="1"/>
          </p:cNvSpPr>
          <p:nvPr>
            <p:ph idx="4294967295"/>
          </p:nvPr>
        </p:nvSpPr>
        <p:spPr>
          <a:xfrm>
            <a:off x="179388" y="765175"/>
            <a:ext cx="6985000" cy="5664200"/>
          </a:xfrm>
          <a:noFill/>
        </p:spPr>
        <p:txBody>
          <a:bodyPr lIns="182880" tIns="91440"/>
          <a:lstStyle/>
          <a:p>
            <a:pPr marL="265113" indent="-265113" algn="ctr">
              <a:buClr>
                <a:srgbClr val="FF0000"/>
              </a:buClr>
              <a:buSzPct val="150000"/>
              <a:buFont typeface="Wingdings" panose="05000000000000000000" pitchFamily="2" charset="2"/>
              <a:buNone/>
            </a:pPr>
            <a:endParaRPr lang="ru-RU" altLang="ru-RU" sz="2000" b="1" smtClean="0">
              <a:solidFill>
                <a:srgbClr val="00B050"/>
              </a:solidFill>
              <a:effectLst/>
              <a:latin typeface="Comic Sans MS" panose="030F0702030302020204" pitchFamily="66" charset="0"/>
            </a:endParaRPr>
          </a:p>
          <a:p>
            <a:pPr marL="265113" indent="-265113" algn="just">
              <a:buFont typeface="Wingdings" panose="05000000000000000000" pitchFamily="2" charset="2"/>
              <a:buNone/>
            </a:pPr>
            <a:r>
              <a:rPr lang="ru-RU" altLang="ru-RU" sz="2000" b="1" smtClean="0">
                <a:solidFill>
                  <a:srgbClr val="00B050"/>
                </a:solidFill>
                <a:effectLst/>
              </a:rPr>
              <a:t>ПОЛЬЗОВАТЕЛЯМ СОТОВЫХ ТЕЛЕФОНОВ РЕКОМЕНДУЕТСЯ СЛЕДУЮЩЕЕ:</a:t>
            </a:r>
          </a:p>
          <a:p>
            <a:pPr marL="265113" indent="-265113" algn="just"/>
            <a:r>
              <a:rPr lang="ru-RU" altLang="ru-RU" sz="2000" b="1" smtClean="0">
                <a:solidFill>
                  <a:srgbClr val="660066"/>
                </a:solidFill>
                <a:effectLst/>
              </a:rPr>
              <a:t>СОКРАТИТЬ ДО РАЗУМНОГО МИНИМУМА ВРЕМЯ РАЗГОВОРОВ ПО ТЕЛЕФОНУ;</a:t>
            </a:r>
          </a:p>
          <a:p>
            <a:pPr marL="265113" indent="-265113" algn="just"/>
            <a:r>
              <a:rPr lang="ru-RU" altLang="ru-RU" sz="2000" b="1" smtClean="0">
                <a:solidFill>
                  <a:srgbClr val="0070C0"/>
                </a:solidFill>
                <a:effectLst/>
              </a:rPr>
              <a:t>ПРИ РАЗГОВОРЕ ПО ТЕЛЕФОНУ СНИМАТЬ ОЧКИ С МЕТАЛЛИЧЕСКОЙ ОПРАВОЙ, Т. К. НАЛИЧИЕ ПОДОБНОЙ ОПРАВЫ, ИГРАЮЩЕЙ РОЛЬ ВТОРИЧНОГО ИЗЛУЧАТЕЛЯ;</a:t>
            </a:r>
          </a:p>
          <a:p>
            <a:pPr marL="265113" indent="-265113" algn="just"/>
            <a:r>
              <a:rPr lang="ru-RU" altLang="ru-RU" sz="2000" b="1" smtClean="0">
                <a:solidFill>
                  <a:srgbClr val="660066"/>
                </a:solidFill>
                <a:effectLst/>
              </a:rPr>
              <a:t>ПОВСЕМЕСТНО ПРИМЕНЯТЬ СИСТЕМУ "HANDS FREE", А В АВТОМОБИЛЕ ВНЕШНЮЮ АНТЕННУ;</a:t>
            </a:r>
          </a:p>
          <a:p>
            <a:pPr marL="265113" indent="-265113" algn="just"/>
            <a:r>
              <a:rPr lang="ru-RU" altLang="ru-RU" sz="2000" b="1" smtClean="0">
                <a:solidFill>
                  <a:srgbClr val="0070C0"/>
                </a:solidFill>
                <a:effectLst/>
              </a:rPr>
              <a:t>СЛЕДИТЬ, ЧТОБЫ РАССТОЯНИЕ ОТ ТЕЛЕФОНА ДО ОКРУЖАЮЩИХ ЛЮДЕЙ НЕ БЫЛО МЕНЬШЕ 50-70 СМ.</a:t>
            </a:r>
          </a:p>
          <a:p>
            <a:pPr marL="265113" indent="-265113" algn="just">
              <a:buClr>
                <a:srgbClr val="FF0000"/>
              </a:buClr>
              <a:buSzPct val="150000"/>
              <a:buFont typeface="Wingdings" panose="05000000000000000000" pitchFamily="2" charset="2"/>
              <a:buNone/>
            </a:pPr>
            <a:endParaRPr lang="ru-RU" altLang="ru-RU" sz="2000" b="1" smtClean="0">
              <a:solidFill>
                <a:srgbClr val="00B050"/>
              </a:solidFill>
              <a:effectLst/>
              <a:latin typeface="Comic Sans MS" panose="030F0702030302020204" pitchFamily="66" charset="0"/>
            </a:endParaRPr>
          </a:p>
        </p:txBody>
      </p:sp>
      <p:sp>
        <p:nvSpPr>
          <p:cNvPr id="5" name="Прямоугольник 4"/>
          <p:cNvSpPr/>
          <p:nvPr/>
        </p:nvSpPr>
        <p:spPr>
          <a:xfrm>
            <a:off x="7500958" y="1357298"/>
            <a:ext cx="785818" cy="2646878"/>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eaLnBrk="1" fontAlgn="auto" hangingPunct="1">
              <a:spcBef>
                <a:spcPts val="0"/>
              </a:spcBef>
              <a:spcAft>
                <a:spcPts val="0"/>
              </a:spcAft>
              <a:defRPr/>
            </a:pPr>
            <a:r>
              <a:rPr lang="ru-RU" sz="16600" b="1" cap="all" dirty="0">
                <a:ln w="0">
                  <a:solidFill>
                    <a:srgbClr val="FF0000"/>
                  </a:solidFill>
                </a:ln>
                <a:solidFill>
                  <a:srgbClr val="FF0000"/>
                </a:solidFill>
                <a:latin typeface="BatangChe" pitchFamily="49" charset="-127"/>
                <a:ea typeface="BatangChe" pitchFamily="49" charset="-127"/>
              </a:rPr>
              <a:t>!</a:t>
            </a:r>
          </a:p>
        </p:txBody>
      </p:sp>
      <p:pic>
        <p:nvPicPr>
          <p:cNvPr id="46085" name="Picture 4" descr="E:\ЛИЛИТ\Картинки\teachereads.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072313" y="4357688"/>
            <a:ext cx="1757362" cy="135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Прямоугольник 3"/>
          <p:cNvSpPr/>
          <p:nvPr/>
        </p:nvSpPr>
        <p:spPr>
          <a:xfrm>
            <a:off x="285720" y="428604"/>
            <a:ext cx="8501122" cy="830997"/>
          </a:xfrm>
          <a:prstGeom prst="rect">
            <a:avLst/>
          </a:prstGeom>
        </p:spPr>
        <p:txBody>
          <a:bodyPr>
            <a:spAutoFit/>
          </a:bodyPr>
          <a:lstStyle/>
          <a:p>
            <a:pPr algn="ctr" eaLnBrk="1" fontAlgn="auto" hangingPunct="1">
              <a:spcBef>
                <a:spcPts val="0"/>
              </a:spcBef>
              <a:spcAft>
                <a:spcPts val="0"/>
              </a:spcAft>
              <a:defRPr/>
            </a:pPr>
            <a:r>
              <a:rPr lang="ru-RU" sz="2400" b="1" dirty="0">
                <a:ln w="12700">
                  <a:solidFill>
                    <a:sysClr val="windowText" lastClr="000000"/>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rPr>
              <a:t>А Вы знаете кто разработал первый сотовый телефон в мире и как он выглядит? </a:t>
            </a:r>
          </a:p>
        </p:txBody>
      </p:sp>
      <p:sp>
        <p:nvSpPr>
          <p:cNvPr id="10243" name="AutoShape 2" descr="E:\%D0%9B%D0%98%D0%9B%D0%98%D0%A2\%D0%9A%D0%B0%D1%82%D0%B0%D0%BB%D0%BE%D0%B3 %D0%BC%D0%BE%D0%B1%D0%B8%D0%BB%D1%8C%D0%BD%D1%8B%D1%85, %D1%81%D0%BE%D1%82%D0%BE%D0%B2%D1%8B%D1%85 %D1%82%D0%B5%D0%BB%D0%B5%D1%84%D0%BE%D0%BD%D0%BE%D0%B2 nokia, samsung, motorola, siemens %D0%B8 %D0%B4%D1%80%D1%83%D0%B3%D0%B8%D0%B5 %D1%81%D1%82%D0%B0%D1%80%D0%B8%D0%BD%D0%BD%D1%8B%D0%B5 %D1%82%D0%B5%D0%BB%D0%B5%D1%84%D0%BE%D0%BD%D1%8B %D0%B2 %D0%BE%D0%B4%D0%BD%D0%BE%D0%BC %D0%BC%D0%B5%D1%81%D1%82%D0%B5_files\martinkuper.jpg"/>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75000"/>
              <a:buFont typeface="Wingdings" panose="05000000000000000000" pitchFamily="2" charset="2"/>
              <a:buChar char="n"/>
              <a:defRPr kumimoji="1" sz="3200">
                <a:solidFill>
                  <a:schemeClr val="tx1"/>
                </a:solidFill>
                <a:latin typeface="Verdana" panose="020B0604030504040204" pitchFamily="34" charset="0"/>
              </a:defRPr>
            </a:lvl1pPr>
            <a:lvl2pPr marL="742950" indent="-285750">
              <a:spcBef>
                <a:spcPct val="20000"/>
              </a:spcBef>
              <a:buClr>
                <a:schemeClr val="accent2"/>
              </a:buClr>
              <a:buSzPct val="75000"/>
              <a:buFont typeface="Wingdings" panose="05000000000000000000" pitchFamily="2" charset="2"/>
              <a:buChar char="n"/>
              <a:defRPr kumimoji="1" sz="2800">
                <a:solidFill>
                  <a:schemeClr val="tx1"/>
                </a:solidFill>
                <a:latin typeface="Verdana" panose="020B0604030504040204" pitchFamily="34" charset="0"/>
              </a:defRPr>
            </a:lvl2pPr>
            <a:lvl3pPr marL="1143000" indent="-228600">
              <a:spcBef>
                <a:spcPct val="20000"/>
              </a:spcBef>
              <a:buClr>
                <a:schemeClr val="accent2"/>
              </a:buClr>
              <a:buSzPct val="75000"/>
              <a:buFont typeface="Wingdings" panose="05000000000000000000" pitchFamily="2" charset="2"/>
              <a:buChar char="n"/>
              <a:defRPr kumimoji="1" sz="2400">
                <a:solidFill>
                  <a:schemeClr val="tx1"/>
                </a:solidFill>
                <a:latin typeface="Verdana" panose="020B0604030504040204" pitchFamily="34" charset="0"/>
              </a:defRPr>
            </a:lvl3pPr>
            <a:lvl4pPr marL="16002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4pPr>
            <a:lvl5pPr marL="20574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9pPr>
          </a:lstStyle>
          <a:p>
            <a:pPr eaLnBrk="1" hangingPunct="1">
              <a:spcBef>
                <a:spcPct val="0"/>
              </a:spcBef>
              <a:buClrTx/>
              <a:buSzTx/>
              <a:buFontTx/>
              <a:buNone/>
            </a:pPr>
            <a:endParaRPr kumimoji="0" lang="ru-RU" altLang="ru-RU" sz="1800"/>
          </a:p>
        </p:txBody>
      </p:sp>
      <p:sp>
        <p:nvSpPr>
          <p:cNvPr id="10244" name="AutoShape 4" descr="E:\%D0%9B%D0%98%D0%9B%D0%98%D0%A2\%D0%9A%D0%B0%D1%82%D0%B0%D0%BB%D0%BE%D0%B3 %D0%BC%D0%BE%D0%B1%D0%B8%D0%BB%D1%8C%D0%BD%D1%8B%D1%85, %D1%81%D0%BE%D1%82%D0%BE%D0%B2%D1%8B%D1%85 %D1%82%D0%B5%D0%BB%D0%B5%D1%84%D0%BE%D0%BD%D0%BE%D0%B2 nokia, samsung, motorola, siemens %D0%B8 %D0%B4%D1%80%D1%83%D0%B3%D0%B8%D0%B5 %D1%81%D1%82%D0%B0%D1%80%D0%B8%D0%BD%D0%BD%D1%8B%D0%B5 %D1%82%D0%B5%D0%BB%D0%B5%D1%84%D0%BE%D0%BD%D1%8B %D0%B2 %D0%BE%D0%B4%D0%BD%D0%BE%D0%BC %D0%BC%D0%B5%D1%81%D1%82%D0%B5_files\martinkuper.jpg"/>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75000"/>
              <a:buFont typeface="Wingdings" panose="05000000000000000000" pitchFamily="2" charset="2"/>
              <a:buChar char="n"/>
              <a:defRPr kumimoji="1" sz="3200">
                <a:solidFill>
                  <a:schemeClr val="tx1"/>
                </a:solidFill>
                <a:latin typeface="Verdana" panose="020B0604030504040204" pitchFamily="34" charset="0"/>
              </a:defRPr>
            </a:lvl1pPr>
            <a:lvl2pPr marL="742950" indent="-285750">
              <a:spcBef>
                <a:spcPct val="20000"/>
              </a:spcBef>
              <a:buClr>
                <a:schemeClr val="accent2"/>
              </a:buClr>
              <a:buSzPct val="75000"/>
              <a:buFont typeface="Wingdings" panose="05000000000000000000" pitchFamily="2" charset="2"/>
              <a:buChar char="n"/>
              <a:defRPr kumimoji="1" sz="2800">
                <a:solidFill>
                  <a:schemeClr val="tx1"/>
                </a:solidFill>
                <a:latin typeface="Verdana" panose="020B0604030504040204" pitchFamily="34" charset="0"/>
              </a:defRPr>
            </a:lvl2pPr>
            <a:lvl3pPr marL="1143000" indent="-228600">
              <a:spcBef>
                <a:spcPct val="20000"/>
              </a:spcBef>
              <a:buClr>
                <a:schemeClr val="accent2"/>
              </a:buClr>
              <a:buSzPct val="75000"/>
              <a:buFont typeface="Wingdings" panose="05000000000000000000" pitchFamily="2" charset="2"/>
              <a:buChar char="n"/>
              <a:defRPr kumimoji="1" sz="2400">
                <a:solidFill>
                  <a:schemeClr val="tx1"/>
                </a:solidFill>
                <a:latin typeface="Verdana" panose="020B0604030504040204" pitchFamily="34" charset="0"/>
              </a:defRPr>
            </a:lvl3pPr>
            <a:lvl4pPr marL="16002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4pPr>
            <a:lvl5pPr marL="20574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9pPr>
          </a:lstStyle>
          <a:p>
            <a:pPr eaLnBrk="1" hangingPunct="1">
              <a:spcBef>
                <a:spcPct val="0"/>
              </a:spcBef>
              <a:buClrTx/>
              <a:buSzTx/>
              <a:buFontTx/>
              <a:buNone/>
            </a:pPr>
            <a:endParaRPr kumimoji="0" lang="ru-RU" altLang="ru-RU" sz="1800"/>
          </a:p>
        </p:txBody>
      </p:sp>
      <p:sp>
        <p:nvSpPr>
          <p:cNvPr id="10245" name="AutoShape 6" descr="E:\%D0%9B%D0%98%D0%9B%D0%98%D0%A2\%D0%9A%D0%B0%D1%82%D0%B0%D0%BB%D0%BE%D0%B3 %D0%BC%D0%BE%D0%B1%D0%B8%D0%BB%D1%8C%D0%BD%D1%8B%D1%85, %D1%81%D0%BE%D1%82%D0%BE%D0%B2%D1%8B%D1%85 %D1%82%D0%B5%D0%BB%D0%B5%D1%84%D0%BE%D0%BD%D0%BE%D0%B2 nokia, samsung, motorola, siemens %D0%B8 %D0%B4%D1%80%D1%83%D0%B3%D0%B8%D0%B5 %D1%81%D1%82%D0%B0%D1%80%D0%B8%D0%BD%D0%BD%D1%8B%D0%B5 %D1%82%D0%B5%D0%BB%D0%B5%D1%84%D0%BE%D0%BD%D1%8B %D0%B2 %D0%BE%D0%B4%D0%BD%D0%BE%D0%BC %D0%BC%D0%B5%D1%81%D1%82%D0%B5_files\martinkuper.jpg"/>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75000"/>
              <a:buFont typeface="Wingdings" panose="05000000000000000000" pitchFamily="2" charset="2"/>
              <a:buChar char="n"/>
              <a:defRPr kumimoji="1" sz="3200">
                <a:solidFill>
                  <a:schemeClr val="tx1"/>
                </a:solidFill>
                <a:latin typeface="Verdana" panose="020B0604030504040204" pitchFamily="34" charset="0"/>
              </a:defRPr>
            </a:lvl1pPr>
            <a:lvl2pPr marL="742950" indent="-285750">
              <a:spcBef>
                <a:spcPct val="20000"/>
              </a:spcBef>
              <a:buClr>
                <a:schemeClr val="accent2"/>
              </a:buClr>
              <a:buSzPct val="75000"/>
              <a:buFont typeface="Wingdings" panose="05000000000000000000" pitchFamily="2" charset="2"/>
              <a:buChar char="n"/>
              <a:defRPr kumimoji="1" sz="2800">
                <a:solidFill>
                  <a:schemeClr val="tx1"/>
                </a:solidFill>
                <a:latin typeface="Verdana" panose="020B0604030504040204" pitchFamily="34" charset="0"/>
              </a:defRPr>
            </a:lvl2pPr>
            <a:lvl3pPr marL="1143000" indent="-228600">
              <a:spcBef>
                <a:spcPct val="20000"/>
              </a:spcBef>
              <a:buClr>
                <a:schemeClr val="accent2"/>
              </a:buClr>
              <a:buSzPct val="75000"/>
              <a:buFont typeface="Wingdings" panose="05000000000000000000" pitchFamily="2" charset="2"/>
              <a:buChar char="n"/>
              <a:defRPr kumimoji="1" sz="2400">
                <a:solidFill>
                  <a:schemeClr val="tx1"/>
                </a:solidFill>
                <a:latin typeface="Verdana" panose="020B0604030504040204" pitchFamily="34" charset="0"/>
              </a:defRPr>
            </a:lvl3pPr>
            <a:lvl4pPr marL="16002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4pPr>
            <a:lvl5pPr marL="2057400" indent="-228600">
              <a:spcBef>
                <a:spcPct val="20000"/>
              </a:spcBef>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accent2"/>
              </a:buClr>
              <a:buSzPct val="75000"/>
              <a:buFont typeface="Wingdings" panose="05000000000000000000" pitchFamily="2" charset="2"/>
              <a:buChar char="n"/>
              <a:defRPr kumimoji="1" sz="2000">
                <a:solidFill>
                  <a:schemeClr val="tx1"/>
                </a:solidFill>
                <a:latin typeface="Verdana" panose="020B0604030504040204" pitchFamily="34" charset="0"/>
              </a:defRPr>
            </a:lvl9pPr>
          </a:lstStyle>
          <a:p>
            <a:pPr eaLnBrk="1" hangingPunct="1">
              <a:spcBef>
                <a:spcPct val="0"/>
              </a:spcBef>
              <a:buClrTx/>
              <a:buSzTx/>
              <a:buFontTx/>
              <a:buNone/>
            </a:pPr>
            <a:endParaRPr kumimoji="0" lang="ru-RU" altLang="ru-RU" sz="1800"/>
          </a:p>
        </p:txBody>
      </p:sp>
      <p:sp>
        <p:nvSpPr>
          <p:cNvPr id="11" name="Загнутый угол 10"/>
          <p:cNvSpPr/>
          <p:nvPr/>
        </p:nvSpPr>
        <p:spPr>
          <a:xfrm>
            <a:off x="500034" y="1357298"/>
            <a:ext cx="3357586" cy="3571900"/>
          </a:xfrm>
          <a:prstGeom prst="foldedCorner">
            <a:avLst/>
          </a:prstGeom>
        </p:spPr>
        <p:style>
          <a:lnRef idx="3">
            <a:schemeClr val="lt1"/>
          </a:lnRef>
          <a:fillRef idx="1">
            <a:schemeClr val="accent1"/>
          </a:fillRef>
          <a:effectRef idx="1">
            <a:schemeClr val="accent1"/>
          </a:effectRef>
          <a:fontRef idx="minor">
            <a:schemeClr val="lt1"/>
          </a:fontRef>
        </p:style>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just" eaLnBrk="1" fontAlgn="auto" hangingPunct="1">
              <a:spcBef>
                <a:spcPts val="0"/>
              </a:spcBef>
              <a:spcAft>
                <a:spcPts val="0"/>
              </a:spcAft>
              <a:defRPr/>
            </a:pPr>
            <a:endParaRPr lang="ru-RU" b="1" cap="all" dirty="0">
              <a:ln w="0">
                <a:solidFill>
                  <a:schemeClr val="bg1"/>
                </a:solidFill>
              </a:ln>
              <a:solidFill>
                <a:schemeClr val="bg1"/>
              </a:solidFill>
            </a:endParaRPr>
          </a:p>
          <a:p>
            <a:pPr algn="just" eaLnBrk="1" fontAlgn="auto" hangingPunct="1">
              <a:spcBef>
                <a:spcPts val="0"/>
              </a:spcBef>
              <a:spcAft>
                <a:spcPts val="0"/>
              </a:spcAft>
              <a:defRPr/>
            </a:pPr>
            <a:endParaRPr lang="ru-RU" b="1" cap="all" dirty="0">
              <a:ln w="0">
                <a:solidFill>
                  <a:schemeClr val="bg1"/>
                </a:solidFill>
              </a:ln>
              <a:solidFill>
                <a:schemeClr val="bg1"/>
              </a:solidFill>
            </a:endParaRPr>
          </a:p>
          <a:p>
            <a:pPr algn="just" eaLnBrk="1" fontAlgn="auto" hangingPunct="1">
              <a:spcBef>
                <a:spcPts val="0"/>
              </a:spcBef>
              <a:spcAft>
                <a:spcPts val="0"/>
              </a:spcAft>
              <a:defRPr/>
            </a:pPr>
            <a:r>
              <a:rPr lang="ru-RU" b="1" cap="all" dirty="0">
                <a:ln w="0">
                  <a:solidFill>
                    <a:schemeClr val="bg1"/>
                  </a:solidFill>
                </a:ln>
                <a:solidFill>
                  <a:schemeClr val="bg1"/>
                </a:solidFill>
              </a:rPr>
              <a:t>Огромная заслуга в создании первого мобильного телефона лежит на инженере </a:t>
            </a:r>
            <a:r>
              <a:rPr lang="ru-RU" b="1" cap="all" dirty="0" err="1">
                <a:ln w="0">
                  <a:solidFill>
                    <a:schemeClr val="bg1"/>
                  </a:solidFill>
                </a:ln>
                <a:solidFill>
                  <a:schemeClr val="bg1"/>
                </a:solidFill>
              </a:rPr>
              <a:t>Motorola</a:t>
            </a:r>
            <a:r>
              <a:rPr lang="ru-RU" b="1" cap="all" dirty="0">
                <a:ln w="0">
                  <a:solidFill>
                    <a:schemeClr val="bg1"/>
                  </a:solidFill>
                </a:ln>
                <a:solidFill>
                  <a:schemeClr val="bg1"/>
                </a:solidFill>
              </a:rPr>
              <a:t> Мартине Купере. </a:t>
            </a:r>
          </a:p>
          <a:p>
            <a:pPr algn="just" eaLnBrk="1" fontAlgn="auto" hangingPunct="1">
              <a:spcBef>
                <a:spcPts val="0"/>
              </a:spcBef>
              <a:spcAft>
                <a:spcPts val="0"/>
              </a:spcAft>
              <a:defRPr/>
            </a:pPr>
            <a:r>
              <a:rPr lang="ru-RU" b="1" cap="all" dirty="0">
                <a:ln w="0">
                  <a:solidFill>
                    <a:schemeClr val="bg1"/>
                  </a:solidFill>
                </a:ln>
                <a:solidFill>
                  <a:schemeClr val="bg1"/>
                </a:solidFill>
              </a:rPr>
              <a:t>Именно </a:t>
            </a:r>
            <a:r>
              <a:rPr lang="ru-RU" b="1" cap="all" dirty="0">
                <a:ln w="0">
                  <a:solidFill>
                    <a:srgbClr val="FF0000"/>
                  </a:solidFill>
                </a:ln>
                <a:solidFill>
                  <a:srgbClr val="FF0000"/>
                </a:solidFill>
              </a:rPr>
              <a:t>Мартин Купер</a:t>
            </a:r>
            <a:r>
              <a:rPr lang="ru-RU" b="1" cap="all" dirty="0">
                <a:ln w="0">
                  <a:solidFill>
                    <a:schemeClr val="bg1"/>
                  </a:solidFill>
                </a:ln>
                <a:solidFill>
                  <a:srgbClr val="FF0000"/>
                </a:solidFill>
              </a:rPr>
              <a:t> </a:t>
            </a:r>
            <a:r>
              <a:rPr lang="ru-RU" b="1" cap="all" dirty="0">
                <a:ln w="0">
                  <a:solidFill>
                    <a:schemeClr val="bg1"/>
                  </a:solidFill>
                </a:ln>
                <a:solidFill>
                  <a:schemeClr val="bg1"/>
                </a:solidFill>
              </a:rPr>
              <a:t>совершил первый звонок с разработанного компаниями телефона. </a:t>
            </a:r>
          </a:p>
        </p:txBody>
      </p:sp>
      <p:pic>
        <p:nvPicPr>
          <p:cNvPr id="10247" name="Picture 7" descr="E:\ЛИЛИТ\Каталог мобильных, сотовых телефонов nokia, samsung, motorola, siemens и другие старинные телефоны в одном месте_files\martinkup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2063" y="1357313"/>
            <a:ext cx="2928937" cy="3905250"/>
          </a:xfrm>
          <a:prstGeom prst="rect">
            <a:avLst/>
          </a:prstGeom>
          <a:noFill/>
          <a:ln w="38100">
            <a:solidFill>
              <a:srgbClr val="0070C0"/>
            </a:solidFill>
            <a:miter lim="800000"/>
            <a:headEnd/>
            <a:tailEnd/>
          </a:ln>
          <a:extLst>
            <a:ext uri="{909E8E84-426E-40DD-AFC4-6F175D3DCCD1}">
              <a14:hiddenFill xmlns:a14="http://schemas.microsoft.com/office/drawing/2010/main">
                <a:solidFill>
                  <a:srgbClr val="FFFFFF"/>
                </a:solidFill>
              </a14:hiddenFill>
            </a:ext>
          </a:extLst>
        </p:spPr>
      </p:pic>
      <p:sp>
        <p:nvSpPr>
          <p:cNvPr id="12" name="Стрелка углом 11"/>
          <p:cNvSpPr/>
          <p:nvPr/>
        </p:nvSpPr>
        <p:spPr>
          <a:xfrm>
            <a:off x="4643438" y="1857364"/>
            <a:ext cx="1214446" cy="3500462"/>
          </a:xfrm>
          <a:prstGeom prst="bentArrow">
            <a:avLst/>
          </a:prstGeom>
        </p:spPr>
        <p:style>
          <a:lnRef idx="0">
            <a:schemeClr val="accent4"/>
          </a:lnRef>
          <a:fillRef idx="3">
            <a:schemeClr val="accent4"/>
          </a:fillRef>
          <a:effectRef idx="3">
            <a:schemeClr val="accent4"/>
          </a:effectRef>
          <a:fontRef idx="minor">
            <a:schemeClr val="lt1"/>
          </a:fontRef>
        </p:style>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just" eaLnBrk="1" fontAlgn="auto" hangingPunct="1">
              <a:spcBef>
                <a:spcPts val="0"/>
              </a:spcBef>
              <a:spcAft>
                <a:spcPts val="0"/>
              </a:spcAft>
              <a:defRPr/>
            </a:pPr>
            <a:endParaRPr lang="ru-RU" sz="2000" b="1" cap="all" dirty="0">
              <a:ln w="0">
                <a:solidFill>
                  <a:sysClr val="windowText" lastClr="000000"/>
                </a:solidFill>
              </a:ln>
              <a:solidFill>
                <a:srgbClr val="002060"/>
              </a:solidFill>
            </a:endParaRPr>
          </a:p>
        </p:txBody>
      </p:sp>
      <p:sp>
        <p:nvSpPr>
          <p:cNvPr id="9" name="Прямоугольник 8"/>
          <p:cNvSpPr/>
          <p:nvPr/>
        </p:nvSpPr>
        <p:spPr>
          <a:xfrm>
            <a:off x="571472" y="5357826"/>
            <a:ext cx="8001056" cy="923330"/>
          </a:xfrm>
          <a:prstGeom prst="rect">
            <a:avLst/>
          </a:prstGeom>
        </p:spPr>
        <p:style>
          <a:lnRef idx="0">
            <a:schemeClr val="accent4"/>
          </a:lnRef>
          <a:fillRef idx="3">
            <a:schemeClr val="accent4"/>
          </a:fillRef>
          <a:effectRef idx="3">
            <a:schemeClr val="accent4"/>
          </a:effectRef>
          <a:fontRef idx="minor">
            <a:schemeClr val="lt1"/>
          </a:fontRef>
        </p:style>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just" eaLnBrk="1" fontAlgn="auto" hangingPunct="1">
              <a:spcBef>
                <a:spcPts val="0"/>
              </a:spcBef>
              <a:spcAft>
                <a:spcPts val="0"/>
              </a:spcAft>
              <a:defRPr/>
            </a:pPr>
            <a:r>
              <a:rPr lang="ru-RU" b="1" cap="all" dirty="0">
                <a:ln w="0">
                  <a:solidFill>
                    <a:schemeClr val="tx1"/>
                  </a:solidFill>
                </a:ln>
                <a:solidFill>
                  <a:schemeClr val="tx1"/>
                </a:solidFill>
              </a:rPr>
              <a:t>Первый мобильный телефон имел такие габариты - 25 см (высота), 12 см (ширина) и 5 см (толщина). Вес трубки составлял около одного килограмма.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285720" y="785794"/>
            <a:ext cx="6500858" cy="6256234"/>
          </a:xfrm>
        </p:spPr>
        <p:txBody>
          <a:bodyPr lIns="182880" tIns="9144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265176" indent="-265176" algn="just" eaLnBrk="1" fontAlgn="auto" hangingPunct="1">
              <a:spcBef>
                <a:spcPts val="250"/>
              </a:spcBef>
              <a:spcAft>
                <a:spcPts val="0"/>
              </a:spcAft>
              <a:buClr>
                <a:srgbClr val="0070C0"/>
              </a:buClr>
              <a:buSzPct val="116000"/>
              <a:buFont typeface="Wingdings" panose="05000000000000000000" pitchFamily="2" charset="2"/>
              <a:buChar char="Ø"/>
              <a:defRPr/>
            </a:pPr>
            <a:r>
              <a:rPr kumimoji="0" lang="ru-RU" sz="2000" b="1" kern="1200" cap="all" dirty="0" smtClean="0">
                <a:ln w="0">
                  <a:solidFill>
                    <a:srgbClr val="FF0000"/>
                  </a:solidFill>
                </a:ln>
                <a:solidFill>
                  <a:srgbClr val="FF0000"/>
                </a:solidFill>
                <a:effectLst/>
              </a:rPr>
              <a:t>6 марта 1983 года был выпущен первый в мире коммерческий портативный сотовый телефон. </a:t>
            </a:r>
          </a:p>
          <a:p>
            <a:pPr marL="265176" indent="-265176" algn="just" eaLnBrk="1" fontAlgn="auto" hangingPunct="1">
              <a:spcBef>
                <a:spcPts val="250"/>
              </a:spcBef>
              <a:spcAft>
                <a:spcPts val="0"/>
              </a:spcAft>
              <a:buClr>
                <a:srgbClr val="0070C0"/>
              </a:buClr>
              <a:buSzPct val="116000"/>
              <a:buFont typeface="Wingdings" panose="05000000000000000000" pitchFamily="2" charset="2"/>
              <a:buChar char="Ø"/>
              <a:defRPr/>
            </a:pPr>
            <a:r>
              <a:rPr kumimoji="0" lang="ru-RU" sz="2000" b="1" kern="1200" cap="all" dirty="0" smtClean="0">
                <a:ln w="0">
                  <a:solidFill>
                    <a:srgbClr val="FF0000"/>
                  </a:solidFill>
                </a:ln>
                <a:solidFill>
                  <a:srgbClr val="FF0000"/>
                </a:solidFill>
                <a:effectLst/>
              </a:rPr>
              <a:t>Трубка получила совсем нескромные габариты 33 </a:t>
            </a:r>
            <a:r>
              <a:rPr kumimoji="0" lang="ru-RU" sz="2000" b="1" kern="1200" cap="all" dirty="0" err="1" smtClean="0">
                <a:ln w="0">
                  <a:solidFill>
                    <a:srgbClr val="FF0000"/>
                  </a:solidFill>
                </a:ln>
                <a:solidFill>
                  <a:srgbClr val="FF0000"/>
                </a:solidFill>
                <a:effectLst/>
              </a:rPr>
              <a:t>x</a:t>
            </a:r>
            <a:r>
              <a:rPr kumimoji="0" lang="ru-RU" sz="2000" b="1" kern="1200" cap="all" dirty="0" smtClean="0">
                <a:ln w="0">
                  <a:solidFill>
                    <a:srgbClr val="FF0000"/>
                  </a:solidFill>
                </a:ln>
                <a:solidFill>
                  <a:srgbClr val="FF0000"/>
                </a:solidFill>
                <a:effectLst/>
              </a:rPr>
              <a:t> 4,4 </a:t>
            </a:r>
            <a:r>
              <a:rPr kumimoji="0" lang="ru-RU" sz="2000" b="1" kern="1200" cap="all" dirty="0" err="1" smtClean="0">
                <a:ln w="0">
                  <a:solidFill>
                    <a:srgbClr val="FF0000"/>
                  </a:solidFill>
                </a:ln>
                <a:solidFill>
                  <a:srgbClr val="FF0000"/>
                </a:solidFill>
                <a:effectLst/>
              </a:rPr>
              <a:t>x</a:t>
            </a:r>
            <a:r>
              <a:rPr kumimoji="0" lang="ru-RU" sz="2000" b="1" kern="1200" cap="all" dirty="0" smtClean="0">
                <a:ln w="0">
                  <a:solidFill>
                    <a:srgbClr val="FF0000"/>
                  </a:solidFill>
                </a:ln>
                <a:solidFill>
                  <a:srgbClr val="FF0000"/>
                </a:solidFill>
                <a:effectLst/>
              </a:rPr>
              <a:t> 8,9 см, при этом она весила 794 грамма.</a:t>
            </a:r>
          </a:p>
          <a:p>
            <a:pPr marL="265176" indent="-265176" algn="just" eaLnBrk="1" fontAlgn="auto" hangingPunct="1">
              <a:spcBef>
                <a:spcPts val="250"/>
              </a:spcBef>
              <a:spcAft>
                <a:spcPts val="0"/>
              </a:spcAft>
              <a:buClr>
                <a:srgbClr val="0070C0"/>
              </a:buClr>
              <a:buSzPct val="116000"/>
              <a:buFont typeface="Wingdings" panose="05000000000000000000" pitchFamily="2" charset="2"/>
              <a:buChar char="Ø"/>
              <a:defRPr/>
            </a:pPr>
            <a:r>
              <a:rPr kumimoji="0" lang="ru-RU" sz="2000" b="1" kern="1200" cap="all" dirty="0" smtClean="0">
                <a:ln w="0">
                  <a:solidFill>
                    <a:srgbClr val="FF0000"/>
                  </a:solidFill>
                </a:ln>
                <a:solidFill>
                  <a:srgbClr val="FF0000"/>
                </a:solidFill>
                <a:effectLst/>
              </a:rPr>
              <a:t>Аккумулятор телефона смог протянуть порядка одного часа в режиме разговора или 8 часов работы в режиме ожидания. </a:t>
            </a:r>
          </a:p>
          <a:p>
            <a:pPr marL="265176" indent="-265176" algn="just" eaLnBrk="1" fontAlgn="auto" hangingPunct="1">
              <a:spcBef>
                <a:spcPts val="250"/>
              </a:spcBef>
              <a:spcAft>
                <a:spcPts val="0"/>
              </a:spcAft>
              <a:buClr>
                <a:srgbClr val="0070C0"/>
              </a:buClr>
              <a:buSzPct val="116000"/>
              <a:buFont typeface="Wingdings" panose="05000000000000000000" pitchFamily="2" charset="2"/>
              <a:buChar char="Ø"/>
              <a:defRPr/>
            </a:pPr>
            <a:r>
              <a:rPr kumimoji="0" lang="ru-RU" sz="2000" b="1" kern="1200" cap="all" dirty="0" smtClean="0">
                <a:ln w="0">
                  <a:solidFill>
                    <a:srgbClr val="FF0000"/>
                  </a:solidFill>
                </a:ln>
                <a:solidFill>
                  <a:srgbClr val="FF0000"/>
                </a:solidFill>
                <a:effectLst/>
              </a:rPr>
              <a:t>На лицевой стороне телефона расположились 12 клавиш, из них 10 цифровых и две для отправки вызова и прекращения разговора.</a:t>
            </a:r>
          </a:p>
        </p:txBody>
      </p:sp>
      <p:pic>
        <p:nvPicPr>
          <p:cNvPr id="11267" name="Picture 2" descr="E:\ЛИЛИТ\Каталог мобильных, сотовых телефонов nokia, samsung, motorola, siemens и другие старинные телефоны в одном месте_files\sottel1.jpg"/>
          <p:cNvPicPr>
            <a:picLocks noChangeAspect="1" noChangeArrowheads="1"/>
          </p:cNvPicPr>
          <p:nvPr/>
        </p:nvPicPr>
        <p:blipFill>
          <a:blip r:embed="rId2">
            <a:extLst>
              <a:ext uri="{28A0092B-C50C-407E-A947-70E740481C1C}">
                <a14:useLocalDpi xmlns:a14="http://schemas.microsoft.com/office/drawing/2010/main" val="0"/>
              </a:ext>
            </a:extLst>
          </a:blip>
          <a:srcRect l="29411" t="7500" r="28571" b="8499"/>
          <a:stretch>
            <a:fillRect/>
          </a:stretch>
        </p:blipFill>
        <p:spPr bwMode="auto">
          <a:xfrm>
            <a:off x="6929438" y="857250"/>
            <a:ext cx="1684337" cy="4714875"/>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357158" y="428604"/>
            <a:ext cx="8326756" cy="1357322"/>
          </a:xfrm>
        </p:spPr>
        <p:txBody>
          <a:bodyPr>
            <a:prstTxWarp prst="textDeflate">
              <a:avLst/>
            </a:prstTxWarp>
            <a:normAutofit fontScale="90000"/>
          </a:bodyPr>
          <a:lstStyle/>
          <a:p>
            <a:pPr algn="l" eaLnBrk="1" fontAlgn="auto" hangingPunct="1">
              <a:spcAft>
                <a:spcPts val="0"/>
              </a:spcAft>
              <a:defRPr/>
            </a:pPr>
            <a:r>
              <a:rPr kumimoji="0" lang="ru-RU" sz="3600" b="1" kern="120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t>Принцип действия сотовой связи</a:t>
            </a:r>
            <a:br>
              <a:rPr kumimoji="0" lang="ru-RU" sz="3600" b="1" kern="1200" dirty="0" smtClean="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kumimoji="0" lang="ru-RU" sz="3600" b="1" kern="1200" dirty="0">
              <a:ln w="127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4" name="Picture 1" descr="E:\ЛИЛИТ\базовых станции фото - Картинки Google_files\transmitting_tower_t.jpg"/>
          <p:cNvPicPr>
            <a:picLocks noChangeAspect="1" noChangeArrowheads="1"/>
          </p:cNvPicPr>
          <p:nvPr/>
        </p:nvPicPr>
        <p:blipFill>
          <a:blip r:embed="rId3" cstate="print"/>
          <a:srcRect/>
          <a:stretch>
            <a:fillRect/>
          </a:stretch>
        </p:blipFill>
        <p:spPr bwMode="auto">
          <a:xfrm>
            <a:off x="6215074" y="1500174"/>
            <a:ext cx="2643206" cy="26432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Выноска со стрелкой вправо 4"/>
          <p:cNvSpPr/>
          <p:nvPr/>
        </p:nvSpPr>
        <p:spPr>
          <a:xfrm>
            <a:off x="500034" y="1285860"/>
            <a:ext cx="5929354" cy="2857520"/>
          </a:xfrm>
          <a:prstGeom prst="rightArrowCallout">
            <a:avLst/>
          </a:prstGeom>
        </p:spPr>
        <p:style>
          <a:lnRef idx="0">
            <a:schemeClr val="accent4"/>
          </a:lnRef>
          <a:fillRef idx="3">
            <a:schemeClr val="accent4"/>
          </a:fillRef>
          <a:effectRef idx="3">
            <a:schemeClr val="accent4"/>
          </a:effectRef>
          <a:fontRef idx="minor">
            <a:schemeClr val="lt1"/>
          </a:fontRef>
        </p:style>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just" eaLnBrk="1" fontAlgn="auto" hangingPunct="1">
              <a:spcBef>
                <a:spcPts val="0"/>
              </a:spcBef>
              <a:spcAft>
                <a:spcPts val="0"/>
              </a:spcAft>
              <a:defRPr/>
            </a:pPr>
            <a:endParaRPr lang="ru-RU" sz="2000" b="1" cap="all" dirty="0">
              <a:ln w="0">
                <a:solidFill>
                  <a:schemeClr val="tx1"/>
                </a:solidFill>
              </a:ln>
              <a:solidFill>
                <a:schemeClr val="tx1"/>
              </a:solidFill>
            </a:endParaRPr>
          </a:p>
          <a:p>
            <a:pPr algn="just" eaLnBrk="1" fontAlgn="auto" hangingPunct="1">
              <a:spcBef>
                <a:spcPts val="0"/>
              </a:spcBef>
              <a:spcAft>
                <a:spcPts val="0"/>
              </a:spcAft>
              <a:defRPr/>
            </a:pPr>
            <a:r>
              <a:rPr lang="ru-RU" b="1" cap="all" dirty="0">
                <a:ln w="0">
                  <a:solidFill>
                    <a:schemeClr val="tx1"/>
                  </a:solidFill>
                </a:ln>
                <a:solidFill>
                  <a:schemeClr val="tx1"/>
                </a:solidFill>
              </a:rPr>
              <a:t>Основные составляющие сотовой сети — это сотовые телефоны и базовые станции.</a:t>
            </a:r>
          </a:p>
          <a:p>
            <a:pPr algn="just" eaLnBrk="1" fontAlgn="auto" hangingPunct="1">
              <a:spcBef>
                <a:spcPts val="0"/>
              </a:spcBef>
              <a:spcAft>
                <a:spcPts val="0"/>
              </a:spcAft>
              <a:defRPr/>
            </a:pPr>
            <a:r>
              <a:rPr lang="ru-RU" b="1" cap="all" dirty="0">
                <a:ln w="0">
                  <a:solidFill>
                    <a:schemeClr val="tx1"/>
                  </a:solidFill>
                </a:ln>
                <a:solidFill>
                  <a:schemeClr val="tx1"/>
                </a:solidFill>
              </a:rPr>
              <a:t> Базовые станции обычно располагают на крышах зданий и вышках.</a:t>
            </a:r>
          </a:p>
          <a:p>
            <a:pPr algn="just" eaLnBrk="1" fontAlgn="auto" hangingPunct="1">
              <a:spcBef>
                <a:spcPts val="0"/>
              </a:spcBef>
              <a:spcAft>
                <a:spcPts val="0"/>
              </a:spcAft>
              <a:defRPr/>
            </a:pPr>
            <a:endParaRPr lang="ru-RU"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7" name="Шестиугольник 6"/>
          <p:cNvSpPr/>
          <p:nvPr/>
        </p:nvSpPr>
        <p:spPr>
          <a:xfrm>
            <a:off x="428596" y="4286256"/>
            <a:ext cx="8286776" cy="2071702"/>
          </a:xfrm>
          <a:prstGeom prst="hexagon">
            <a:avLst/>
          </a:prstGeom>
        </p:spPr>
        <p:style>
          <a:lnRef idx="0">
            <a:schemeClr val="accent6"/>
          </a:lnRef>
          <a:fillRef idx="3">
            <a:schemeClr val="accent6"/>
          </a:fillRef>
          <a:effectRef idx="3">
            <a:schemeClr val="accent6"/>
          </a:effectRef>
          <a:fontRef idx="minor">
            <a:schemeClr val="lt1"/>
          </a:fontRef>
        </p:style>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just" eaLnBrk="1" fontAlgn="auto" hangingPunct="1">
              <a:spcBef>
                <a:spcPts val="0"/>
              </a:spcBef>
              <a:spcAft>
                <a:spcPts val="0"/>
              </a:spcAft>
              <a:defRPr/>
            </a:pPr>
            <a:endParaRPr lang="ru-RU" sz="1400" b="1" cap="all" dirty="0">
              <a:ln w="0">
                <a:solidFill>
                  <a:schemeClr val="tx1"/>
                </a:solidFill>
              </a:ln>
              <a:solidFill>
                <a:schemeClr val="tx1"/>
              </a:solidFill>
            </a:endParaRPr>
          </a:p>
          <a:p>
            <a:pPr algn="just" eaLnBrk="1" fontAlgn="auto" hangingPunct="1">
              <a:spcBef>
                <a:spcPts val="0"/>
              </a:spcBef>
              <a:spcAft>
                <a:spcPts val="0"/>
              </a:spcAft>
              <a:defRPr/>
            </a:pPr>
            <a:r>
              <a:rPr lang="ru-RU" sz="1600" b="1" cap="all" dirty="0">
                <a:ln w="0">
                  <a:solidFill>
                    <a:schemeClr val="tx1"/>
                  </a:solidFill>
                </a:ln>
                <a:solidFill>
                  <a:schemeClr val="tx1"/>
                </a:solidFill>
              </a:rPr>
              <a:t>Сотовые сети разных операторов соединены друг с другом, а также со стационарной телефонной сетью. Это позволяет абонентам одного оператора делать звонки абонентам другого оператора, с мобильных телефонов на стационарные и со стационарных на мобильные.</a:t>
            </a:r>
          </a:p>
          <a:p>
            <a:pPr algn="just" eaLnBrk="1" fontAlgn="auto" hangingPunct="1">
              <a:spcBef>
                <a:spcPts val="0"/>
              </a:spcBef>
              <a:spcAft>
                <a:spcPts val="0"/>
              </a:spcAft>
              <a:defRPr/>
            </a:pPr>
            <a:endParaRPr lang="ru-RU" sz="1600" b="1" cap="all" dirty="0">
              <a:ln w="0">
                <a:solidFill>
                  <a:schemeClr val="tx1"/>
                </a:solidFill>
              </a:ln>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body" sz="half" idx="1"/>
          </p:nvPr>
        </p:nvSpPr>
        <p:spPr>
          <a:xfrm>
            <a:off x="2195513" y="0"/>
            <a:ext cx="6705600" cy="2708275"/>
          </a:xfrm>
          <a:noFill/>
        </p:spPr>
        <p:txBody>
          <a:bodyPr/>
          <a:lstStyle/>
          <a:p>
            <a:r>
              <a:rPr lang="ru-RU" altLang="ru-RU" smtClean="0">
                <a:effectLst/>
              </a:rPr>
              <a:t>Утром, 3 апреля 1973 года, вице-президент Motorola Мартин Купер, взяв Dina-TAC в руки, вышел на улицу и совершил первый в мире звонок по сотовому телефону.</a:t>
            </a:r>
          </a:p>
        </p:txBody>
      </p:sp>
      <p:pic>
        <p:nvPicPr>
          <p:cNvPr id="13315" name="Picture 3" descr="d4dd92e2-9a97-3623-a99d-ec7a73d7e547"/>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2771775" y="3429000"/>
            <a:ext cx="5499100" cy="32083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body" idx="1"/>
          </p:nvPr>
        </p:nvSpPr>
        <p:spPr>
          <a:xfrm>
            <a:off x="827088" y="0"/>
            <a:ext cx="8316912" cy="6858000"/>
          </a:xfrm>
          <a:noFill/>
        </p:spPr>
        <p:txBody>
          <a:bodyPr/>
          <a:lstStyle/>
          <a:p>
            <a:endParaRPr lang="ru-RU" altLang="ru-RU" smtClean="0">
              <a:effectLst/>
            </a:endParaRPr>
          </a:p>
          <a:p>
            <a:r>
              <a:rPr lang="ru-RU" altLang="ru-RU" smtClean="0">
                <a:effectLst/>
              </a:rPr>
              <a:t>Таким образом, днем рождения сотового телефона, да и всей сотовой связи можно считать 3 апреля 1973. Но, несмотря на то, что основные разработки велись в США, первая коммерческая сеть сотовой связи была запущена в мае 1978 года в Бахрейне. Две соты с 20 каналами в диапазоне 400 МГц обслуживали 250 абонентов.</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Шаблон оформления 'Город'">
  <a:themeElements>
    <a:clrScheme name="Шаблон оформления 'Город' 1">
      <a:dk1>
        <a:srgbClr val="663300"/>
      </a:dk1>
      <a:lt1>
        <a:srgbClr val="C0C0C0"/>
      </a:lt1>
      <a:dk2>
        <a:srgbClr val="D7C5B5"/>
      </a:dk2>
      <a:lt2>
        <a:srgbClr val="292929"/>
      </a:lt2>
      <a:accent1>
        <a:srgbClr val="AE6A58"/>
      </a:accent1>
      <a:accent2>
        <a:srgbClr val="A18461"/>
      </a:accent2>
      <a:accent3>
        <a:srgbClr val="DCDCDC"/>
      </a:accent3>
      <a:accent4>
        <a:srgbClr val="562A00"/>
      </a:accent4>
      <a:accent5>
        <a:srgbClr val="D3B9B4"/>
      </a:accent5>
      <a:accent6>
        <a:srgbClr val="917757"/>
      </a:accent6>
      <a:hlink>
        <a:srgbClr val="71584D"/>
      </a:hlink>
      <a:folHlink>
        <a:srgbClr val="343332"/>
      </a:folHlink>
    </a:clrScheme>
    <a:fontScheme name="Шаблон оформления 'Город'">
      <a:majorFont>
        <a:latin typeface="Verdana"/>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Шаблон оформления 'Город' 1">
        <a:dk1>
          <a:srgbClr val="663300"/>
        </a:dk1>
        <a:lt1>
          <a:srgbClr val="C0C0C0"/>
        </a:lt1>
        <a:dk2>
          <a:srgbClr val="D7C5B5"/>
        </a:dk2>
        <a:lt2>
          <a:srgbClr val="292929"/>
        </a:lt2>
        <a:accent1>
          <a:srgbClr val="AE6A58"/>
        </a:accent1>
        <a:accent2>
          <a:srgbClr val="A18461"/>
        </a:accent2>
        <a:accent3>
          <a:srgbClr val="DCDCDC"/>
        </a:accent3>
        <a:accent4>
          <a:srgbClr val="562A00"/>
        </a:accent4>
        <a:accent5>
          <a:srgbClr val="D3B9B4"/>
        </a:accent5>
        <a:accent6>
          <a:srgbClr val="917757"/>
        </a:accent6>
        <a:hlink>
          <a:srgbClr val="71584D"/>
        </a:hlink>
        <a:folHlink>
          <a:srgbClr val="34333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480</TotalTime>
  <Words>2293</Words>
  <Application>Microsoft Office PowerPoint</Application>
  <PresentationFormat>Экран (4:3)</PresentationFormat>
  <Paragraphs>126</Paragraphs>
  <Slides>40</Slides>
  <Notes>1</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40</vt:i4>
      </vt:variant>
    </vt:vector>
  </HeadingPairs>
  <TitlesOfParts>
    <vt:vector size="50" baseType="lpstr">
      <vt:lpstr>Arial</vt:lpstr>
      <vt:lpstr>BatangChe</vt:lpstr>
      <vt:lpstr>Calibri</vt:lpstr>
      <vt:lpstr>Comic Sans MS</vt:lpstr>
      <vt:lpstr>Constantia</vt:lpstr>
      <vt:lpstr>Times New Roman</vt:lpstr>
      <vt:lpstr>Verdana</vt:lpstr>
      <vt:lpstr>Wingdings</vt:lpstr>
      <vt:lpstr>Wingdings 2</vt:lpstr>
      <vt:lpstr>Шаблон оформления 'Город'</vt:lpstr>
      <vt:lpstr>«История развития сотовой связи»</vt:lpstr>
      <vt:lpstr>Появление и использование мобильной телефонной связи. </vt:lpstr>
      <vt:lpstr>Презентация PowerPoint</vt:lpstr>
      <vt:lpstr>Презентация PowerPoint</vt:lpstr>
      <vt:lpstr>Презентация PowerPoint</vt:lpstr>
      <vt:lpstr>Презентация PowerPoint</vt:lpstr>
      <vt:lpstr>Принцип действия сотовой связи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GSM</vt:lpstr>
      <vt:lpstr>Презентация PowerPoint</vt:lpstr>
      <vt:lpstr>Сотовая связь в России </vt:lpstr>
      <vt:lpstr>Презентация PowerPoint</vt:lpstr>
      <vt:lpstr>Вредное воздействие сотовой связи </vt:lpstr>
      <vt:lpstr>ЧТО ТАКОЕ SAR  (Specific Absorbtion Rate) </vt:lpstr>
      <vt:lpstr>ГИГИЕНИЧЕСКОЕ НОРМИРОВАНИЕ ЭЛЕКТРОМАГНИТНОГО ПОЛЯ, СОЗДАВАЕМОГО ЭЛЕМЕНТАМИ СИСТЕМЫ СОТОВОЙ РАДИОСВЯЗИ В РОССИЙСКОЙ ФЕДЕРАЦИИ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Советы для пользователей сотовых телефонов </vt:lpstr>
    </vt:vector>
  </TitlesOfParts>
  <Manager/>
  <Company>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развития сотовой связи»</dc:title>
  <dc:subject/>
  <dc:creator>Шаповалов Алексей</dc:creator>
  <cp:keywords/>
  <dc:description/>
  <cp:lastModifiedBy>Пользователь Windows</cp:lastModifiedBy>
  <cp:revision>37</cp:revision>
  <dcterms:created xsi:type="dcterms:W3CDTF">2008-05-22T10:05:41Z</dcterms:created>
  <dcterms:modified xsi:type="dcterms:W3CDTF">2018-07-29T17:52:32Z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TC011408321049</vt:lpwstr>
  </property>
</Properties>
</file>