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5"/>
  </p:notesMasterIdLst>
  <p:sldIdLst>
    <p:sldId id="265" r:id="rId2"/>
    <p:sldId id="266" r:id="rId3"/>
    <p:sldId id="258" r:id="rId4"/>
    <p:sldId id="271" r:id="rId5"/>
    <p:sldId id="267" r:id="rId6"/>
    <p:sldId id="272" r:id="rId7"/>
    <p:sldId id="273" r:id="rId8"/>
    <p:sldId id="268" r:id="rId9"/>
    <p:sldId id="269" r:id="rId10"/>
    <p:sldId id="274" r:id="rId11"/>
    <p:sldId id="270" r:id="rId12"/>
    <p:sldId id="275" r:id="rId13"/>
    <p:sldId id="276" r:id="rId14"/>
    <p:sldId id="279" r:id="rId15"/>
    <p:sldId id="280" r:id="rId16"/>
    <p:sldId id="281" r:id="rId17"/>
    <p:sldId id="277" r:id="rId18"/>
    <p:sldId id="278" r:id="rId19"/>
    <p:sldId id="288" r:id="rId20"/>
    <p:sldId id="283" r:id="rId21"/>
    <p:sldId id="289" r:id="rId22"/>
    <p:sldId id="290" r:id="rId23"/>
    <p:sldId id="292" r:id="rId24"/>
    <p:sldId id="284" r:id="rId25"/>
    <p:sldId id="293" r:id="rId26"/>
    <p:sldId id="294" r:id="rId27"/>
    <p:sldId id="295" r:id="rId28"/>
    <p:sldId id="297" r:id="rId29"/>
    <p:sldId id="298" r:id="rId30"/>
    <p:sldId id="299" r:id="rId31"/>
    <p:sldId id="300" r:id="rId32"/>
    <p:sldId id="296" r:id="rId33"/>
    <p:sldId id="285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260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87BB7-6BB7-4073-A350-0C44EFDEBBFC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358E4-0A7C-4613-A7A8-C41F39F6B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3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190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442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Организация взаимодействия педагогов,</a:t>
            </a:r>
            <a:r>
              <a:rPr lang="ru-RU" baseline="0" dirty="0" smtClean="0"/>
              <a:t> обучающихся, родителей в проектной деятельности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225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Организация взаимодействия педагогов,</a:t>
            </a:r>
            <a:r>
              <a:rPr lang="ru-RU" baseline="0" dirty="0" smtClean="0"/>
              <a:t> обучающихся, родителей в проектной деятельности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225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94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239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442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13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442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358E4-0A7C-4613-A7A8-C41F39F6BDA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44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84;&#1080;&#1085;&#1086;&#1073;&#1088;&#1085;&#1072;&#1091;&#1082;&#1080;.&#1088;&#1092;/%D0%B4%D0%BE%D0%BA%D1%83%D0%BC%D0%B5%D0%BD%D1%82%D1%8B/236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3068960"/>
          </a:xfrm>
        </p:spPr>
        <p:txBody>
          <a:bodyPr/>
          <a:lstStyle/>
          <a:p>
            <a:r>
              <a:rPr lang="ru-RU" dirty="0" smtClean="0"/>
              <a:t>СОДЕРЖАТЕЛЬНЫЙ РАЗДЕЛ</a:t>
            </a:r>
            <a:br>
              <a:rPr lang="ru-RU" dirty="0" smtClean="0"/>
            </a:br>
            <a:r>
              <a:rPr lang="ru-RU" dirty="0" smtClean="0"/>
              <a:t>ООП СОО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8803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 smtClean="0">
                <a:solidFill>
                  <a:schemeClr val="accent1"/>
                </a:solidFill>
              </a:rPr>
              <a:t>ПРОГРАММА   РАЗВИТИЯ   УУД</a:t>
            </a:r>
            <a:endParaRPr lang="ru-RU" sz="3200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61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5649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0050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30221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9512" y="94180"/>
            <a:ext cx="8712968" cy="651642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257" y="260648"/>
            <a:ext cx="284545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63177" y="2012534"/>
            <a:ext cx="3188743" cy="1200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2939589" y="3989396"/>
            <a:ext cx="3248942" cy="1180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РЕГУЛЯТИВНЫЕ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1916831"/>
            <a:ext cx="3296513" cy="12961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КОММУНИКАТИВНЫЕ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3311860" y="2536049"/>
            <a:ext cx="24482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78721">
            <a:off x="5034334" y="1269098"/>
            <a:ext cx="371475" cy="128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76716">
            <a:off x="3624977" y="1353857"/>
            <a:ext cx="371475" cy="122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осознанность позволяет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5536" y="4797152"/>
            <a:ext cx="8291264" cy="1329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Процесс </a:t>
            </a:r>
            <a:r>
              <a:rPr lang="ru-RU" dirty="0">
                <a:solidFill>
                  <a:schemeClr val="tx1"/>
                </a:solidFill>
              </a:rPr>
              <a:t>обусловлен </a:t>
            </a:r>
            <a:r>
              <a:rPr lang="ru-RU" dirty="0" smtClean="0">
                <a:solidFill>
                  <a:schemeClr val="tx1"/>
                </a:solidFill>
              </a:rPr>
              <a:t> возрастом, но </a:t>
            </a:r>
            <a:r>
              <a:rPr lang="ru-RU" dirty="0">
                <a:solidFill>
                  <a:schemeClr val="tx1"/>
                </a:solidFill>
              </a:rPr>
              <a:t>глубоко индивидуален, взрослым не следует его форсировать.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26208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6318" y="1608730"/>
            <a:ext cx="3851626" cy="27563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УУД</a:t>
            </a:r>
            <a:r>
              <a:rPr lang="ru-RU" sz="2800" dirty="0" smtClean="0"/>
              <a:t>-</a:t>
            </a:r>
            <a:r>
              <a:rPr lang="ru-RU" sz="2800" dirty="0" smtClean="0">
                <a:solidFill>
                  <a:srgbClr val="FF0000"/>
                </a:solidFill>
              </a:rPr>
              <a:t>СРЕДСТВО</a:t>
            </a:r>
            <a:r>
              <a:rPr lang="ru-RU" sz="2800" dirty="0" smtClean="0"/>
              <a:t> (что </a:t>
            </a:r>
            <a:r>
              <a:rPr lang="ru-RU" sz="2800" dirty="0"/>
              <a:t>обеспечивает успешность решения </a:t>
            </a:r>
            <a:r>
              <a:rPr lang="ru-RU" sz="2800" dirty="0" smtClean="0"/>
              <a:t> задач)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608730"/>
            <a:ext cx="3666403" cy="27563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УУД-ОБЪЕКТ</a:t>
            </a:r>
            <a:r>
              <a:rPr lang="ru-RU" sz="2400" dirty="0"/>
              <a:t> </a:t>
            </a:r>
            <a:r>
              <a:rPr lang="ru-RU" sz="2400" dirty="0" smtClean="0"/>
              <a:t>(рассматривается</a:t>
            </a:r>
            <a:r>
              <a:rPr lang="ru-RU" sz="2400" dirty="0"/>
              <a:t>, </a:t>
            </a:r>
            <a:r>
              <a:rPr lang="ru-RU" sz="2400" dirty="0" smtClean="0"/>
              <a:t>анализируется</a:t>
            </a:r>
            <a:r>
              <a:rPr lang="ru-RU" sz="2400" dirty="0"/>
              <a:t>, формируется </a:t>
            </a:r>
            <a:r>
              <a:rPr lang="ru-RU" sz="2400" dirty="0" smtClean="0"/>
              <a:t>учеником  </a:t>
            </a:r>
            <a:r>
              <a:rPr lang="ru-RU" sz="2400" dirty="0"/>
              <a:t>непосредственно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923928" y="2636912"/>
            <a:ext cx="1080120" cy="648072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3923928" y="1916832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2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ТРЕБОВАНИЯ К ФОРМИРОВАНИЮ УУД В СТАРШЕЙ ШКОЛЕ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50704" y="2348879"/>
            <a:ext cx="3529208" cy="38796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1565501"/>
            <a:ext cx="50405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ОТКРЫТОСТЬ, </a:t>
            </a:r>
          </a:p>
          <a:p>
            <a:pPr algn="ctr"/>
            <a:r>
              <a:rPr lang="ru-RU" dirty="0" smtClean="0"/>
              <a:t>доступность самообразования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708993"/>
            <a:ext cx="3024336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Дистанционные курсы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3933055"/>
            <a:ext cx="3600400" cy="7053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Управленческие </a:t>
            </a:r>
            <a:r>
              <a:rPr lang="ru-RU" dirty="0"/>
              <a:t>или предпринимательские пробы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5013176"/>
            <a:ext cx="331236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Гражданские </a:t>
            </a:r>
            <a:r>
              <a:rPr lang="ru-RU" dirty="0"/>
              <a:t>и </a:t>
            </a:r>
            <a:r>
              <a:rPr lang="ru-RU" dirty="0" smtClean="0"/>
              <a:t>социальные </a:t>
            </a:r>
            <a:r>
              <a:rPr lang="ru-RU" dirty="0"/>
              <a:t>проектах,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84168" y="5877272"/>
            <a:ext cx="2736304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Волонтерство</a:t>
            </a: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2709121">
            <a:off x="3535001" y="2283324"/>
            <a:ext cx="324036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04920">
            <a:off x="3707900" y="2607393"/>
            <a:ext cx="1248488" cy="124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78390">
            <a:off x="6175252" y="2545908"/>
            <a:ext cx="9699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бъект 14"/>
          <p:cNvSpPr>
            <a:spLocks noGrp="1"/>
          </p:cNvSpPr>
          <p:nvPr>
            <p:ph sz="half" idx="2"/>
          </p:nvPr>
        </p:nvSpPr>
        <p:spPr>
          <a:xfrm>
            <a:off x="4648201" y="4229387"/>
            <a:ext cx="2372072" cy="18967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20659159">
            <a:off x="5004048" y="2479901"/>
            <a:ext cx="360040" cy="2533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20223811">
            <a:off x="6090677" y="2396183"/>
            <a:ext cx="370632" cy="36664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76256" y="3586529"/>
            <a:ext cx="1368152" cy="519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86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088" y="296652"/>
            <a:ext cx="6774160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Растет значение профессионального самоопределения </a:t>
            </a:r>
            <a:r>
              <a:rPr lang="ru-RU" sz="2400" dirty="0"/>
              <a:t>обучающихся </a:t>
            </a:r>
            <a:endParaRPr lang="ru-RU" sz="2400" dirty="0" smtClean="0"/>
          </a:p>
          <a:p>
            <a:pPr algn="ctr"/>
            <a:r>
              <a:rPr lang="ru-RU" sz="2400" dirty="0" smtClean="0"/>
              <a:t>(</a:t>
            </a:r>
            <a:r>
              <a:rPr lang="ru-RU" sz="2400" dirty="0"/>
              <a:t>при том что по-прежнему важное место остается за личностным самоопределением)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27249" y="2314600"/>
            <a:ext cx="5112568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Продолжается, но уже не столь ярко, как у подростков, учебное </a:t>
            </a:r>
            <a:r>
              <a:rPr lang="ru-RU" sz="2400" dirty="0" err="1"/>
              <a:t>смыслообразование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4293096"/>
            <a:ext cx="5616624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Усиливается </a:t>
            </a:r>
            <a:r>
              <a:rPr lang="ru-RU" sz="2400" dirty="0" err="1"/>
              <a:t>полимотивированность</a:t>
            </a:r>
            <a:r>
              <a:rPr lang="ru-RU" sz="2400" dirty="0"/>
              <a:t>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5798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Регулятивные </a:t>
            </a:r>
            <a:r>
              <a:rPr lang="ru-RU" dirty="0" smtClean="0">
                <a:solidFill>
                  <a:srgbClr val="FF0000"/>
                </a:solidFill>
              </a:rPr>
              <a:t>УУД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88024" y="4437112"/>
            <a:ext cx="3744416" cy="10081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НАЧАЛЬНАЯ ШКОЛА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159732" y="3861048"/>
            <a:ext cx="378042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ОСНОВНАЯ ШКОЛА</a:t>
            </a:r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>
            <a:off x="395536" y="3284984"/>
            <a:ext cx="3528392" cy="1152128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>
            <a:off x="3923928" y="4437112"/>
            <a:ext cx="1728192" cy="1008112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18529" y="1856376"/>
            <a:ext cx="331236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СТАРШАЯ ШКОЛА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18529" y="2308518"/>
            <a:ext cx="734481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Развернутое управление </a:t>
            </a:r>
            <a:r>
              <a:rPr lang="ru-RU" dirty="0"/>
              <a:t>ресурсами, </a:t>
            </a:r>
            <a:r>
              <a:rPr lang="ru-RU" dirty="0" smtClean="0"/>
              <a:t>умение </a:t>
            </a:r>
            <a:r>
              <a:rPr lang="ru-RU" dirty="0"/>
              <a:t>выбирать успешные стратегии в трудных ситуациях, в конечном счете, управлять своей деятельностью в открытом образовательном пространстве.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7" y="4509120"/>
            <a:ext cx="2911770" cy="22322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целеполагание, планирование,</a:t>
            </a:r>
          </a:p>
          <a:p>
            <a:pPr algn="ctr"/>
            <a:r>
              <a:rPr lang="ru-RU" sz="2400" dirty="0" smtClean="0"/>
              <a:t>Прогнозирование,</a:t>
            </a:r>
          </a:p>
          <a:p>
            <a:pPr algn="ctr"/>
            <a:r>
              <a:rPr lang="ru-RU" sz="2400" dirty="0" smtClean="0"/>
              <a:t> руководство, контроль, коррекция, оценка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5467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Коммуникативные </a:t>
            </a:r>
            <a:r>
              <a:rPr lang="ru-RU" dirty="0" smtClean="0">
                <a:solidFill>
                  <a:srgbClr val="FF0000"/>
                </a:solidFill>
              </a:rPr>
              <a:t>УУД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88024" y="4437112"/>
            <a:ext cx="3744416" cy="100811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НАЧАЛЬНАЯ ШКОЛА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159732" y="3861048"/>
            <a:ext cx="3780420" cy="5760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ОСНОВНАЯ ШКОЛА</a:t>
            </a:r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>
            <a:off x="395536" y="3284984"/>
            <a:ext cx="3528392" cy="1152128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>
            <a:off x="3923928" y="4437112"/>
            <a:ext cx="1728192" cy="1008112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87488" y="1430857"/>
            <a:ext cx="331236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СТАРШАЯ ШКОЛА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62891" y="1892522"/>
            <a:ext cx="72486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Эффективно </a:t>
            </a:r>
            <a:r>
              <a:rPr lang="ru-RU" sz="2400" dirty="0"/>
              <a:t>разрешать конфликты, выходить на новый уровень рефлексии в учете разных позиций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509120"/>
            <a:ext cx="4639962" cy="22322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Аргументировать, сравнивать, координировать, владеть устной и письменной речью речь в  сотрудничестве, в споре, в отстаивании мнения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03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Познавательные </a:t>
            </a:r>
            <a:r>
              <a:rPr lang="ru-RU" dirty="0" smtClean="0">
                <a:solidFill>
                  <a:srgbClr val="FF0000"/>
                </a:solidFill>
              </a:rPr>
              <a:t>УУД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88024" y="4437112"/>
            <a:ext cx="3744416" cy="10081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НАЧАЛЬНАЯ ШКОЛА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159732" y="3861048"/>
            <a:ext cx="3780420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ОСНОВНАЯ ШКОЛА</a:t>
            </a:r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>
            <a:off x="395536" y="3284984"/>
            <a:ext cx="3528392" cy="1152128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>
            <a:off x="3923928" y="4437112"/>
            <a:ext cx="1728192" cy="1008112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87488" y="1430857"/>
            <a:ext cx="331236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СТАРШАЯ ШКОЛА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62891" y="1892522"/>
            <a:ext cx="72486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Сознательное </a:t>
            </a:r>
            <a:r>
              <a:rPr lang="ru-RU" sz="2400" dirty="0"/>
              <a:t>и развернутое формирование образовательного </a:t>
            </a:r>
            <a:r>
              <a:rPr lang="ru-RU" sz="2400" dirty="0" smtClean="0"/>
              <a:t>запроса, формирование </a:t>
            </a:r>
            <a:r>
              <a:rPr lang="ru-RU" sz="2400" dirty="0"/>
              <a:t>собственной образовательной </a:t>
            </a:r>
            <a:r>
              <a:rPr lang="ru-RU" sz="2400" dirty="0" smtClean="0"/>
              <a:t>стратегии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437112"/>
            <a:ext cx="4680520" cy="2420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Наблюдение, поиск информации, составление моделей и схем, формулирование определений, логическое рассуждение, работа с текстами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2406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Необходимые </a:t>
            </a:r>
            <a:r>
              <a:rPr lang="ru-RU" sz="3200" dirty="0"/>
              <a:t>условия для завершающего этапа </a:t>
            </a:r>
            <a:r>
              <a:rPr lang="ru-RU" sz="3200" dirty="0" smtClean="0"/>
              <a:t>формирования УУД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57620" y="1772816"/>
            <a:ext cx="5544616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Испытание </a:t>
            </a:r>
            <a:r>
              <a:rPr lang="ru-RU" dirty="0"/>
              <a:t>сформированных компетенций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924944"/>
            <a:ext cx="554461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Обнаружение дефицитов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57620" y="4149080"/>
            <a:ext cx="554461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Выстраивание индивидуальной программы </a:t>
            </a:r>
            <a:r>
              <a:rPr lang="ru-RU" dirty="0"/>
              <a:t>личностного роста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644008" y="2564904"/>
            <a:ext cx="28592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5"/>
            <a:ext cx="36579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5536" y="5157192"/>
            <a:ext cx="849694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Системное </a:t>
            </a:r>
            <a:r>
              <a:rPr lang="ru-RU" dirty="0"/>
              <a:t>видение самого учебного предмета и его связей с другими предметами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021288"/>
            <a:ext cx="849694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Осознание учебного предмета </a:t>
            </a:r>
            <a:r>
              <a:rPr lang="ru-RU" dirty="0"/>
              <a:t>как </a:t>
            </a:r>
            <a:r>
              <a:rPr lang="ru-RU" dirty="0" smtClean="0"/>
              <a:t>набора </a:t>
            </a:r>
            <a:r>
              <a:rPr lang="ru-RU" dirty="0"/>
              <a:t>средств решения широкого класса предметных и </a:t>
            </a:r>
            <a:r>
              <a:rPr lang="ru-RU" dirty="0" err="1"/>
              <a:t>полидисциплинарных</a:t>
            </a:r>
            <a:r>
              <a:rPr lang="ru-RU" dirty="0"/>
              <a:t> задач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653448" y="5661248"/>
            <a:ext cx="28592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653448" y="4785111"/>
            <a:ext cx="28592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35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60648"/>
            <a:ext cx="7992888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/>
              <a:t>Типовые задачи по формированию универсальных учебных действий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404" y="1556792"/>
            <a:ext cx="4968552" cy="12961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обеспечение возможности </a:t>
            </a:r>
            <a:r>
              <a:rPr lang="ru-RU" dirty="0"/>
              <a:t>самостоятельной постановки целей и задач в предметном обучении, проектной и учебно-исследовательской деятельности обучающихся;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4949" y="2646575"/>
            <a:ext cx="5256584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обеспечение возможности самостоятельного выбора обучающимися темпа, режимов и форм освоения предметного материала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404" y="3503744"/>
            <a:ext cx="5331684" cy="13654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обеспечение возможности конвертировать все образовательные достижения обучающихся, полученные вне рамок образовательной организации, в результаты </a:t>
            </a:r>
            <a:r>
              <a:rPr lang="ru-RU" dirty="0" smtClean="0"/>
              <a:t>(оценки, портфолио..)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4653136"/>
            <a:ext cx="5475637" cy="99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обеспечение наличия образовательных событий, в рамках которых решаются задачи, носящие </a:t>
            </a:r>
            <a:r>
              <a:rPr lang="ru-RU" dirty="0" err="1"/>
              <a:t>полидисциплинарный</a:t>
            </a:r>
            <a:r>
              <a:rPr lang="ru-RU" dirty="0"/>
              <a:t> и </a:t>
            </a:r>
            <a:r>
              <a:rPr lang="ru-RU" dirty="0" err="1"/>
              <a:t>метапредметный</a:t>
            </a:r>
            <a:r>
              <a:rPr lang="ru-RU" dirty="0"/>
              <a:t> характер;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483" y="5121188"/>
            <a:ext cx="3963532" cy="17368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обеспечение </a:t>
            </a:r>
            <a:r>
              <a:rPr lang="ru-RU" dirty="0" smtClean="0"/>
              <a:t>решения задач, требующих </a:t>
            </a:r>
            <a:r>
              <a:rPr lang="ru-RU" dirty="0"/>
              <a:t>от обучающихся самостоятельного выбора партнеров для коммуникации, форм и методов ведения коммуникации;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5643246"/>
            <a:ext cx="4824536" cy="12147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обеспечение наличия в образовательной деятельности событий, требующих от обучающихся предъявления продуктов своей деятельности.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29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6672"/>
            <a:ext cx="8712968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Для формирования познавательных УУД задачи </a:t>
            </a:r>
            <a:r>
              <a:rPr lang="ru-RU" sz="2400" dirty="0"/>
              <a:t>должны быть сконструированы таким образом, чтобы формировать у обучающихся умения</a:t>
            </a:r>
            <a:r>
              <a:rPr lang="ru-RU" dirty="0"/>
              <a:t>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2348880"/>
            <a:ext cx="8496944" cy="38884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r>
              <a:rPr lang="ru-RU" sz="2800" dirty="0"/>
              <a:t>) объяснять явления с научной точки зрения;</a:t>
            </a:r>
          </a:p>
          <a:p>
            <a:pPr algn="ctr"/>
            <a:r>
              <a:rPr lang="ru-RU" sz="2800" dirty="0"/>
              <a:t>б) разрабатывать дизайн научного исследования;</a:t>
            </a:r>
          </a:p>
          <a:p>
            <a:pPr algn="ctr"/>
            <a:r>
              <a:rPr lang="ru-RU" sz="2800" dirty="0"/>
              <a:t>в) интерпретировать полученные данные и доказательства с разных позиций и формулировать соответствующие выводы.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067944" y="170080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5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403232" cy="196812"/>
          </a:xfrm>
        </p:spPr>
        <p:txBody>
          <a:bodyPr>
            <a:noAutofit/>
          </a:bodyPr>
          <a:lstStyle/>
          <a:p>
            <a:r>
              <a:rPr lang="ru-RU" sz="2800" dirty="0"/>
              <a:t>СТРУКТУРА </a:t>
            </a:r>
            <a:r>
              <a:rPr lang="ru-RU" sz="2800" dirty="0" smtClean="0"/>
              <a:t>ПРОГРАММЫ  РАЗВИТИЯ   УУД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40868" y="1052736"/>
            <a:ext cx="468052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ЦЕЛИ И ЗАДАЧИ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4664" y="1988840"/>
            <a:ext cx="835292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Описание </a:t>
            </a:r>
            <a:r>
              <a:rPr lang="ru-RU" dirty="0"/>
              <a:t>понятий, функций, состава и характеристик </a:t>
            </a:r>
            <a:r>
              <a:rPr lang="ru-RU" dirty="0" smtClean="0"/>
              <a:t>УУД, их </a:t>
            </a:r>
            <a:r>
              <a:rPr lang="ru-RU" dirty="0"/>
              <a:t>связи с </a:t>
            </a:r>
            <a:r>
              <a:rPr lang="ru-RU" dirty="0" smtClean="0"/>
              <a:t>учебной  </a:t>
            </a:r>
            <a:r>
              <a:rPr lang="ru-RU" dirty="0"/>
              <a:t>и внеурочной деятельностью, </a:t>
            </a:r>
            <a:r>
              <a:rPr lang="ru-RU" dirty="0" smtClean="0"/>
              <a:t>место в структуре образовательного процесса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1174" y="1556792"/>
            <a:ext cx="5267436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МЕСТО В СТАНДАРТЕ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5249" y="3085550"/>
            <a:ext cx="835292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Типовые </a:t>
            </a:r>
            <a:r>
              <a:rPr lang="ru-RU" dirty="0"/>
              <a:t>задачи по формированию универсальных учебных действий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9383" y="3717032"/>
            <a:ext cx="83529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Описание </a:t>
            </a:r>
            <a:r>
              <a:rPr lang="ru-RU" dirty="0"/>
              <a:t>особенностей </a:t>
            </a:r>
            <a:r>
              <a:rPr lang="ru-RU" dirty="0" smtClean="0"/>
              <a:t>и направлений учебно-исследовательской </a:t>
            </a:r>
            <a:r>
              <a:rPr lang="ru-RU" dirty="0"/>
              <a:t>и проектной деятельности обучающихся;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5114" y="6054333"/>
            <a:ext cx="8352928" cy="548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Методика </a:t>
            </a:r>
            <a:r>
              <a:rPr lang="ru-RU" dirty="0"/>
              <a:t>и инструментарий оценки успешности освоения и применения обучающимися универсальных учебных действий.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5114" y="4529567"/>
            <a:ext cx="8342076" cy="390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Планируемые </a:t>
            </a:r>
            <a:r>
              <a:rPr lang="ru-RU" dirty="0"/>
              <a:t>результаты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0235" y="5013176"/>
            <a:ext cx="83420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Описание условий развития УУД ,системы </a:t>
            </a:r>
            <a:r>
              <a:rPr lang="ru-RU" dirty="0"/>
              <a:t>организационно-методического и ресурсного обеспечения учебно-исследовательской и проектной деятельности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231113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76672"/>
            <a:ext cx="8208912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 познавательных УУД обеспечивается созданием условий для восстановления </a:t>
            </a:r>
            <a:r>
              <a:rPr lang="ru-RU" dirty="0" err="1"/>
              <a:t>полидисциплинарных</a:t>
            </a:r>
            <a:r>
              <a:rPr lang="ru-RU" dirty="0"/>
              <a:t> связей, формирования рефлексии обучающегося и формирования </a:t>
            </a:r>
            <a:r>
              <a:rPr lang="ru-RU" dirty="0" err="1"/>
              <a:t>метапредметных</a:t>
            </a:r>
            <a:r>
              <a:rPr lang="ru-RU" dirty="0"/>
              <a:t> понятий и представлений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88840"/>
            <a:ext cx="8640960" cy="46085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Рекомендуется проводить</a:t>
            </a:r>
          </a:p>
          <a:p>
            <a:r>
              <a:rPr lang="ru-RU" dirty="0"/>
              <a:t>-</a:t>
            </a:r>
            <a:r>
              <a:rPr lang="ru-RU" dirty="0" smtClean="0"/>
              <a:t>полидисциплинарные </a:t>
            </a:r>
            <a:r>
              <a:rPr lang="ru-RU" dirty="0"/>
              <a:t>и </a:t>
            </a:r>
            <a:r>
              <a:rPr lang="ru-RU" dirty="0" err="1"/>
              <a:t>метапредметные</a:t>
            </a:r>
            <a:r>
              <a:rPr lang="ru-RU" dirty="0"/>
              <a:t> погружения и </a:t>
            </a:r>
            <a:r>
              <a:rPr lang="ru-RU" dirty="0" err="1"/>
              <a:t>интенсивы</a:t>
            </a:r>
            <a:r>
              <a:rPr lang="ru-RU" dirty="0"/>
              <a:t>;</a:t>
            </a:r>
          </a:p>
          <a:p>
            <a:r>
              <a:rPr lang="ru-RU" dirty="0"/>
              <a:t>–	методологические и философские семинары;</a:t>
            </a:r>
          </a:p>
          <a:p>
            <a:r>
              <a:rPr lang="ru-RU" dirty="0"/>
              <a:t>–	образовательные экспедиции и экскурсии;</a:t>
            </a:r>
          </a:p>
          <a:p>
            <a:r>
              <a:rPr lang="ru-RU" dirty="0"/>
              <a:t>–	учебно-исследовательская работа обучающихся, которая предполагает:</a:t>
            </a:r>
          </a:p>
          <a:p>
            <a:r>
              <a:rPr lang="ru-RU" dirty="0"/>
              <a:t>–	 выбор тематики исследования, связанной с новейшими достижениями в области науки и технологий;</a:t>
            </a:r>
          </a:p>
          <a:p>
            <a:r>
              <a:rPr lang="ru-RU" dirty="0"/>
              <a:t>–	 выбор тематики исследований, связанных с учебными предметами, не изучаемыми в школе: психологией, социологией, бизнесом и др.;</a:t>
            </a:r>
          </a:p>
          <a:p>
            <a:r>
              <a:rPr lang="ru-RU" dirty="0"/>
              <a:t>–	выбор тематики исследований, направленных на изучение проблем местного сообщества, региона, мира в целом.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37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76672"/>
            <a:ext cx="8208912" cy="12961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 коммуникативных универсальных учебных </a:t>
            </a:r>
            <a:r>
              <a:rPr lang="ru-RU" dirty="0" smtClean="0"/>
              <a:t>действий</a:t>
            </a:r>
          </a:p>
          <a:p>
            <a:pPr algn="ctr"/>
            <a:r>
              <a:rPr lang="ru-RU" dirty="0" smtClean="0"/>
              <a:t> в условии открытости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963122"/>
            <a:ext cx="8496944" cy="20882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Коммуникации</a:t>
            </a:r>
          </a:p>
          <a:p>
            <a:r>
              <a:rPr lang="ru-RU" dirty="0" smtClean="0"/>
              <a:t>-с </a:t>
            </a:r>
            <a:r>
              <a:rPr lang="ru-RU" dirty="0"/>
              <a:t>обучающимися других образовательных организаций региона, как с ровесниками, так и с детьми иных возрастов;</a:t>
            </a:r>
          </a:p>
          <a:p>
            <a:r>
              <a:rPr lang="ru-RU" dirty="0" smtClean="0"/>
              <a:t>–представителями </a:t>
            </a:r>
            <a:r>
              <a:rPr lang="ru-RU" dirty="0"/>
              <a:t>местного сообщества, бизнес-структур, культурной и научной общественности для выполнения учебно-исследовательских работ и реализации проектов;</a:t>
            </a:r>
          </a:p>
          <a:p>
            <a:r>
              <a:rPr lang="ru-RU" dirty="0" smtClean="0"/>
              <a:t>–представителями </a:t>
            </a:r>
            <a:r>
              <a:rPr lang="ru-RU" dirty="0"/>
              <a:t>власти, местного самоуправления, фондов, спонсорами и др.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437112"/>
            <a:ext cx="8496944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позволяет </a:t>
            </a:r>
            <a:r>
              <a:rPr lang="ru-RU" dirty="0"/>
              <a:t>обучающимся самостоятельно ставить цели коммуникации, выбирать партнеров и способ поведения во время коммуникации, освоение культурных и социальных норм общения с представителями различных сообществ.</a:t>
            </a:r>
          </a:p>
        </p:txBody>
      </p:sp>
    </p:spTree>
    <p:extLst>
      <p:ext uri="{BB962C8B-B14F-4D97-AF65-F5344CB8AC3E}">
        <p14:creationId xmlns:p14="http://schemas.microsoft.com/office/powerpoint/2010/main" val="33903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32" y="-747464"/>
            <a:ext cx="878497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межшкольные </a:t>
            </a:r>
            <a:r>
              <a:rPr lang="ru-RU" dirty="0"/>
              <a:t>(межрегиональные) ассамблеи </a:t>
            </a:r>
            <a:r>
              <a:rPr lang="ru-RU" dirty="0" smtClean="0"/>
              <a:t>обучающихся ( материал должен </a:t>
            </a:r>
            <a:r>
              <a:rPr lang="ru-RU" dirty="0"/>
              <a:t>носить </a:t>
            </a:r>
            <a:r>
              <a:rPr lang="ru-RU" dirty="0" err="1"/>
              <a:t>полидисциплинарный</a:t>
            </a:r>
            <a:r>
              <a:rPr lang="ru-RU" dirty="0"/>
              <a:t> характер и касаться ближайшего будущего;</a:t>
            </a:r>
          </a:p>
          <a:p>
            <a:r>
              <a:rPr lang="ru-RU" dirty="0"/>
              <a:t>–	комплексные задачи, направленные на решение актуальных проблем, лежащих в ближайшем будущем обучающихся: выбор дальнейшей образовательной или рабочей траектории, определение жизненных стратегий и т.п.;</a:t>
            </a:r>
          </a:p>
          <a:p>
            <a:r>
              <a:rPr lang="ru-RU" dirty="0" smtClean="0"/>
              <a:t>–комплексные </a:t>
            </a:r>
            <a:r>
              <a:rPr lang="ru-RU" dirty="0"/>
              <a:t>задачи, направленные на решение проблем местного сообщества;</a:t>
            </a:r>
          </a:p>
          <a:p>
            <a:r>
              <a:rPr lang="ru-RU" dirty="0" smtClean="0"/>
              <a:t>–комплексные </a:t>
            </a:r>
            <a:r>
              <a:rPr lang="ru-RU" dirty="0"/>
              <a:t>задачи, направленные на изменение и улучшение реально существующих бизнес-практик;</a:t>
            </a:r>
          </a:p>
          <a:p>
            <a:r>
              <a:rPr lang="ru-RU" dirty="0" smtClean="0"/>
              <a:t>–социальные </a:t>
            </a:r>
            <a:r>
              <a:rPr lang="ru-RU" dirty="0"/>
              <a:t>проекты, направленные на улучшение жизни местного сообщества. К таким проектам относятся:</a:t>
            </a:r>
          </a:p>
          <a:p>
            <a:r>
              <a:rPr lang="ru-RU" dirty="0"/>
              <a:t>а) участие в волонтерских акциях и движениях, самостоятельная организация волонтерских акций;</a:t>
            </a:r>
          </a:p>
          <a:p>
            <a:r>
              <a:rPr lang="ru-RU" dirty="0"/>
              <a:t>б) участие в благотворительных акциях и движениях, самостоятельная организация благотворительных акций;</a:t>
            </a:r>
          </a:p>
          <a:p>
            <a:r>
              <a:rPr lang="ru-RU" dirty="0"/>
              <a:t>б) создание и реализация социальных проектов разного масштаба и направленности, выходящих за рамки образовательной организации;</a:t>
            </a:r>
          </a:p>
          <a:p>
            <a:r>
              <a:rPr lang="ru-RU" dirty="0" smtClean="0"/>
              <a:t>–получение </a:t>
            </a:r>
            <a:r>
              <a:rPr lang="ru-RU" dirty="0"/>
              <a:t>предметных знаний в структурах, альтернативных образовательной организации:</a:t>
            </a:r>
          </a:p>
          <a:p>
            <a:r>
              <a:rPr lang="ru-RU" dirty="0"/>
              <a:t>а) в заочных и дистанционных школах и университетах;</a:t>
            </a:r>
          </a:p>
          <a:p>
            <a:r>
              <a:rPr lang="ru-RU" dirty="0"/>
              <a:t>б) участие в дистанционных конкурсах и олимпиадах;</a:t>
            </a:r>
          </a:p>
          <a:p>
            <a:r>
              <a:rPr lang="ru-RU" dirty="0"/>
              <a:t>в) самостоятельное освоение отдельных предметов и курсов;</a:t>
            </a:r>
          </a:p>
          <a:p>
            <a:r>
              <a:rPr lang="ru-RU" dirty="0"/>
              <a:t>г) самостоятельное освоение дополнительных иностранных языков.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05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448932"/>
            <a:ext cx="8208912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Формирование регулятивных </a:t>
            </a:r>
            <a:r>
              <a:rPr lang="ru-RU" sz="3200" dirty="0" smtClean="0"/>
              <a:t> УУД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84784"/>
            <a:ext cx="8640960" cy="51125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целесообразно использовать возможности самостоятельного формирования элементов индивидуальной образовательной траектории. Например:</a:t>
            </a:r>
          </a:p>
          <a:p>
            <a:r>
              <a:rPr lang="ru-RU" dirty="0" smtClean="0"/>
              <a:t>а) самостоятельное изучение дополнительных иностранных языков с последующей сертификацией;</a:t>
            </a:r>
          </a:p>
          <a:p>
            <a:r>
              <a:rPr lang="ru-RU" dirty="0" smtClean="0"/>
              <a:t>б) самостоятельное освоение глав, разделов и тем учебных предметов;</a:t>
            </a:r>
          </a:p>
          <a:p>
            <a:r>
              <a:rPr lang="ru-RU" dirty="0" smtClean="0"/>
              <a:t>в) самостоятельное обучение в заочных и дистанционных школах и университетах;</a:t>
            </a:r>
          </a:p>
          <a:p>
            <a:r>
              <a:rPr lang="ru-RU" dirty="0" smtClean="0"/>
              <a:t>г) самостоятельное определение темы проекта, методов и способов его реализации, источников ресурсов, необходимых для реализации проекта;</a:t>
            </a:r>
          </a:p>
          <a:p>
            <a:r>
              <a:rPr lang="ru-RU" dirty="0" smtClean="0"/>
              <a:t>д) самостоятельное взаимодействие с источниками ресурсов: информационными источниками, фондами, представителями власти и т. </a:t>
            </a:r>
            <a:r>
              <a:rPr lang="ru-RU" dirty="0"/>
              <a:t>п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е) самостоятельное управление ресурсами, в том числе нематериальными;</a:t>
            </a:r>
          </a:p>
          <a:p>
            <a:r>
              <a:rPr lang="ru-RU" dirty="0"/>
              <a:t>ж) презентация результатов проектной работы на различных этапах ее реализации.;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73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257800"/>
            <a:ext cx="8229600" cy="160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79512" y="188641"/>
            <a:ext cx="8507288" cy="115212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1.4     Описание </a:t>
            </a:r>
            <a:r>
              <a:rPr lang="ru-RU" dirty="0">
                <a:solidFill>
                  <a:schemeClr val="tx1"/>
                </a:solidFill>
              </a:rPr>
              <a:t>особенностей учебно-исследовательской и проектной деятельности обучающихся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382704" cy="452628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исследование и проект приобретают статус инструментов учебной деятельности </a:t>
            </a:r>
            <a:r>
              <a:rPr lang="ru-RU" dirty="0" err="1">
                <a:solidFill>
                  <a:schemeClr val="tx1"/>
                </a:solidFill>
              </a:rPr>
              <a:t>полидисциплинарного</a:t>
            </a:r>
            <a:r>
              <a:rPr lang="ru-RU" dirty="0">
                <a:solidFill>
                  <a:schemeClr val="tx1"/>
                </a:solidFill>
              </a:rPr>
              <a:t> характера, необходимых для  освоения социальной жизни и </a:t>
            </a:r>
            <a:r>
              <a:rPr lang="ru-RU" dirty="0" smtClean="0">
                <a:solidFill>
                  <a:schemeClr val="tx1"/>
                </a:solidFill>
              </a:rPr>
              <a:t>культуры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Предпроектная</a:t>
            </a:r>
            <a:r>
              <a:rPr lang="ru-RU" dirty="0" smtClean="0">
                <a:solidFill>
                  <a:schemeClr val="tx1"/>
                </a:solidFill>
              </a:rPr>
              <a:t> идея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Цель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Ресурсы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Моделирование и анализ результата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Принятие параметров и критериев успешности, предлагаемых внешними сообществами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Социальный проект защищается в этом сообществе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12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462" y="1916832"/>
            <a:ext cx="8733656" cy="548680"/>
          </a:xfrm>
        </p:spPr>
        <p:txBody>
          <a:bodyPr/>
          <a:lstStyle/>
          <a:p>
            <a:r>
              <a:rPr lang="ru-RU" sz="2800" dirty="0" smtClean="0"/>
              <a:t>основные направления учебно-исследовательской </a:t>
            </a:r>
            <a:r>
              <a:rPr lang="ru-RU" sz="2800" dirty="0"/>
              <a:t>и проектной деятельности обучающихся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88024" y="1600200"/>
            <a:ext cx="3898776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854312" cy="45262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396536" y="2060848"/>
            <a:ext cx="45719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628800"/>
            <a:ext cx="4176464" cy="46085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Приоритетные в СОШ </a:t>
            </a:r>
            <a:r>
              <a:rPr lang="ru-RU" sz="2400" dirty="0"/>
              <a:t>:</a:t>
            </a:r>
          </a:p>
          <a:p>
            <a:r>
              <a:rPr lang="ru-RU" sz="2400" dirty="0" smtClean="0"/>
              <a:t>–социальное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–бизнес-проектирование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–исследовательское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–инженерное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–информационное</a:t>
            </a:r>
            <a:r>
              <a:rPr lang="ru-RU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628800"/>
            <a:ext cx="4248472" cy="46085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–</a:t>
            </a:r>
            <a:r>
              <a:rPr lang="ru-RU" sz="2400" dirty="0" smtClean="0"/>
              <a:t>исследовательское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–инженерное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–прикладное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–бизнес-проектирование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–информационное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–социальное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–игровое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–творческое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51585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sz="4000" dirty="0" smtClean="0"/>
              <a:t>Планируемые результаты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412776"/>
            <a:ext cx="8382704" cy="471370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2"/>
                </a:solidFill>
              </a:rPr>
              <a:t>о философских и методологических основаниях научной деятельности и научных методах, применяемых в исследовательской и проектной деятельности;</a:t>
            </a:r>
          </a:p>
          <a:p>
            <a:r>
              <a:rPr lang="ru-RU" dirty="0">
                <a:solidFill>
                  <a:schemeClr val="tx2"/>
                </a:solidFill>
              </a:rPr>
              <a:t>–	о таких понятиях, как концепция, научная гипотеза, метод, эксперимент, надежность гипотезы, модель, метод сбора и метод анализа данных;</a:t>
            </a:r>
          </a:p>
          <a:p>
            <a:r>
              <a:rPr lang="ru-RU" dirty="0">
                <a:solidFill>
                  <a:schemeClr val="tx2"/>
                </a:solidFill>
              </a:rPr>
              <a:t>–	о том, чем отличаются исследования в гуманитарных областях от исследований в естественных науках;</a:t>
            </a:r>
          </a:p>
          <a:p>
            <a:r>
              <a:rPr lang="ru-RU" dirty="0">
                <a:solidFill>
                  <a:schemeClr val="tx2"/>
                </a:solidFill>
              </a:rPr>
              <a:t>–	об истории науки;</a:t>
            </a:r>
          </a:p>
          <a:p>
            <a:r>
              <a:rPr lang="ru-RU" dirty="0">
                <a:solidFill>
                  <a:schemeClr val="tx2"/>
                </a:solidFill>
              </a:rPr>
              <a:t>–	о новейших разработках в области науки и технологий;</a:t>
            </a:r>
          </a:p>
          <a:p>
            <a:r>
              <a:rPr lang="ru-RU" dirty="0">
                <a:solidFill>
                  <a:schemeClr val="tx2"/>
                </a:solidFill>
              </a:rPr>
              <a:t>–	о правилах и законах, регулирующих отношения в научной, изобретательской и исследовательских областях деятельности (патентное право, защита авторского права и др.);</a:t>
            </a:r>
          </a:p>
          <a:p>
            <a:r>
              <a:rPr lang="ru-RU" dirty="0">
                <a:solidFill>
                  <a:schemeClr val="tx2"/>
                </a:solidFill>
              </a:rPr>
              <a:t>–	о деятельности организаций, сообществ и структур, заинтересованных в результатах исследований и предоставляющих ресурсы для проведения исследований и реализации проектов (фонды, государственные структуры, </a:t>
            </a:r>
            <a:r>
              <a:rPr lang="ru-RU" dirty="0" err="1">
                <a:solidFill>
                  <a:schemeClr val="tx2"/>
                </a:solidFill>
              </a:rPr>
              <a:t>краудфандинговые</a:t>
            </a:r>
            <a:r>
              <a:rPr lang="ru-RU" dirty="0">
                <a:solidFill>
                  <a:schemeClr val="tx2"/>
                </a:solidFill>
              </a:rPr>
              <a:t> структуры и др.);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2149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332656"/>
            <a:ext cx="8382704" cy="6264696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Обучающийся сможет:</a:t>
            </a:r>
          </a:p>
          <a:p>
            <a:r>
              <a:rPr lang="ru-RU" dirty="0">
                <a:solidFill>
                  <a:schemeClr val="accent1"/>
                </a:solidFill>
              </a:rPr>
              <a:t>–	решать задачи, находящиеся на стыке нескольких учебных дисциплин;</a:t>
            </a:r>
          </a:p>
          <a:p>
            <a:r>
              <a:rPr lang="ru-RU" dirty="0">
                <a:solidFill>
                  <a:schemeClr val="accent1"/>
                </a:solidFill>
              </a:rPr>
              <a:t>–	использовать основной алгоритм исследования при решении своих учебно-познавательных задач;</a:t>
            </a:r>
          </a:p>
          <a:p>
            <a:r>
              <a:rPr lang="ru-RU" dirty="0">
                <a:solidFill>
                  <a:schemeClr val="accent1"/>
                </a:solidFill>
              </a:rPr>
              <a:t>–	использовать основные принципы проектной деятельности при решении своих учебно-познавательных задач и задач, возникающих в культурной и социальной жизни;</a:t>
            </a:r>
          </a:p>
          <a:p>
            <a:r>
              <a:rPr lang="ru-RU" dirty="0">
                <a:solidFill>
                  <a:schemeClr val="accent1"/>
                </a:solidFill>
              </a:rPr>
              <a:t>–	использовать элементы математического моделирования при решении исследовательских задач;</a:t>
            </a:r>
          </a:p>
          <a:p>
            <a:r>
              <a:rPr lang="ru-RU" dirty="0">
                <a:solidFill>
                  <a:schemeClr val="accent1"/>
                </a:solidFill>
              </a:rPr>
              <a:t>–	использовать элементы математического анализа для интерпретации результатов, полученных в ходе учебно-исследовательской работы.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1710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0"/>
            <a:ext cx="8526720" cy="6126480"/>
          </a:xfrm>
        </p:spPr>
        <p:txBody>
          <a:bodyPr>
            <a:noAutofit/>
          </a:bodyPr>
          <a:lstStyle/>
          <a:p>
            <a:r>
              <a:rPr lang="ru-RU" sz="1400" dirty="0"/>
              <a:t>С точки зрения формирования универсальных учебных действий, в ходе освоения принципов учебно-исследовательской и проектной деятельностей обучающиеся научатся:</a:t>
            </a:r>
          </a:p>
          <a:p>
            <a:r>
              <a:rPr lang="ru-RU" sz="1400" dirty="0"/>
              <a:t>–	формулировать научную гипотезу, ставить цель в рамках исследования и проектирования, исходя из культурной нормы и сообразуясь с представлениями об общем благе;</a:t>
            </a:r>
          </a:p>
          <a:p>
            <a:r>
              <a:rPr lang="ru-RU" sz="1400" dirty="0"/>
              <a:t>–	восстанавливать контексты и пути развития того или иного вида научной деятельности, определяя место своего исследования или проекта в общем культурном пространстве;</a:t>
            </a:r>
          </a:p>
          <a:p>
            <a:r>
              <a:rPr lang="ru-RU" sz="1400" dirty="0"/>
              <a:t>–	отслеживать и принимать во внимание тренды и тенденции развития различных видов деятельности, в том числе научных, учитывать их при постановке собственных целей;</a:t>
            </a:r>
          </a:p>
          <a:p>
            <a:r>
              <a:rPr lang="ru-RU" sz="1400" dirty="0"/>
              <a:t>–	оценивать ресурсы, в том числе и нематериальные (такие, как время), необходимые для достижения поставленной цели;</a:t>
            </a:r>
          </a:p>
          <a:p>
            <a:r>
              <a:rPr lang="ru-RU" sz="1400" dirty="0"/>
              <a:t>–	находить различные источники материальных и нематериальных ресурсов, предоставляющих средства для проведения исследований и реализации проектов в различных областях деятельности человека;</a:t>
            </a:r>
          </a:p>
          <a:p>
            <a:r>
              <a:rPr lang="ru-RU" sz="1400" dirty="0"/>
              <a:t>–	вступать в коммуникацию с держателями различных типов ресурсов, точно и объективно презентуя свой проект или возможные результаты исследования, с целью обеспечения продуктивного взаимовыгодного сотрудничества;</a:t>
            </a:r>
          </a:p>
          <a:p>
            <a:r>
              <a:rPr lang="ru-RU" sz="1400" dirty="0"/>
              <a:t>–	самостоятельно и совместно с другими авторами разрабатывать систему параметров и критериев оценки эффективности и продуктивности реализации проекта или исследования на каждом этапе реализации и по завершении работы;</a:t>
            </a:r>
          </a:p>
          <a:p>
            <a:r>
              <a:rPr lang="ru-RU" sz="1400" dirty="0"/>
              <a:t>–	адекватно оценивать риски реализации проекта и проведения исследования и предусматривать пути минимизации этих рисков;</a:t>
            </a:r>
          </a:p>
          <a:p>
            <a:r>
              <a:rPr lang="ru-RU" sz="1400" dirty="0"/>
              <a:t>–	адекватно оценивать последствия реализации своего проекта (изменения, которые он повлечет в жизни других людей, сообществ);</a:t>
            </a:r>
          </a:p>
          <a:p>
            <a:r>
              <a:rPr lang="ru-RU" sz="1400" dirty="0"/>
              <a:t>–	адекватно оценивать дальнейшее развитие своего проекта или исследования, видеть возможные варианты применения результатов.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707539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Описание условий, обеспечивающих развитие универсальных учебных действий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526720" cy="452628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Педагогические кадры должны иметь необходимый уровень подготовки для реализации программы УУД, что может включать следующее:</a:t>
            </a:r>
          </a:p>
          <a:p>
            <a:r>
              <a:rPr lang="ru-RU" dirty="0"/>
              <a:t>–	педагоги владеют представлениями о возрастных особенностях обучающихся начальной, основной и старшей школы;</a:t>
            </a:r>
          </a:p>
          <a:p>
            <a:r>
              <a:rPr lang="ru-RU" dirty="0"/>
              <a:t>–	педагоги прошли курсы повышения квалификации, посвященные ФГОС;</a:t>
            </a:r>
          </a:p>
          <a:p>
            <a:r>
              <a:rPr lang="ru-RU" dirty="0"/>
              <a:t>–	педагоги участвовали в разработке программы по формированию УУД или участвовали во </a:t>
            </a:r>
            <a:r>
              <a:rPr lang="ru-RU" dirty="0" err="1"/>
              <a:t>внутришкольном</a:t>
            </a:r>
            <a:r>
              <a:rPr lang="ru-RU" dirty="0"/>
              <a:t> семинаре, посвященном особенностям применения выбранной программы по УУД;</a:t>
            </a:r>
          </a:p>
          <a:p>
            <a:r>
              <a:rPr lang="ru-RU" dirty="0"/>
              <a:t>–	педагоги могут строить образовательную деятельность в рамках учебного предмета в соответствии с особенностями формирования конкретных УУД;</a:t>
            </a:r>
          </a:p>
          <a:p>
            <a:r>
              <a:rPr lang="ru-RU" dirty="0"/>
              <a:t>–	педагоги осуществляют формирование УУД в рамках проектной, исследовательской деятельности</a:t>
            </a:r>
            <a:r>
              <a:rPr lang="ru-RU" dirty="0" smtClean="0"/>
              <a:t>;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характер взаимодействия педагога и обучающегося не противоречит представлениям об условиях формирования УУД;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–	педагоги владеют методиками формирующего оценивания; наличие позиции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тьютора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или педагога, владеющего навыками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тьюторского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сопровождения обучающихся;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–	педагоги умеют применять инструментарий для оценки качества формирования УУД в рамках одного или нескольких предметов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30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65760" y="1340768"/>
            <a:ext cx="4041648" cy="4785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052736"/>
            <a:ext cx="8496944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Обеспечение организационно-методических условий </a:t>
            </a:r>
            <a:r>
              <a:rPr lang="ru-RU" sz="2800" dirty="0"/>
              <a:t>для реализации системно-</a:t>
            </a:r>
            <a:r>
              <a:rPr lang="ru-RU" sz="2800" dirty="0" err="1"/>
              <a:t>деятельностного</a:t>
            </a:r>
            <a:r>
              <a:rPr lang="ru-RU" sz="2800" dirty="0"/>
              <a:t> подхода </a:t>
            </a:r>
          </a:p>
        </p:txBody>
      </p:sp>
      <p:sp>
        <p:nvSpPr>
          <p:cNvPr id="9" name="Овал 8"/>
          <p:cNvSpPr/>
          <p:nvPr/>
        </p:nvSpPr>
        <p:spPr>
          <a:xfrm>
            <a:off x="0" y="2780928"/>
            <a:ext cx="8964488" cy="381642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Приобретенные </a:t>
            </a:r>
            <a:r>
              <a:rPr lang="ru-RU" sz="2800" dirty="0"/>
              <a:t>компетенции </a:t>
            </a:r>
            <a:r>
              <a:rPr lang="ru-RU" sz="2800" dirty="0" smtClean="0"/>
              <a:t>обучающиеся могут </a:t>
            </a:r>
            <a:r>
              <a:rPr lang="ru-RU" sz="2800" dirty="0"/>
              <a:t>самостоятельно </a:t>
            </a:r>
            <a:r>
              <a:rPr lang="ru-RU" sz="2800" dirty="0" smtClean="0"/>
              <a:t>использовать в </a:t>
            </a:r>
            <a:r>
              <a:rPr lang="ru-RU" sz="2800" dirty="0"/>
              <a:t>разных видах деятельности за пределами образовательной организации, </a:t>
            </a:r>
            <a:endParaRPr lang="ru-RU" sz="2800" dirty="0" smtClean="0"/>
          </a:p>
          <a:p>
            <a:pPr algn="ctr"/>
            <a:r>
              <a:rPr lang="ru-RU" sz="2800" dirty="0" smtClean="0"/>
              <a:t>в </a:t>
            </a:r>
            <a:r>
              <a:rPr lang="ru-RU" sz="2800" dirty="0"/>
              <a:t>том числе в профессиональных и социальных пробах. 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067944" y="2492895"/>
            <a:ext cx="720080" cy="64807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79296" cy="1628800"/>
          </a:xfrm>
        </p:spPr>
        <p:txBody>
          <a:bodyPr/>
          <a:lstStyle/>
          <a:p>
            <a:r>
              <a:rPr lang="ru-RU" sz="2000" dirty="0" smtClean="0"/>
              <a:t>специфические характеристики </a:t>
            </a:r>
            <a:r>
              <a:rPr lang="ru-RU" sz="2000" dirty="0"/>
              <a:t>организации образовательного пространства старшей школы, обеспечивающих формирование УУД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670736" cy="4997152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сетевое взаимодействие образовательной организации с другими организациями общего и дополнительного образования, с учреждениями культуры;</a:t>
            </a:r>
          </a:p>
          <a:p>
            <a:r>
              <a:rPr lang="ru-RU" dirty="0">
                <a:solidFill>
                  <a:schemeClr val="accent1"/>
                </a:solidFill>
              </a:rPr>
              <a:t>–	обеспечение возможности реализации индивидуальной образовательной траектории обучающихся (разнообразие форм получения образования в данной образовательной организации, обеспечение возможности выбора обучающимся формы получения образования, уровня освоения предметного материала, учителя, учебной группы, обеспечения </a:t>
            </a:r>
            <a:r>
              <a:rPr lang="ru-RU" dirty="0" err="1">
                <a:solidFill>
                  <a:schemeClr val="accent1"/>
                </a:solidFill>
              </a:rPr>
              <a:t>тьюторского</a:t>
            </a:r>
            <a:r>
              <a:rPr lang="ru-RU" dirty="0">
                <a:solidFill>
                  <a:schemeClr val="accent1"/>
                </a:solidFill>
              </a:rPr>
              <a:t> сопровождения образовательной траектории обучающегося);</a:t>
            </a:r>
          </a:p>
          <a:p>
            <a:r>
              <a:rPr lang="ru-RU" dirty="0">
                <a:solidFill>
                  <a:schemeClr val="accent1"/>
                </a:solidFill>
              </a:rPr>
              <a:t>–	обеспечение возможности «конвертации» образовательных достижений, полученных обучающимися в иных образовательных структурах, организациях и событиях, в учебные результаты основного образования;</a:t>
            </a:r>
          </a:p>
          <a:p>
            <a:r>
              <a:rPr lang="ru-RU" dirty="0">
                <a:solidFill>
                  <a:schemeClr val="accent1"/>
                </a:solidFill>
              </a:rPr>
              <a:t>–	привлечение дистанционных форм получения образования (онлайн-курсов, заочных школ, дистанционных университетов) как элемента индивидуальной образовательной траектории обучающихся;</a:t>
            </a:r>
          </a:p>
          <a:p>
            <a:r>
              <a:rPr lang="ru-RU" dirty="0">
                <a:solidFill>
                  <a:schemeClr val="accent1"/>
                </a:solidFill>
              </a:rPr>
              <a:t>–	привлечение сети Интернет в качестве образовательного ресурса: интерактивные конференции и образовательные события с ровесниками из других городов России и других стран, культурно-исторические и языковые погружения с носителями иностранных языков и представителями иных культур</a:t>
            </a:r>
            <a:r>
              <a:rPr lang="ru-RU" dirty="0" smtClean="0">
                <a:solidFill>
                  <a:schemeClr val="accent1"/>
                </a:solidFill>
              </a:rPr>
              <a:t>;</a:t>
            </a:r>
          </a:p>
          <a:p>
            <a:r>
              <a:rPr lang="ru-RU" dirty="0">
                <a:solidFill>
                  <a:schemeClr val="accent1"/>
                </a:solidFill>
              </a:rPr>
              <a:t>обеспечение возможности вовлечения обучающихся в проектную деятельность, в том числе в деятельность социального проектирования и социального предпринимательства;</a:t>
            </a:r>
          </a:p>
          <a:p>
            <a:r>
              <a:rPr lang="ru-RU" dirty="0">
                <a:solidFill>
                  <a:schemeClr val="accent1"/>
                </a:solidFill>
              </a:rPr>
              <a:t>–	обеспечение возможности вовлечения обучающихся в разнообразную исследовательскую деятельность;</a:t>
            </a:r>
          </a:p>
          <a:p>
            <a:r>
              <a:rPr lang="ru-RU" dirty="0">
                <a:solidFill>
                  <a:schemeClr val="accent1"/>
                </a:solidFill>
              </a:rPr>
              <a:t>–	обеспечение широкой социализации обучающихся как через реализацию социальных проектов, так и через организованную разнообразную социальную практику: работу в волонтерских и благотворительных организациях, участие в благотворительных акциях, марафонах и проектах.</a:t>
            </a:r>
          </a:p>
          <a:p>
            <a:endParaRPr lang="ru-RU" dirty="0">
              <a:solidFill>
                <a:schemeClr val="accent1"/>
              </a:solidFill>
            </a:endParaRPr>
          </a:p>
          <a:p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611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/>
          <a:lstStyle/>
          <a:p>
            <a:r>
              <a:rPr lang="ru-RU" sz="2400" dirty="0"/>
              <a:t>обязательным условиям успешного формирования УУД относится создание методически единого пространства внутри образовательной организации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2204864"/>
            <a:ext cx="8310696" cy="3921616"/>
          </a:xfrm>
        </p:spPr>
        <p:txBody>
          <a:bodyPr>
            <a:normAutofit/>
          </a:bodyPr>
          <a:lstStyle/>
          <a:p>
            <a:r>
              <a:rPr lang="ru-RU" dirty="0" smtClean="0"/>
              <a:t>Нецелесообразно </a:t>
            </a:r>
            <a:r>
              <a:rPr lang="ru-RU" dirty="0"/>
              <a:t>допускать ситуации, при которых на уроках разрушается коммуникативное пространство (нет учебного сотрудничества), не происходит информационного обмена, не затребована читательская компетенция, создаются препятствия для собственной поисковой, исследовательской, проектной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5351053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Создание </a:t>
            </a:r>
            <a:r>
              <a:rPr lang="ru-RU" dirty="0"/>
              <a:t>условий для развития УУД — это не дополнение к образовательной деятельности, а кардинальное изменение содержания, форм и методов, при которых успешное обучение невозможно без одновременного наращивания компетенций</a:t>
            </a:r>
            <a:r>
              <a:rPr lang="ru-RU" dirty="0" smtClean="0"/>
              <a:t>.</a:t>
            </a:r>
          </a:p>
          <a:p>
            <a:r>
              <a:rPr lang="ru-RU" dirty="0"/>
              <a:t>Например, читательская компетенция наращивается не за счет специальных задач, лежащих вне программы или искусственно добавленных к учебной программе, а за счет того, что поставленная учебная задача требует разобраться в специально подобранных (и нередко деформированных) учебных текстах, а ход к решению задачи лежит через анализ, понимание, структурирование, трансформацию текста. Целесообразно, чтобы тексты для формирования читательской компетентности подбирались педагогом или группой педагогов-предметников. В таком случае шаг в познании будет сопровождаться шагом в развитии универсальных учебных действий. </a:t>
            </a:r>
          </a:p>
        </p:txBody>
      </p:sp>
    </p:spTree>
    <p:extLst>
      <p:ext uri="{BB962C8B-B14F-4D97-AF65-F5344CB8AC3E}">
        <p14:creationId xmlns:p14="http://schemas.microsoft.com/office/powerpoint/2010/main" val="1084164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8840"/>
          </a:xfrm>
        </p:spPr>
        <p:txBody>
          <a:bodyPr/>
          <a:lstStyle/>
          <a:p>
            <a:r>
              <a:rPr lang="ru-RU" sz="2400" dirty="0"/>
              <a:t>Методика и инструментарий оценки успешности освоения и применения обучающимися универсальных учебных действий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9933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2060848"/>
            <a:ext cx="8526720" cy="40656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Наряду с традиционными формами оценивания </a:t>
            </a:r>
            <a:r>
              <a:rPr lang="ru-RU" dirty="0" err="1"/>
              <a:t>метапредметных</a:t>
            </a:r>
            <a:r>
              <a:rPr lang="ru-RU" dirty="0"/>
              <a:t> образовательных результатов на уровне среднего общего образования универсальные учебные действия оцениваются в рамках специально организованных образовательной организацией модельных ситуаций, отражающих специфику будущей профессиональной и социальной жизни подростка (например, образовательное событие, защита реализованного проекта, представление учебно-исследовательской работы). </a:t>
            </a:r>
          </a:p>
        </p:txBody>
      </p:sp>
    </p:spTree>
    <p:extLst>
      <p:ext uri="{BB962C8B-B14F-4D97-AF65-F5344CB8AC3E}">
        <p14:creationId xmlns:p14="http://schemas.microsoft.com/office/powerpoint/2010/main" val="3318210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454712" cy="452628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для каждого из форматов работы, реализуемых в ходе оценочного образовательного события, педагогам целесообразно разработать самостоятельный инструмент оценки; в качестве инструментов оценки могут быть использованы оценочные листы, экспертные заключения и т.п.;</a:t>
            </a:r>
          </a:p>
          <a:p>
            <a:r>
              <a:rPr lang="ru-RU" dirty="0"/>
              <a:t>–	правила проведения образовательного события, параметры и критерии оценки каждой формы работы в рамках образовательного оценочного события должны быть известны участникам заранее, до начала события. По возможности, параметры и критерии оценки каждой формы работы обучающихся должны разрабатываться и обсуждаться с самими старшеклассниками;</a:t>
            </a:r>
          </a:p>
          <a:p>
            <a:r>
              <a:rPr lang="ru-RU" dirty="0"/>
              <a:t>–	каждому параметру оценки (оцениваемому универсальному учебному действию), занесенному в оценочный лист или экспертное заключение, должны соответствовать точные критерии оценки: за что, при каких условиях, исходя из каких принципов ставится то или иное количество баллов;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1160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454712" cy="452628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каждом этапе реализации образовательного события при использовании оценочных листов в качестве инструмента оценки результаты одних и тех же участников должны оценивать не менее двух экспертов одновременно; оценки, выставленные экспертами, в таком случае должны усредняться</a:t>
            </a:r>
            <a:r>
              <a:rPr lang="ru-RU" dirty="0" smtClean="0"/>
              <a:t>;</a:t>
            </a:r>
          </a:p>
          <a:p>
            <a:r>
              <a:rPr lang="ru-RU" dirty="0"/>
              <a:t>в рамках реализации оценочного образовательного события должна быть предусмотрена возможность самооценки обучающихся и включения результатов самооценки в формирование итоговой оценки. В качестве инструмента самооценки обучающихся могут быть использованы те же инструменты (оценочные листы), которые используются для оценки обучающихся экспертами.</a:t>
            </a:r>
          </a:p>
        </p:txBody>
      </p:sp>
    </p:spTree>
    <p:extLst>
      <p:ext uri="{BB962C8B-B14F-4D97-AF65-F5344CB8AC3E}">
        <p14:creationId xmlns:p14="http://schemas.microsoft.com/office/powerpoint/2010/main" val="41290191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484784"/>
            <a:ext cx="8454712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Защита проекта как формат оценки успешности освоения и применения обучающимися универсальных учебных действий</a:t>
            </a:r>
          </a:p>
          <a:p>
            <a:r>
              <a:rPr lang="ru-RU" dirty="0">
                <a:solidFill>
                  <a:srgbClr val="FF0000"/>
                </a:solidFill>
              </a:rPr>
              <a:t>Публично должны быть представлены два элемента проектной работы:</a:t>
            </a:r>
          </a:p>
          <a:p>
            <a:r>
              <a:rPr lang="ru-RU" dirty="0">
                <a:solidFill>
                  <a:srgbClr val="FF0000"/>
                </a:solidFill>
              </a:rPr>
              <a:t>–	защита темы проекта (проектной идеи);</a:t>
            </a:r>
          </a:p>
          <a:p>
            <a:r>
              <a:rPr lang="ru-RU" dirty="0">
                <a:solidFill>
                  <a:srgbClr val="FF0000"/>
                </a:solidFill>
              </a:rPr>
              <a:t>–	защита реализованного проекта.</a:t>
            </a:r>
          </a:p>
          <a:p>
            <a:r>
              <a:rPr lang="ru-RU" dirty="0">
                <a:solidFill>
                  <a:srgbClr val="FF0000"/>
                </a:solidFill>
              </a:rPr>
              <a:t>На защите темы проекта (проектной идеи) с обучающимся должны быть обсуждены:</a:t>
            </a:r>
          </a:p>
          <a:p>
            <a:r>
              <a:rPr lang="ru-RU" dirty="0">
                <a:solidFill>
                  <a:srgbClr val="FF0000"/>
                </a:solidFill>
              </a:rPr>
              <a:t>–	актуальность проекта;</a:t>
            </a:r>
          </a:p>
          <a:p>
            <a:r>
              <a:rPr lang="ru-RU" dirty="0">
                <a:solidFill>
                  <a:srgbClr val="FF0000"/>
                </a:solidFill>
              </a:rPr>
              <a:t>–	положительные эффекты от реализации проекта, важные как для самого автора, так и для других людей;</a:t>
            </a:r>
          </a:p>
          <a:p>
            <a:r>
              <a:rPr lang="ru-RU" dirty="0">
                <a:solidFill>
                  <a:srgbClr val="FF0000"/>
                </a:solidFill>
              </a:rPr>
              <a:t>–	ресурсы (как материальные, так и нематериальные), необходимые для реализации проекта, возможные источники ресурсов;</a:t>
            </a:r>
          </a:p>
          <a:p>
            <a:r>
              <a:rPr lang="ru-RU" dirty="0">
                <a:solidFill>
                  <a:srgbClr val="FF0000"/>
                </a:solidFill>
              </a:rPr>
              <a:t>–	риски реализации проекта и сложности, которые ожидают обучающегося при реализации данного проекта;</a:t>
            </a:r>
          </a:p>
          <a:p>
            <a:r>
              <a:rPr lang="ru-RU" dirty="0">
                <a:solidFill>
                  <a:srgbClr val="FF0000"/>
                </a:solidFill>
              </a:rPr>
              <a:t>В результате защиты темы проекта должна произойти (при необходимости) такая корректировка, чтобы проект стал реализуемым и позволил обучающемуся предпринять реальное проектное действие.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7536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382704" cy="4526280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На защите реализации проекта обучающийся представляет свой реализованный проект по следующему (примерному) плану:</a:t>
            </a:r>
          </a:p>
          <a:p>
            <a:r>
              <a:rPr lang="ru-RU" dirty="0">
                <a:solidFill>
                  <a:srgbClr val="FF0000"/>
                </a:solidFill>
              </a:rPr>
              <a:t>1. Тема и краткое описание сути проекта.</a:t>
            </a:r>
          </a:p>
          <a:p>
            <a:r>
              <a:rPr lang="ru-RU" dirty="0">
                <a:solidFill>
                  <a:srgbClr val="FF0000"/>
                </a:solidFill>
              </a:rPr>
              <a:t>2. Актуальность проекта.</a:t>
            </a:r>
          </a:p>
          <a:p>
            <a:r>
              <a:rPr lang="ru-RU" dirty="0">
                <a:solidFill>
                  <a:srgbClr val="FF0000"/>
                </a:solidFill>
              </a:rPr>
              <a:t>3. Положительные эффекты от реализации проекта, которые получат как сам автор, так и другие люди.</a:t>
            </a:r>
          </a:p>
          <a:p>
            <a:r>
              <a:rPr lang="ru-RU" dirty="0">
                <a:solidFill>
                  <a:srgbClr val="FF0000"/>
                </a:solidFill>
              </a:rPr>
              <a:t>4. Ресурсы (материальные и нематериальные), которые были привлечены для реализации проекта, а также источники этих ресурсов.</a:t>
            </a:r>
          </a:p>
          <a:p>
            <a:r>
              <a:rPr lang="ru-RU" dirty="0">
                <a:solidFill>
                  <a:srgbClr val="FF0000"/>
                </a:solidFill>
              </a:rPr>
              <a:t>5. Ход реализации проекта.</a:t>
            </a:r>
          </a:p>
          <a:p>
            <a:r>
              <a:rPr lang="ru-RU" dirty="0">
                <a:solidFill>
                  <a:srgbClr val="FF0000"/>
                </a:solidFill>
              </a:rPr>
              <a:t>6. Риски реализации проекта и сложности, которые обучающемуся удалось преодолеть в ходе его реализации.</a:t>
            </a:r>
          </a:p>
          <a:p>
            <a:r>
              <a:rPr lang="ru-RU" dirty="0">
                <a:solidFill>
                  <a:srgbClr val="FF0000"/>
                </a:solidFill>
              </a:rPr>
              <a:t>Проектная работа должна быть обеспечена </a:t>
            </a:r>
            <a:r>
              <a:rPr lang="ru-RU" dirty="0" err="1">
                <a:solidFill>
                  <a:srgbClr val="FF0000"/>
                </a:solidFill>
              </a:rPr>
              <a:t>тьюторским</a:t>
            </a:r>
            <a:r>
              <a:rPr lang="ru-RU" dirty="0">
                <a:solidFill>
                  <a:srgbClr val="FF0000"/>
                </a:solidFill>
              </a:rPr>
              <a:t> (кураторским) сопровождением. </a:t>
            </a:r>
          </a:p>
        </p:txBody>
      </p:sp>
    </p:spTree>
    <p:extLst>
      <p:ext uri="{BB962C8B-B14F-4D97-AF65-F5344CB8AC3E}">
        <p14:creationId xmlns:p14="http://schemas.microsoft.com/office/powerpoint/2010/main" val="11297789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310696" cy="4526280"/>
          </a:xfrm>
        </p:spPr>
        <p:txBody>
          <a:bodyPr>
            <a:normAutofit/>
          </a:bodyPr>
          <a:lstStyle/>
          <a:p>
            <a:r>
              <a:rPr lang="ru-RU" dirty="0"/>
              <a:t>Регламент проведения защиты проектной идеи и реализованного проекта, параметры и критерии оценки проектной деятельности должны быть известны обучающимся заранее. По возможности, параметры и критерии оценки проектной деятельности должны разрабатываться и обсуждаться с самими старшеклассниками.</a:t>
            </a:r>
          </a:p>
        </p:txBody>
      </p:sp>
    </p:spTree>
    <p:extLst>
      <p:ext uri="{BB962C8B-B14F-4D97-AF65-F5344CB8AC3E}">
        <p14:creationId xmlns:p14="http://schemas.microsoft.com/office/powerpoint/2010/main" val="31956446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382704" cy="452628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Основные требования к инструментарию оценки </a:t>
            </a:r>
            <a:r>
              <a:rPr lang="ru-RU" dirty="0" err="1"/>
              <a:t>сформированности</a:t>
            </a:r>
            <a:r>
              <a:rPr lang="ru-RU" dirty="0"/>
              <a:t> универсальных учебных действий при процедуре защиты реализованного проекта:</a:t>
            </a:r>
          </a:p>
          <a:p>
            <a:r>
              <a:rPr lang="ru-RU" dirty="0"/>
              <a:t>–	оценке должна подвергаться не только защита реализованного проекта, но и динамика изменений, внесенных в проект от момента замысла (процедуры защиты проектной идеи) до воплощения; при этом должны учитываться целесообразность, уместность, полнота этих изменений, соотнесенные с сохранением исходного замысла проекта;</a:t>
            </a:r>
          </a:p>
          <a:p>
            <a:r>
              <a:rPr lang="ru-RU" dirty="0"/>
              <a:t>–	для оценки проектной работы должна быть создана экспертная комиссия, в которую должны обязательно входить педагоги и представители администрации образовательных организаций, где учатся дети, представители местного сообщества и тех сфер деятельности, в рамках которых выполняются проектные работы;</a:t>
            </a:r>
          </a:p>
          <a:p>
            <a:r>
              <a:rPr lang="ru-RU" dirty="0"/>
              <a:t>–	оценивание производится на основе </a:t>
            </a:r>
            <a:r>
              <a:rPr lang="ru-RU" dirty="0" err="1"/>
              <a:t>критериальной</a:t>
            </a:r>
            <a:r>
              <a:rPr lang="ru-RU" dirty="0"/>
              <a:t> модели;</a:t>
            </a:r>
          </a:p>
          <a:p>
            <a:r>
              <a:rPr lang="ru-RU" dirty="0"/>
              <a:t>–	для обработки всего массива оценок может быть предусмотрен электронный инструмент; способ агрегации данных, формат вывода данных и способ презентации итоговых оценок обучающимся и другим заинтересованным лицам определяет сама образовательная организация;</a:t>
            </a:r>
          </a:p>
          <a:p>
            <a:r>
              <a:rPr lang="ru-RU" dirty="0"/>
              <a:t>–	результаты оценивания универсальных учебных действий в формате, принятом образовательной организацией доводятся до сведения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353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6089" y="874618"/>
            <a:ext cx="8208914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1.Организация </a:t>
            </a:r>
            <a:r>
              <a:rPr lang="ru-RU" sz="2800" dirty="0"/>
              <a:t>взаимодействия педагогов, обучающихся, родителей в проектной деятельности</a:t>
            </a:r>
          </a:p>
        </p:txBody>
      </p:sp>
      <p:sp>
        <p:nvSpPr>
          <p:cNvPr id="6" name="Овал 5"/>
          <p:cNvSpPr/>
          <p:nvPr/>
        </p:nvSpPr>
        <p:spPr>
          <a:xfrm>
            <a:off x="522248" y="2564904"/>
            <a:ext cx="8208913" cy="13681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Совершенствование </a:t>
            </a:r>
            <a:r>
              <a:rPr lang="ru-RU" sz="2800" dirty="0"/>
              <a:t>навыков проектной и исследовательской деятельности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067944" y="2098754"/>
            <a:ext cx="558761" cy="597768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4452067"/>
            <a:ext cx="8335626" cy="156922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Максимально </a:t>
            </a:r>
            <a:r>
              <a:rPr lang="ru-RU" sz="2800" dirty="0"/>
              <a:t>широкое и разнообразное применение универсальных учебных действий в новых для обучающихся </a:t>
            </a:r>
            <a:r>
              <a:rPr lang="ru-RU" sz="2800" dirty="0" smtClean="0"/>
              <a:t>ситуациях</a:t>
            </a:r>
            <a:endParaRPr lang="ru-RU" sz="28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067944" y="3933056"/>
            <a:ext cx="656724" cy="792088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Научно – исследовательская деятельность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238688" cy="452628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2"/>
                </a:solidFill>
              </a:rPr>
              <a:t>Исследовательское направление работы старшеклассников должно носить выраженный научный характер. Для руководства исследовательской работой обучающихся необходимо привлекать специалистов и ученых из различных областей знаний. Возможно выполнение исследовательских работ и проектов обучающимися вне школы – в лабораториях вузов, исследовательских институтов, колледжей. В случае если нет организационной возможности привлекать специалистов и ученых для руководства проектной и исследовательской работой обучающихся очно, желательно обеспечить дистанционное руководство этой работой (посредством сети Интернет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317416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310696" cy="4526280"/>
          </a:xfrm>
        </p:spPr>
        <p:txBody>
          <a:bodyPr>
            <a:normAutofit/>
          </a:bodyPr>
          <a:lstStyle/>
          <a:p>
            <a:r>
              <a:rPr lang="ru-RU" dirty="0"/>
              <a:t>Исследовательские проекты могут иметь следующие направления:</a:t>
            </a:r>
          </a:p>
          <a:p>
            <a:r>
              <a:rPr lang="ru-RU" dirty="0"/>
              <a:t>–	естественно-научные исследования;</a:t>
            </a:r>
          </a:p>
          <a:p>
            <a:r>
              <a:rPr lang="ru-RU" dirty="0"/>
              <a:t>–	исследования в гуманитарных областях (в том числе выходящих за рамки школьной программы, например в психологии, социологии);</a:t>
            </a:r>
          </a:p>
          <a:p>
            <a:r>
              <a:rPr lang="ru-RU" dirty="0"/>
              <a:t>–	экономические исследования;</a:t>
            </a:r>
          </a:p>
          <a:p>
            <a:r>
              <a:rPr lang="ru-RU" dirty="0"/>
              <a:t>–	социальные исследования;</a:t>
            </a:r>
          </a:p>
          <a:p>
            <a:r>
              <a:rPr lang="ru-RU" dirty="0"/>
              <a:t>–	научно-технические исследования.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5114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166680" cy="4526280"/>
          </a:xfrm>
        </p:spPr>
        <p:txBody>
          <a:bodyPr>
            <a:normAutofit/>
          </a:bodyPr>
          <a:lstStyle/>
          <a:p>
            <a:r>
              <a:rPr lang="ru-RU" dirty="0"/>
              <a:t>Требования к исследовательским проектам: постановка задачи, формулировка гипотезы, описание инструментария и регламентов исследования, проведение исследования и интерпретация полученных результатов.</a:t>
            </a:r>
          </a:p>
          <a:p>
            <a:r>
              <a:rPr lang="ru-RU" dirty="0"/>
              <a:t>Для исследований в естественно-научной, научно-технической, социальной и экономической областях желательным является использование элементов математического моделирования (с использованием компьютерных программ в том числе).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0161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ru-RU" dirty="0" err="1">
                <a:hlinkClick r:id="rId2"/>
              </a:rPr>
              <a:t>минобрнауки.рф</a:t>
            </a:r>
            <a:r>
              <a:rPr lang="ru-RU" dirty="0">
                <a:hlinkClick r:id="rId2"/>
              </a:rPr>
              <a:t>/%</a:t>
            </a:r>
            <a:r>
              <a:rPr lang="en-US" dirty="0" smtClean="0">
                <a:hlinkClick r:id="rId2"/>
              </a:rPr>
              <a:t>D0%B4%D0%BE%D0%BA%D1%83%D0%BC%D0%B5%D0%BD%D1%82%D1%8B/2365</a:t>
            </a:r>
            <a:endParaRPr lang="ru-RU" dirty="0" smtClean="0"/>
          </a:p>
          <a:p>
            <a:r>
              <a:rPr lang="en-US" dirty="0"/>
              <a:t>http://komobrlub.edusite.ru/DswMedia/programmarazvitiyauniversal-nyixuchebnyixdeystviy.pdf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49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2248" y="908719"/>
            <a:ext cx="4104457" cy="588080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2</a:t>
            </a:r>
            <a:r>
              <a:rPr lang="ru-RU" sz="2800" dirty="0" smtClean="0"/>
              <a:t>.Обеспечение </a:t>
            </a:r>
            <a:r>
              <a:rPr lang="ru-RU" sz="2800" dirty="0"/>
              <a:t>взаимосвязи способов организации урочной и внеурочной деятельности обучающихся по совершенствованию владения УУД, </a:t>
            </a:r>
            <a:endParaRPr lang="ru-RU" sz="2800" dirty="0" smtClean="0"/>
          </a:p>
          <a:p>
            <a:pPr algn="ctr"/>
            <a:r>
              <a:rPr lang="ru-RU" sz="2800" dirty="0" smtClean="0"/>
              <a:t>в </a:t>
            </a:r>
            <a:r>
              <a:rPr lang="ru-RU" sz="2800" dirty="0"/>
              <a:t>том числе на материале содержания учебных предметов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50610" y="764704"/>
            <a:ext cx="4231170" cy="30844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3</a:t>
            </a:r>
            <a:r>
              <a:rPr lang="ru-RU" sz="2800" dirty="0" smtClean="0"/>
              <a:t>.Включение </a:t>
            </a:r>
            <a:r>
              <a:rPr lang="ru-RU" sz="2800" dirty="0"/>
              <a:t>развивающих задач, способствующих совершенствованию универсальных учебных действий</a:t>
            </a:r>
          </a:p>
        </p:txBody>
      </p:sp>
      <p:sp>
        <p:nvSpPr>
          <p:cNvPr id="9" name="Стрелка вниз 8"/>
          <p:cNvSpPr/>
          <p:nvPr/>
        </p:nvSpPr>
        <p:spPr>
          <a:xfrm rot="2114725">
            <a:off x="3692792" y="892110"/>
            <a:ext cx="874861" cy="792088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445" y="772770"/>
            <a:ext cx="792882" cy="75887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4355976" y="3645024"/>
            <a:ext cx="4680520" cy="30243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4.</a:t>
            </a:r>
            <a:r>
              <a:rPr lang="ru-RU" sz="2800" dirty="0" smtClean="0"/>
              <a:t>Обеспечение </a:t>
            </a:r>
            <a:r>
              <a:rPr lang="ru-RU" sz="2800" dirty="0"/>
              <a:t>преемственности программы развития УУД при переходе от основного общего к среднему общему образованию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290570" y="1288154"/>
            <a:ext cx="720080" cy="2560969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74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6192688" cy="908720"/>
          </a:xfrm>
        </p:spPr>
        <p:txBody>
          <a:bodyPr/>
          <a:lstStyle/>
          <a:p>
            <a:r>
              <a:rPr lang="ru-RU" sz="2800" dirty="0" smtClean="0"/>
              <a:t>ВОЗРАСТНЫЕ ОСОБЕННОСТИ  СТАРШЕКЛАССНИКОВ: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59" y="1340768"/>
            <a:ext cx="4580313" cy="532859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tx2"/>
                </a:solidFill>
              </a:rPr>
              <a:t>формирование чувства </a:t>
            </a:r>
            <a:r>
              <a:rPr lang="ru-RU" b="1" dirty="0" smtClean="0">
                <a:solidFill>
                  <a:schemeClr val="tx2"/>
                </a:solidFill>
              </a:rPr>
              <a:t>взрослости;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tx2"/>
                </a:solidFill>
              </a:rPr>
              <a:t>выработка мировоззрения, убеждений, характера и жизненного самоопределения</a:t>
            </a:r>
          </a:p>
        </p:txBody>
      </p:sp>
      <p:pic>
        <p:nvPicPr>
          <p:cNvPr id="4098" name="Picture 2" descr="http://teprog.info/wp-content/uploads/2013/12/box-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0" t="-422" r="22360" b="-1467"/>
          <a:stretch/>
        </p:blipFill>
        <p:spPr bwMode="auto">
          <a:xfrm>
            <a:off x="4946073" y="235527"/>
            <a:ext cx="3906982" cy="524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96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42214" y="188640"/>
            <a:ext cx="3193682" cy="21602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ОСОЗНАННОСТЬ</a:t>
            </a: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820380" y="836712"/>
            <a:ext cx="4223320" cy="20162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САМОСТОЯТЕЛЬНОСТЬ</a:t>
            </a:r>
          </a:p>
        </p:txBody>
      </p:sp>
      <p:sp>
        <p:nvSpPr>
          <p:cNvPr id="7" name="Овал 6"/>
          <p:cNvSpPr/>
          <p:nvPr/>
        </p:nvSpPr>
        <p:spPr>
          <a:xfrm>
            <a:off x="0" y="2564904"/>
            <a:ext cx="2820380" cy="259228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ХАРАКТЕ-</a:t>
            </a:r>
          </a:p>
          <a:p>
            <a:r>
              <a:rPr lang="ru-RU" dirty="0" smtClean="0"/>
              <a:t>РИСТИКА ВЫПУСКНИКА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04572" y="2164935"/>
            <a:ext cx="4365314" cy="16813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ПРАКТИЧНОСТЬ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2987824" y="5805264"/>
            <a:ext cx="45719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925679" y="3586902"/>
            <a:ext cx="4211960" cy="18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ИНДИВИДУАЛЬНОСТЬ</a:t>
            </a:r>
          </a:p>
        </p:txBody>
      </p:sp>
      <p:sp>
        <p:nvSpPr>
          <p:cNvPr id="11" name="Овал 10"/>
          <p:cNvSpPr/>
          <p:nvPr/>
        </p:nvSpPr>
        <p:spPr>
          <a:xfrm>
            <a:off x="2281264" y="4520658"/>
            <a:ext cx="4680520" cy="2207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КОММУНИКАБЕЛЬНОСТЬ</a:t>
            </a:r>
          </a:p>
        </p:txBody>
      </p:sp>
      <p:sp>
        <p:nvSpPr>
          <p:cNvPr id="18" name="Стрелка вправо 17"/>
          <p:cNvSpPr/>
          <p:nvPr/>
        </p:nvSpPr>
        <p:spPr>
          <a:xfrm rot="16645866">
            <a:off x="1410618" y="1955927"/>
            <a:ext cx="501902" cy="752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9632045">
            <a:off x="2472404" y="2379024"/>
            <a:ext cx="978408" cy="6386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21121768">
            <a:off x="2654578" y="3078098"/>
            <a:ext cx="2687724" cy="67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668638" y="3810949"/>
            <a:ext cx="2671443" cy="5541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530555">
            <a:off x="2092598" y="4537781"/>
            <a:ext cx="1963585" cy="693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1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6605" y="548680"/>
            <a:ext cx="3168352" cy="5400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</a:p>
          <a:p>
            <a:pPr algn="ctr"/>
            <a:endParaRPr lang="ru-RU" sz="6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692696"/>
            <a:ext cx="4248472" cy="5400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ЖИЗНЕННЫЕ</a:t>
            </a:r>
          </a:p>
          <a:p>
            <a:pPr algn="ctr"/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1177396" y="3789040"/>
            <a:ext cx="6202916" cy="2592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УНИВЕРСАЛЬНЫЕ КОМПЕТЕНЦИИ</a:t>
            </a:r>
            <a:endParaRPr lang="ru-RU" sz="4000" b="1" dirty="0">
              <a:solidFill>
                <a:srgbClr val="C0000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52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ФОРМИРОВАНИЕ  </a:t>
            </a:r>
            <a:r>
              <a:rPr lang="ru-RU" dirty="0" smtClean="0">
                <a:solidFill>
                  <a:srgbClr val="FF0000"/>
                </a:solidFill>
              </a:rPr>
              <a:t>УУД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88024" y="4797153"/>
            <a:ext cx="3744416" cy="6480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/>
              <a:t>НАЧАЛЬНАЯ ШКОЛА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159732" y="3861048"/>
            <a:ext cx="3636404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ОСНОВНАЯ ШКОЛА</a:t>
            </a:r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>
            <a:off x="395536" y="3284984"/>
            <a:ext cx="3528392" cy="1152128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>
            <a:off x="3923928" y="4437112"/>
            <a:ext cx="1728192" cy="1008112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18529" y="2075768"/>
            <a:ext cx="331236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СТАРШАЯ ШКОЛА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76056" y="1398835"/>
            <a:ext cx="377991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/>
                </a:solidFill>
              </a:rPr>
              <a:t>ОТЛИЧИЯ</a:t>
            </a:r>
            <a:r>
              <a:rPr lang="ru-RU" sz="3200" dirty="0" smtClean="0"/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ПОЛНОТА</a:t>
            </a:r>
            <a:r>
              <a:rPr lang="ru-RU" sz="2400" dirty="0">
                <a:solidFill>
                  <a:srgbClr val="FF0000"/>
                </a:solidFill>
              </a:rPr>
              <a:t>,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СТРУКТУРА</a:t>
            </a:r>
            <a:r>
              <a:rPr lang="ru-RU" sz="2400" dirty="0">
                <a:solidFill>
                  <a:srgbClr val="FF0000"/>
                </a:solidFill>
              </a:rPr>
              <a:t>,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  СЛОЖНОСТЬ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   РЕФЛЕКСИВНОСТЬ (ОСОЗНАННОСТЬ)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8529" y="2575350"/>
            <a:ext cx="344036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Особенный, осознанный </a:t>
            </a:r>
            <a:r>
              <a:rPr lang="ru-RU" dirty="0"/>
              <a:t>этап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становлении УУД</a:t>
            </a:r>
          </a:p>
        </p:txBody>
      </p:sp>
    </p:spTree>
    <p:extLst>
      <p:ext uri="{BB962C8B-B14F-4D97-AF65-F5344CB8AC3E}">
        <p14:creationId xmlns:p14="http://schemas.microsoft.com/office/powerpoint/2010/main" val="117671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697</TotalTime>
  <Words>1830</Words>
  <Application>Microsoft Office PowerPoint</Application>
  <PresentationFormat>Экран (4:3)</PresentationFormat>
  <Paragraphs>276</Paragraphs>
  <Slides>43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Исполнительная</vt:lpstr>
      <vt:lpstr>СОДЕРЖАТЕЛЬНЫЙ РАЗДЕЛ ООП СОО</vt:lpstr>
      <vt:lpstr>СТРУКТУРА ПРОГРАММЫ  РАЗВИТИЯ   УУД </vt:lpstr>
      <vt:lpstr>ЦЕЛИ</vt:lpstr>
      <vt:lpstr>ЗАДАЧИ</vt:lpstr>
      <vt:lpstr>ЗАДАЧИ</vt:lpstr>
      <vt:lpstr>ВОЗРАСТНЫЕ ОСОБЕННОСТИ  СТАРШЕКЛАССНИКОВ: </vt:lpstr>
      <vt:lpstr>Презентация PowerPoint</vt:lpstr>
      <vt:lpstr>Презентация PowerPoint</vt:lpstr>
      <vt:lpstr>ФОРМИРОВАНИЕ  УУД</vt:lpstr>
      <vt:lpstr>Презентация PowerPoint</vt:lpstr>
      <vt:lpstr>осознанность позволяет</vt:lpstr>
      <vt:lpstr>ТРЕБОВАНИЯ К ФОРМИРОВАНИЮ УУД В СТАРШЕЙ ШКОЛЕ</vt:lpstr>
      <vt:lpstr>Презентация PowerPoint</vt:lpstr>
      <vt:lpstr>Регулятивные УУД</vt:lpstr>
      <vt:lpstr>Коммуникативные УУД</vt:lpstr>
      <vt:lpstr>Познавательные УУД</vt:lpstr>
      <vt:lpstr>Необходимые условия для завершающего этапа формирования УУД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направления учебно-исследовательской и проектной деятельности обучающихся  </vt:lpstr>
      <vt:lpstr>Планируемые результаты</vt:lpstr>
      <vt:lpstr>Презентация PowerPoint</vt:lpstr>
      <vt:lpstr>Презентация PowerPoint</vt:lpstr>
      <vt:lpstr>Описание условий, обеспечивающих развитие универсальных учебных действий </vt:lpstr>
      <vt:lpstr>специфические характеристики организации образовательного пространства старшей школы, обеспечивающих формирование УУД </vt:lpstr>
      <vt:lpstr>обязательным условиям успешного формирования УУД относится создание методически единого пространства внутри образовательной организации </vt:lpstr>
      <vt:lpstr>Презентация PowerPoint</vt:lpstr>
      <vt:lpstr>Методика и инструментарий оценки успешности освоения и применения обучающимися универсальных учебных действий</vt:lpstr>
      <vt:lpstr>Презентация PowerPoint</vt:lpstr>
      <vt:lpstr>Презентация PowerPoint</vt:lpstr>
      <vt:lpstr>ЗАЩИТА ПРОЕКТА</vt:lpstr>
      <vt:lpstr>ЗАЩИТА ПРОЕКТА</vt:lpstr>
      <vt:lpstr>Презентация PowerPoint</vt:lpstr>
      <vt:lpstr>Презентация PowerPoint</vt:lpstr>
      <vt:lpstr>Научно – исследовательская деятельность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Uchenik014</dc:creator>
  <cp:lastModifiedBy>Uchenik014</cp:lastModifiedBy>
  <cp:revision>38</cp:revision>
  <dcterms:created xsi:type="dcterms:W3CDTF">2018-03-30T08:07:57Z</dcterms:created>
  <dcterms:modified xsi:type="dcterms:W3CDTF">2018-04-01T20:27:07Z</dcterms:modified>
</cp:coreProperties>
</file>