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52"/>
  </p:notesMasterIdLst>
  <p:sldIdLst>
    <p:sldId id="290" r:id="rId2"/>
    <p:sldId id="320" r:id="rId3"/>
    <p:sldId id="291" r:id="rId4"/>
    <p:sldId id="294" r:id="rId5"/>
    <p:sldId id="295" r:id="rId6"/>
    <p:sldId id="293" r:id="rId7"/>
    <p:sldId id="292" r:id="rId8"/>
    <p:sldId id="296" r:id="rId9"/>
    <p:sldId id="261" r:id="rId10"/>
    <p:sldId id="297" r:id="rId11"/>
    <p:sldId id="257" r:id="rId12"/>
    <p:sldId id="259" r:id="rId13"/>
    <p:sldId id="260" r:id="rId14"/>
    <p:sldId id="359" r:id="rId15"/>
    <p:sldId id="262" r:id="rId16"/>
    <p:sldId id="301" r:id="rId17"/>
    <p:sldId id="360" r:id="rId18"/>
    <p:sldId id="263" r:id="rId19"/>
    <p:sldId id="355" r:id="rId20"/>
    <p:sldId id="356" r:id="rId21"/>
    <p:sldId id="264" r:id="rId22"/>
    <p:sldId id="349" r:id="rId23"/>
    <p:sldId id="265" r:id="rId24"/>
    <p:sldId id="331" r:id="rId25"/>
    <p:sldId id="333" r:id="rId26"/>
    <p:sldId id="366" r:id="rId27"/>
    <p:sldId id="367" r:id="rId28"/>
    <p:sldId id="339" r:id="rId29"/>
    <p:sldId id="336" r:id="rId30"/>
    <p:sldId id="368" r:id="rId31"/>
    <p:sldId id="346" r:id="rId32"/>
    <p:sldId id="348" r:id="rId33"/>
    <p:sldId id="362" r:id="rId34"/>
    <p:sldId id="341" r:id="rId35"/>
    <p:sldId id="342" r:id="rId36"/>
    <p:sldId id="364" r:id="rId37"/>
    <p:sldId id="365" r:id="rId38"/>
    <p:sldId id="279" r:id="rId39"/>
    <p:sldId id="361" r:id="rId40"/>
    <p:sldId id="317" r:id="rId41"/>
    <p:sldId id="315" r:id="rId42"/>
    <p:sldId id="328" r:id="rId43"/>
    <p:sldId id="323" r:id="rId44"/>
    <p:sldId id="324" r:id="rId45"/>
    <p:sldId id="327" r:id="rId46"/>
    <p:sldId id="330" r:id="rId47"/>
    <p:sldId id="308" r:id="rId48"/>
    <p:sldId id="363" r:id="rId49"/>
    <p:sldId id="312" r:id="rId50"/>
    <p:sldId id="289" r:id="rId5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1228"/>
    <a:srgbClr val="751111"/>
    <a:srgbClr val="001746"/>
    <a:srgbClr val="1B2911"/>
    <a:srgbClr val="000099"/>
    <a:srgbClr val="00642D"/>
    <a:srgbClr val="CD1D1D"/>
    <a:srgbClr val="003300"/>
    <a:srgbClr val="141548"/>
    <a:srgbClr val="5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771" autoAdjust="0"/>
    <p:restoredTop sz="94660"/>
  </p:normalViewPr>
  <p:slideViewPr>
    <p:cSldViewPr>
      <p:cViewPr varScale="1">
        <p:scale>
          <a:sx n="74" d="100"/>
          <a:sy n="74" d="100"/>
        </p:scale>
        <p:origin x="31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889352-60A4-45EB-BDF6-DAD683633707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645F81-D45C-4284-8A1C-64CB8FC17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785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45F81-D45C-4284-8A1C-64CB8FC179D8}" type="slidenum">
              <a:rPr lang="ru-RU" smtClean="0"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517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092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777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518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579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528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203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664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516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690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649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177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457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9.wdp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8.wdp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microsoft.com/office/2007/relationships/hdphoto" Target="../media/hdphoto3.wdp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10" Type="http://schemas.openxmlformats.org/officeDocument/2006/relationships/image" Target="../media/image390.png"/><Relationship Id="rId4" Type="http://schemas.microsoft.com/office/2007/relationships/hdphoto" Target="../media/hdphoto8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microsoft.com/office/2007/relationships/hdphoto" Target="../media/hdphoto8.wdp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60.png"/><Relationship Id="rId7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31.png"/><Relationship Id="rId4" Type="http://schemas.openxmlformats.org/officeDocument/2006/relationships/image" Target="../media/image47.png"/><Relationship Id="rId9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34.png"/><Relationship Id="rId4" Type="http://schemas.openxmlformats.org/officeDocument/2006/relationships/image" Target="../media/image56.png"/><Relationship Id="rId9" Type="http://schemas.openxmlformats.org/officeDocument/2006/relationships/image" Target="../media/image3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3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8.wdp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png"/><Relationship Id="rId4" Type="http://schemas.microsoft.com/office/2007/relationships/hdphoto" Target="../media/hdphoto8.wdp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4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microsoft.com/office/2007/relationships/hdphoto" Target="../media/hdphoto15.wdp"/><Relationship Id="rId4" Type="http://schemas.openxmlformats.org/officeDocument/2006/relationships/image" Target="../media/image52.jpe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avizinfo.by/content/files/belarus/201609/f_dollarphotoclub_2016040902505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5467"/>
          <a:stretch/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911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5575" y="620688"/>
            <a:ext cx="8856984" cy="954107"/>
          </a:xfrm>
          <a:prstGeom prst="rect">
            <a:avLst/>
          </a:prstGeom>
          <a:solidFill>
            <a:srgbClr val="12122C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rtlCol="0">
            <a:spAutoFit/>
          </a:bodyPr>
          <a:lstStyle/>
          <a:p>
            <a:pPr algn="ctr" fontAlgn="t"/>
            <a:r>
              <a:rPr lang="ru-RU" sz="2800" b="1" i="1" dirty="0">
                <a:solidFill>
                  <a:schemeClr val="bg1"/>
                </a:solidFill>
              </a:rPr>
              <a:t>Простейшая электрическая цепь </a:t>
            </a:r>
            <a:r>
              <a:rPr lang="ru-RU" sz="2800" b="1" i="1" dirty="0" smtClean="0">
                <a:solidFill>
                  <a:schemeClr val="bg1"/>
                </a:solidFill>
              </a:rPr>
              <a:t>состоит </a:t>
            </a:r>
          </a:p>
          <a:p>
            <a:pPr algn="ctr" fontAlgn="t"/>
            <a:r>
              <a:rPr lang="ru-RU" sz="2800" b="1" i="1" dirty="0" smtClean="0">
                <a:solidFill>
                  <a:schemeClr val="bg1"/>
                </a:solidFill>
              </a:rPr>
              <a:t>из </a:t>
            </a:r>
            <a:r>
              <a:rPr lang="ru-RU" sz="2800" b="1" i="1" dirty="0">
                <a:solidFill>
                  <a:schemeClr val="bg1"/>
                </a:solidFill>
              </a:rPr>
              <a:t>источника тока, ключа и лампочки. </a:t>
            </a:r>
            <a:endParaRPr lang="ru-RU" sz="2800" b="1" i="1" dirty="0" smtClean="0">
              <a:solidFill>
                <a:schemeClr val="bg1"/>
              </a:solidFill>
            </a:endParaRPr>
          </a:p>
        </p:txBody>
      </p:sp>
      <p:sp>
        <p:nvSpPr>
          <p:cNvPr id="3" name="AutoShape 2" descr="https://ds03.infourok.ru/uploads/ex/0468/00005287-d67b87cd/hello_html_6bfa3b3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 descr="C:\Users\Газдановы\Desktop\hello_html_6bfa3b3a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1679" y="2348880"/>
            <a:ext cx="698477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771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014"/>
            <a:ext cx="9144000" cy="684098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650702" y="404664"/>
            <a:ext cx="5333999" cy="38164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2400" b="1" u="sng" dirty="0" smtClean="0">
                <a:ln w="0"/>
                <a:solidFill>
                  <a:srgbClr val="00174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ПРЕДМЕТ</a:t>
            </a:r>
            <a:r>
              <a:rPr lang="ru-RU" sz="2400" b="1" dirty="0" smtClean="0">
                <a:ln w="0"/>
                <a:solidFill>
                  <a:srgbClr val="00174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</a:t>
            </a:r>
            <a:r>
              <a:rPr lang="ru-RU" sz="2000" b="1" dirty="0" smtClean="0">
                <a:ln w="0"/>
                <a:solidFill>
                  <a:srgbClr val="00174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ФИЗИКА</a:t>
            </a:r>
            <a:endParaRPr lang="ru-RU" sz="2000" b="1" cap="none" spc="0" dirty="0" smtClean="0">
              <a:ln w="0"/>
              <a:solidFill>
                <a:srgbClr val="001746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b="1" u="sng" cap="none" spc="0" dirty="0" smtClean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4000" b="1" u="sng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Тема урока: </a:t>
            </a:r>
            <a:r>
              <a:rPr lang="ru-RU" sz="4000" b="1" i="1" cap="none" spc="0" dirty="0" smtClean="0">
                <a:ln w="0"/>
                <a:solidFill>
                  <a:srgbClr val="00002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Последовательное </a:t>
            </a:r>
          </a:p>
          <a:p>
            <a:pPr algn="ctr"/>
            <a:r>
              <a:rPr lang="ru-RU" sz="4000" b="1" i="1" cap="none" spc="0" dirty="0" smtClean="0">
                <a:ln w="0"/>
                <a:solidFill>
                  <a:srgbClr val="00002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параллельное соединение проводников </a:t>
            </a:r>
            <a:endParaRPr lang="ru-RU" sz="4000" b="1" i="1" cap="none" spc="0" dirty="0">
              <a:ln w="0"/>
              <a:solidFill>
                <a:srgbClr val="00002E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3960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https://ds03.infourok.ru/uploads/ex/0e41/00037d28-5c7fc451/hello_html_2c4ec65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im2-tub-ru.yandex.net/i?id=a12b45ee86fb7bf2880e341006bdde07-l&amp;n=13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1" name="Picture 5" descr="C:\Users\Газдановы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086"/>
            <a:ext cx="9126552" cy="6844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82075" y="2386628"/>
            <a:ext cx="8009221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i="1" u="sng" dirty="0" smtClean="0">
                <a:ln w="0"/>
                <a:solidFill>
                  <a:srgbClr val="66003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Цель урока</a:t>
            </a:r>
            <a:r>
              <a:rPr lang="ru-RU" sz="3200" b="1" i="1" dirty="0" smtClean="0">
                <a:ln w="0"/>
                <a:solidFill>
                  <a:srgbClr val="66003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</a:t>
            </a:r>
            <a:r>
              <a:rPr lang="ru-RU" sz="2800" i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теоретически и экспериментально изучить последовательное и параллельное соединение проводников в электрической цепи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35255" y="1124744"/>
            <a:ext cx="7856041" cy="12618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100" b="1" u="sng" cap="none" spc="0" dirty="0" smtClean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4000" b="1" u="sng" cap="none" spc="0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Тема урока</a:t>
            </a:r>
            <a:r>
              <a:rPr lang="ru-RU" sz="4000" b="1" cap="none" spc="0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</a:t>
            </a:r>
            <a:r>
              <a:rPr lang="ru-RU" sz="3200" b="1" i="1" cap="none" spc="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Последовательное </a:t>
            </a:r>
          </a:p>
          <a:p>
            <a:pPr algn="ctr"/>
            <a:r>
              <a:rPr lang="ru-RU" sz="3200" b="1" i="1" cap="none" spc="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параллельное соединение проводников </a:t>
            </a:r>
            <a:endParaRPr lang="ru-RU" sz="3200" b="1" i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64872" y="404664"/>
            <a:ext cx="51125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bg1"/>
                </a:solidFill>
              </a:rPr>
              <a:t>Классная работа</a:t>
            </a:r>
            <a:endParaRPr lang="ru-RU" sz="4800" b="1" i="1" dirty="0">
              <a:solidFill>
                <a:schemeClr val="bg1"/>
              </a:solidFill>
            </a:endParaRPr>
          </a:p>
        </p:txBody>
      </p:sp>
      <p:pic>
        <p:nvPicPr>
          <p:cNvPr id="11" name="Picture 4" descr="http://otvetna-dz.ru/uploads/posts/2017-02/q80rua8o6t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5838"/>
          <a:stretch/>
        </p:blipFill>
        <p:spPr bwMode="auto">
          <a:xfrm>
            <a:off x="1835696" y="3933055"/>
            <a:ext cx="4320480" cy="2438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954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https://ds03.infourok.ru/uploads/ex/0e41/00037d28-5c7fc451/hello_html_2c4ec65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im2-tub-ru.yandex.net/i?id=a12b45ee86fb7bf2880e341006bdde07-l&amp;n=13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-10896" y="617538"/>
            <a:ext cx="909447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2800" b="1" i="1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Физика – удивительная вещь: </a:t>
            </a:r>
          </a:p>
          <a:p>
            <a:pPr algn="r"/>
            <a:r>
              <a:rPr lang="ru-RU" sz="2800" b="1" i="1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она интересна, даже если в ней ничего не понимаешь.</a:t>
            </a:r>
          </a:p>
          <a:p>
            <a:pPr algn="r"/>
            <a:r>
              <a:rPr lang="ru-RU" sz="2400" b="1" i="1" dirty="0" smtClean="0">
                <a:ln w="0"/>
                <a:solidFill>
                  <a:srgbClr val="1A173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(М. Аров) </a:t>
            </a:r>
            <a:endParaRPr lang="ru-RU" sz="2400" b="1" i="1" cap="none" spc="0" dirty="0">
              <a:ln w="0"/>
              <a:solidFill>
                <a:srgbClr val="1A173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AutoShape 2" descr="https://im3-tub-ru.yandex.net/i?id=24e4e27fd86b59356da6abf78bc82ea1-l&amp;n=13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www.ironbellathletics.com/wp-content/uploads/2010/12/3339474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71800" y="2276872"/>
            <a:ext cx="3309674" cy="403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201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827584" y="1988840"/>
            <a:ext cx="12961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V="1">
            <a:off x="2123728" y="1844824"/>
            <a:ext cx="0" cy="2880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267744" y="1700808"/>
            <a:ext cx="0" cy="5760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267744" y="1988840"/>
            <a:ext cx="13681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635896" y="1988840"/>
            <a:ext cx="0" cy="648072"/>
          </a:xfrm>
          <a:prstGeom prst="line">
            <a:avLst/>
          </a:prstGeom>
          <a:ln w="28575">
            <a:solidFill>
              <a:srgbClr val="1B29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635896" y="2613883"/>
            <a:ext cx="216024" cy="216024"/>
          </a:xfrm>
          <a:prstGeom prst="line">
            <a:avLst/>
          </a:prstGeom>
          <a:ln w="28575">
            <a:solidFill>
              <a:srgbClr val="1B29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635896" y="2996952"/>
            <a:ext cx="0" cy="10801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27584" y="1988840"/>
            <a:ext cx="0" cy="20882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827584" y="4077072"/>
            <a:ext cx="5040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1331640" y="3933056"/>
            <a:ext cx="576064" cy="25202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279953" y="3951058"/>
            <a:ext cx="576064" cy="25202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единительная линия 23"/>
          <p:cNvCxnSpPr>
            <a:stCxn id="21" idx="3"/>
          </p:cNvCxnSpPr>
          <p:nvPr/>
        </p:nvCxnSpPr>
        <p:spPr>
          <a:xfrm>
            <a:off x="1907704" y="4059070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22" idx="3"/>
          </p:cNvCxnSpPr>
          <p:nvPr/>
        </p:nvCxnSpPr>
        <p:spPr>
          <a:xfrm flipV="1">
            <a:off x="2856017" y="4059070"/>
            <a:ext cx="779879" cy="1800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27584" y="933650"/>
            <a:ext cx="6258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1.</a:t>
            </a:r>
            <a:endParaRPr lang="ru-RU" sz="3200" dirty="0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4860032" y="1988840"/>
            <a:ext cx="1080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5940152" y="1844824"/>
            <a:ext cx="0" cy="2880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6084168" y="1628800"/>
            <a:ext cx="0" cy="64807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6084168" y="1988840"/>
            <a:ext cx="12961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7380312" y="1988840"/>
            <a:ext cx="0" cy="6570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7380312" y="2645913"/>
            <a:ext cx="288032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7380312" y="2861937"/>
            <a:ext cx="0" cy="63907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4860032" y="1988840"/>
            <a:ext cx="0" cy="14401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4860032" y="3429000"/>
            <a:ext cx="432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5292080" y="2996952"/>
            <a:ext cx="0" cy="9541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6804248" y="3501008"/>
            <a:ext cx="5760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5292080" y="2996952"/>
            <a:ext cx="432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5757766" y="2829907"/>
            <a:ext cx="576064" cy="25202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5" name="Прямая соединительная линия 64"/>
          <p:cNvCxnSpPr>
            <a:stCxn id="63" idx="3"/>
          </p:cNvCxnSpPr>
          <p:nvPr/>
        </p:nvCxnSpPr>
        <p:spPr>
          <a:xfrm>
            <a:off x="6333830" y="2955921"/>
            <a:ext cx="47041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6804248" y="2955921"/>
            <a:ext cx="0" cy="9951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flipV="1">
            <a:off x="5292080" y="3946358"/>
            <a:ext cx="415701" cy="47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Прямоугольник 78"/>
          <p:cNvSpPr/>
          <p:nvPr/>
        </p:nvSpPr>
        <p:spPr>
          <a:xfrm>
            <a:off x="5740991" y="3778986"/>
            <a:ext cx="576064" cy="25202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3" name="Прямая соединительная линия 82"/>
          <p:cNvCxnSpPr/>
          <p:nvPr/>
        </p:nvCxnSpPr>
        <p:spPr>
          <a:xfrm>
            <a:off x="6317055" y="3933056"/>
            <a:ext cx="48719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4860032" y="933650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2.</a:t>
            </a:r>
            <a:endParaRPr lang="ru-RU" sz="3200" dirty="0"/>
          </a:p>
        </p:txBody>
      </p:sp>
      <p:sp>
        <p:nvSpPr>
          <p:cNvPr id="85" name="Блок-схема: узел 84"/>
          <p:cNvSpPr/>
          <p:nvPr/>
        </p:nvSpPr>
        <p:spPr>
          <a:xfrm>
            <a:off x="5258443" y="3379501"/>
            <a:ext cx="72008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Блок-схема: узел 85"/>
          <p:cNvSpPr/>
          <p:nvPr/>
        </p:nvSpPr>
        <p:spPr>
          <a:xfrm>
            <a:off x="6768243" y="3485674"/>
            <a:ext cx="72008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39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https://ds03.infourok.ru/uploads/ex/0e41/00037d28-5c7fc451/hello_html_2c4ec65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im2-tub-ru.yandex.net/i?id=a12b45ee86fb7bf2880e341006bdde07-l&amp;n=13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55575" y="160337"/>
            <a:ext cx="8808913" cy="1631216"/>
          </a:xfrm>
          <a:prstGeom prst="rect">
            <a:avLst/>
          </a:prstGeom>
          <a:solidFill>
            <a:srgbClr val="001746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u="sng" cap="none" spc="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Последовательное</a:t>
            </a:r>
            <a:r>
              <a:rPr lang="ru-RU" sz="2400" b="1" cap="none" spc="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соединение проводников - это такое соединение, при котором конец каждого предыдущего проводника соединяют с началом </a:t>
            </a:r>
          </a:p>
          <a:p>
            <a:pPr algn="ctr"/>
            <a:r>
              <a:rPr lang="ru-RU" sz="2400" b="1" cap="none" spc="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только одного последующего проводника</a:t>
            </a:r>
            <a:endParaRPr lang="ru-RU" sz="2400" b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8" name="Picture 3" descr="C:\Users\Газдановы\Desktop\i (5)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2661" r="23902"/>
          <a:stretch/>
        </p:blipFill>
        <p:spPr bwMode="auto">
          <a:xfrm>
            <a:off x="155575" y="2204864"/>
            <a:ext cx="2411760" cy="4513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://nommurestobar.com/imagelib/56c2e194494d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35897"/>
          <a:stretch/>
        </p:blipFill>
        <p:spPr bwMode="auto">
          <a:xfrm>
            <a:off x="3002621" y="3140968"/>
            <a:ext cx="5961867" cy="2866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735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544171"/>
            <a:ext cx="8928992" cy="2308324"/>
          </a:xfrm>
          <a:prstGeom prst="rect">
            <a:avLst/>
          </a:prstGeom>
          <a:solidFill>
            <a:srgbClr val="001746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chemeClr val="bg1"/>
                </a:solidFill>
              </a:rPr>
              <a:t>При данном соединении </a:t>
            </a:r>
            <a:r>
              <a:rPr lang="ru-RU" sz="2400" b="1" i="1" dirty="0">
                <a:solidFill>
                  <a:srgbClr val="FFFF00"/>
                </a:solidFill>
              </a:rPr>
              <a:t>все элементы связаны друг с другом так</a:t>
            </a:r>
            <a:r>
              <a:rPr lang="ru-RU" sz="2400" b="1" i="1" dirty="0">
                <a:solidFill>
                  <a:schemeClr val="bg1"/>
                </a:solidFill>
              </a:rPr>
              <a:t>, что включающий их участок цепи не имеет ни одного узла (точка, в которой соединяются три (или более) проводника электрической цепи). Разветвления цепи при этом отсутствуют. То есть, через каждый проводник будет протекать один и тот же электрический ток.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20951"/>
            <a:ext cx="7584777" cy="523220"/>
          </a:xfrm>
          <a:prstGeom prst="rect">
            <a:avLst/>
          </a:prstGeom>
          <a:solidFill>
            <a:srgbClr val="003300"/>
          </a:solidFill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u="sng" cap="none" spc="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Последовательное</a:t>
            </a:r>
            <a:r>
              <a:rPr lang="ru-RU" sz="2400" b="1" cap="none" spc="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800" b="1" u="sng" cap="none" spc="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соединение проводников</a:t>
            </a:r>
            <a:endParaRPr lang="ru-RU" sz="2800" b="1" u="sng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Picture 3" descr="C:\Users\Газдановы\Desktop\i (5)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2661" r="23902"/>
          <a:stretch/>
        </p:blipFill>
        <p:spPr bwMode="auto">
          <a:xfrm>
            <a:off x="2915816" y="3501008"/>
            <a:ext cx="1368152" cy="2560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3717032"/>
            <a:ext cx="2105810" cy="1579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35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827584" y="1988840"/>
            <a:ext cx="12961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V="1">
            <a:off x="2123728" y="1844824"/>
            <a:ext cx="0" cy="2880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267744" y="1700808"/>
            <a:ext cx="0" cy="5760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267744" y="1988840"/>
            <a:ext cx="13681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635896" y="1988840"/>
            <a:ext cx="0" cy="648072"/>
          </a:xfrm>
          <a:prstGeom prst="line">
            <a:avLst/>
          </a:prstGeom>
          <a:ln w="28575">
            <a:solidFill>
              <a:srgbClr val="1B29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635896" y="2645913"/>
            <a:ext cx="216024" cy="216024"/>
          </a:xfrm>
          <a:prstGeom prst="line">
            <a:avLst/>
          </a:prstGeom>
          <a:ln w="28575">
            <a:solidFill>
              <a:srgbClr val="1B29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635896" y="2996952"/>
            <a:ext cx="0" cy="10801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27584" y="1988840"/>
            <a:ext cx="0" cy="20882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827584" y="4077072"/>
            <a:ext cx="5040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1331640" y="3933056"/>
            <a:ext cx="576064" cy="25202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279953" y="3951058"/>
            <a:ext cx="576064" cy="25202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единительная линия 23"/>
          <p:cNvCxnSpPr>
            <a:stCxn id="21" idx="3"/>
          </p:cNvCxnSpPr>
          <p:nvPr/>
        </p:nvCxnSpPr>
        <p:spPr>
          <a:xfrm>
            <a:off x="1907704" y="4059070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22" idx="3"/>
          </p:cNvCxnSpPr>
          <p:nvPr/>
        </p:nvCxnSpPr>
        <p:spPr>
          <a:xfrm flipV="1">
            <a:off x="2856017" y="4059070"/>
            <a:ext cx="779879" cy="1800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27584" y="933650"/>
            <a:ext cx="6258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1.</a:t>
            </a:r>
            <a:endParaRPr lang="ru-RU" sz="3200" dirty="0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4860032" y="1988840"/>
            <a:ext cx="1080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5940152" y="1844824"/>
            <a:ext cx="0" cy="2880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6084168" y="1628800"/>
            <a:ext cx="0" cy="64807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6084168" y="1988840"/>
            <a:ext cx="12961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7380312" y="1988840"/>
            <a:ext cx="0" cy="6570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7380312" y="2645913"/>
            <a:ext cx="288032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7380312" y="2861937"/>
            <a:ext cx="0" cy="63907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4860032" y="1988840"/>
            <a:ext cx="0" cy="14401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4860032" y="3429000"/>
            <a:ext cx="432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5292080" y="2996952"/>
            <a:ext cx="0" cy="9541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6804248" y="3501008"/>
            <a:ext cx="5760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5292080" y="2996952"/>
            <a:ext cx="432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5757766" y="2829907"/>
            <a:ext cx="576064" cy="25202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5" name="Прямая соединительная линия 64"/>
          <p:cNvCxnSpPr>
            <a:stCxn id="63" idx="3"/>
          </p:cNvCxnSpPr>
          <p:nvPr/>
        </p:nvCxnSpPr>
        <p:spPr>
          <a:xfrm>
            <a:off x="6333830" y="2955921"/>
            <a:ext cx="47041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6804248" y="2955921"/>
            <a:ext cx="0" cy="9951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flipV="1">
            <a:off x="5292080" y="3946358"/>
            <a:ext cx="415701" cy="47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Прямоугольник 78"/>
          <p:cNvSpPr/>
          <p:nvPr/>
        </p:nvSpPr>
        <p:spPr>
          <a:xfrm>
            <a:off x="5740991" y="3778986"/>
            <a:ext cx="576064" cy="25202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3" name="Прямая соединительная линия 82"/>
          <p:cNvCxnSpPr/>
          <p:nvPr/>
        </p:nvCxnSpPr>
        <p:spPr>
          <a:xfrm>
            <a:off x="6317055" y="3933056"/>
            <a:ext cx="48719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4860032" y="933650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2.</a:t>
            </a:r>
            <a:endParaRPr lang="ru-RU" sz="3200" dirty="0"/>
          </a:p>
        </p:txBody>
      </p:sp>
      <p:sp>
        <p:nvSpPr>
          <p:cNvPr id="85" name="Блок-схема: узел 84"/>
          <p:cNvSpPr/>
          <p:nvPr/>
        </p:nvSpPr>
        <p:spPr>
          <a:xfrm>
            <a:off x="5258443" y="3379501"/>
            <a:ext cx="72008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Блок-схема: узел 85"/>
          <p:cNvSpPr/>
          <p:nvPr/>
        </p:nvSpPr>
        <p:spPr>
          <a:xfrm>
            <a:off x="6768243" y="3485674"/>
            <a:ext cx="72008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80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https://ds03.infourok.ru/uploads/ex/0e41/00037d28-5c7fc451/hello_html_2c4ec65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im2-tub-ru.yandex.net/i?id=a12b45ee86fb7bf2880e341006bdde07-l&amp;n=13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31776" y="160338"/>
            <a:ext cx="8460703" cy="1261884"/>
          </a:xfrm>
          <a:prstGeom prst="rect">
            <a:avLst/>
          </a:prstGeom>
          <a:solidFill>
            <a:srgbClr val="1A173D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u="sng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Параллельное</a:t>
            </a:r>
            <a:r>
              <a:rPr lang="ru-RU" sz="24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соединение – это соединение, при котором начала всех проводников соединяют с одной точкой электрической цепи, а концы – с другой. </a:t>
            </a:r>
            <a:endParaRPr lang="ru-RU" sz="2400" b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2996952"/>
            <a:ext cx="4274193" cy="2577762"/>
          </a:xfrm>
          <a:prstGeom prst="rect">
            <a:avLst/>
          </a:prstGeom>
        </p:spPr>
      </p:pic>
      <p:pic>
        <p:nvPicPr>
          <p:cNvPr id="8" name="Picture 3" descr="C:\Users\Газдановы\Desktop\i (5)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2661" r="23902"/>
          <a:stretch/>
        </p:blipFill>
        <p:spPr bwMode="auto">
          <a:xfrm>
            <a:off x="2267744" y="2796915"/>
            <a:ext cx="1368152" cy="2560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7975" y="3717032"/>
            <a:ext cx="879649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35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018" y="269497"/>
            <a:ext cx="8569963" cy="6319005"/>
          </a:xfrm>
          <a:prstGeom prst="rect">
            <a:avLst/>
          </a:prstGeom>
        </p:spPr>
      </p:pic>
      <p:pic>
        <p:nvPicPr>
          <p:cNvPr id="3" name="Picture 2" descr="http://xn--18-6kclvec3aj7p.xn--p1ai/wp-content/uploads/zadumajjsy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44624"/>
            <a:ext cx="1529136" cy="2228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688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84984"/>
            <a:ext cx="2004045" cy="267550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4202575"/>
            <a:ext cx="3024336" cy="22302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1" y="2996952"/>
            <a:ext cx="2952329" cy="28872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7504" y="44624"/>
            <a:ext cx="8784976" cy="2492990"/>
          </a:xfrm>
          <a:prstGeom prst="rect">
            <a:avLst/>
          </a:prstGeom>
          <a:solidFill>
            <a:srgbClr val="1A173D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FFFF00"/>
                </a:solidFill>
              </a:rPr>
              <a:t>Лампочка</a:t>
            </a:r>
            <a:r>
              <a:rPr lang="ru-RU" sz="2800" b="1" dirty="0" smtClean="0">
                <a:solidFill>
                  <a:srgbClr val="FFFF00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– </a:t>
            </a:r>
            <a:r>
              <a:rPr lang="ru-RU" sz="2400" b="1" dirty="0">
                <a:solidFill>
                  <a:schemeClr val="bg1"/>
                </a:solidFill>
              </a:rPr>
              <a:t>пусть ваши лица светятся радостью и счастьем 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от </a:t>
            </a:r>
            <a:r>
              <a:rPr lang="ru-RU" sz="2400" b="1" dirty="0">
                <a:solidFill>
                  <a:schemeClr val="bg1"/>
                </a:solidFill>
              </a:rPr>
              <a:t>правильных ответов товарищей;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800" b="1" u="sng" dirty="0" smtClean="0">
                <a:solidFill>
                  <a:srgbClr val="FFFF00"/>
                </a:solidFill>
              </a:rPr>
              <a:t>Генератор</a:t>
            </a:r>
            <a:r>
              <a:rPr lang="ru-RU" sz="2800" b="1" dirty="0" smtClean="0">
                <a:solidFill>
                  <a:srgbClr val="FFFF00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- </a:t>
            </a:r>
            <a:r>
              <a:rPr lang="ru-RU" sz="2400" b="1" dirty="0" smtClean="0">
                <a:solidFill>
                  <a:schemeClr val="bg1"/>
                </a:solidFill>
              </a:rPr>
              <a:t>как </a:t>
            </a:r>
            <a:r>
              <a:rPr lang="ru-RU" sz="2400" b="1" dirty="0">
                <a:solidFill>
                  <a:schemeClr val="bg1"/>
                </a:solidFill>
              </a:rPr>
              <a:t>генератор является источником энергии, 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так </a:t>
            </a:r>
            <a:r>
              <a:rPr lang="ru-RU" sz="2400" b="1" dirty="0">
                <a:solidFill>
                  <a:schemeClr val="bg1"/>
                </a:solidFill>
              </a:rPr>
              <a:t>и вы будьте инициаторами и генераторами идей;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800" b="1" u="sng" dirty="0" smtClean="0">
                <a:solidFill>
                  <a:srgbClr val="FFFF00"/>
                </a:solidFill>
              </a:rPr>
              <a:t>Амперметр</a:t>
            </a:r>
            <a:r>
              <a:rPr lang="ru-RU" sz="2400" b="1" dirty="0" smtClean="0">
                <a:solidFill>
                  <a:srgbClr val="FFFF00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– </a:t>
            </a:r>
            <a:r>
              <a:rPr lang="ru-RU" sz="2400" b="1" dirty="0">
                <a:solidFill>
                  <a:schemeClr val="bg1"/>
                </a:solidFill>
              </a:rPr>
              <a:t>последовательно включайтесь в процесс обсуждения поставленной цели</a:t>
            </a:r>
            <a:r>
              <a:rPr lang="ru-RU" sz="2400" b="1" dirty="0" smtClean="0">
                <a:solidFill>
                  <a:schemeClr val="bg1"/>
                </a:solidFill>
              </a:rPr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0501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018" y="269497"/>
            <a:ext cx="8569963" cy="6319005"/>
          </a:xfrm>
          <a:prstGeom prst="rect">
            <a:avLst/>
          </a:prstGeom>
        </p:spPr>
      </p:pic>
      <p:pic>
        <p:nvPicPr>
          <p:cNvPr id="3074" name="Picture 2" descr="http://xn--18-6kclvec3aj7p.xn--p1ai/wp-content/uploads/zadumajjsy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44624"/>
            <a:ext cx="1529136" cy="2228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604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https://ds03.infourok.ru/uploads/ex/0e41/00037d28-5c7fc451/hello_html_2c4ec65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im2-tub-ru.yandex.net/i?id=a12b45ee86fb7bf2880e341006bdde07-l&amp;n=13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316110" y="1124744"/>
            <a:ext cx="6830844" cy="563231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1746"/>
                </a:solidFill>
              </a:rPr>
              <a:t>1.</a:t>
            </a:r>
            <a:r>
              <a:rPr lang="ru-RU" sz="2400" dirty="0" smtClean="0"/>
              <a:t> </a:t>
            </a:r>
            <a:r>
              <a:rPr lang="ru-RU" sz="2400" b="1" dirty="0" smtClean="0">
                <a:solidFill>
                  <a:srgbClr val="001746"/>
                </a:solidFill>
              </a:rPr>
              <a:t>При сборке электрической цепи использовать провода с наконечниками, без видимых повреждений изоляции, избегать пересечений проводов.</a:t>
            </a:r>
          </a:p>
          <a:p>
            <a:r>
              <a:rPr lang="ru-RU" sz="2400" b="1" dirty="0" smtClean="0">
                <a:solidFill>
                  <a:srgbClr val="003300"/>
                </a:solidFill>
              </a:rPr>
              <a:t>2. Источник тока подключать в последнюю очередь.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3. Собранную электрическую цепь включать только после проверки ее учителем.</a:t>
            </a:r>
          </a:p>
          <a:p>
            <a:r>
              <a:rPr lang="ru-RU" sz="2400" b="1" dirty="0">
                <a:solidFill>
                  <a:srgbClr val="12122C"/>
                </a:solidFill>
              </a:rPr>
              <a:t>4. Источник тока подключать и отключать при разомкнутом ключе. </a:t>
            </a:r>
            <a:endParaRPr lang="ru-RU" sz="1100" b="1" dirty="0" smtClean="0">
              <a:solidFill>
                <a:srgbClr val="12122C"/>
              </a:solidFill>
            </a:endParaRPr>
          </a:p>
          <a:p>
            <a:r>
              <a:rPr lang="ru-RU" sz="2400" b="1" dirty="0">
                <a:solidFill>
                  <a:srgbClr val="002060"/>
                </a:solidFill>
              </a:rPr>
              <a:t>5</a:t>
            </a:r>
            <a:r>
              <a:rPr lang="ru-RU" sz="2400" b="1" dirty="0" smtClean="0">
                <a:solidFill>
                  <a:srgbClr val="002060"/>
                </a:solidFill>
              </a:rPr>
              <a:t>. Не прикасаться к элементам цепи, находящимся под напряжением и без изоляции.</a:t>
            </a:r>
            <a:endParaRPr lang="ru-RU" sz="1100" b="1" dirty="0" smtClean="0">
              <a:solidFill>
                <a:srgbClr val="002060"/>
              </a:solidFill>
            </a:endParaRPr>
          </a:p>
          <a:p>
            <a:r>
              <a:rPr lang="ru-RU" sz="2400" b="1" dirty="0">
                <a:solidFill>
                  <a:srgbClr val="660033"/>
                </a:solidFill>
              </a:rPr>
              <a:t>6</a:t>
            </a:r>
            <a:r>
              <a:rPr lang="ru-RU" sz="2400" b="1" dirty="0" smtClean="0">
                <a:solidFill>
                  <a:srgbClr val="660033"/>
                </a:solidFill>
              </a:rPr>
              <a:t>. Пользоваться только исправными штепсельными соединениями, розетками, гнездами и выключателями.</a:t>
            </a:r>
            <a:endParaRPr lang="ru-RU" sz="2400" b="1" dirty="0">
              <a:solidFill>
                <a:srgbClr val="660033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38751" y="151998"/>
            <a:ext cx="5786776" cy="769441"/>
          </a:xfrm>
          <a:prstGeom prst="rect">
            <a:avLst/>
          </a:prstGeom>
          <a:solidFill>
            <a:srgbClr val="00206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Техника безопасности</a:t>
            </a:r>
            <a:endParaRPr lang="ru-RU" sz="4400" b="1" i="1" cap="none" spc="0" dirty="0">
              <a:ln w="12700">
                <a:solidFill>
                  <a:schemeClr val="bg1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170" name="Picture 2" descr="http://krs.spb.ru/image/cache/data/6004bd0b/mr2c1tx1qhzwtzgq-1000x1000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778" y="183654"/>
            <a:ext cx="1887760" cy="1882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735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404664"/>
            <a:ext cx="799288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ru-RU" sz="4000" b="1" u="sng" dirty="0">
                <a:solidFill>
                  <a:srgbClr val="002060"/>
                </a:solidFill>
              </a:rPr>
              <a:t>Задачи:</a:t>
            </a:r>
            <a:r>
              <a:rPr lang="ru-RU" sz="4000" b="1" u="sng" dirty="0"/>
              <a:t> </a:t>
            </a:r>
          </a:p>
          <a:p>
            <a:pPr marL="342900" lvl="0" indent="-342900" algn="just" fontAlgn="t">
              <a:buFont typeface="Wingdings" panose="05000000000000000000" pitchFamily="2" charset="2"/>
              <a:buChar char="v"/>
            </a:pPr>
            <a:r>
              <a:rPr lang="ru-RU" sz="2400" b="1" dirty="0"/>
              <a:t>Экспериментально определить соотношение между величинами силы тока </a:t>
            </a:r>
            <a:r>
              <a:rPr lang="ru-RU" sz="2400" b="1" dirty="0" smtClean="0"/>
              <a:t>и напряжения </a:t>
            </a:r>
            <a:r>
              <a:rPr lang="ru-RU" sz="2400" b="1" dirty="0"/>
              <a:t>на отдельных участках цепи при параллельном и последовательном соединениях проводников</a:t>
            </a:r>
            <a:r>
              <a:rPr lang="ru-RU" sz="2400" b="1" dirty="0" smtClean="0"/>
              <a:t>;</a:t>
            </a:r>
          </a:p>
          <a:p>
            <a:pPr marL="342900" lvl="0" indent="-342900" algn="just" fontAlgn="t">
              <a:buFont typeface="Wingdings" panose="05000000000000000000" pitchFamily="2" charset="2"/>
              <a:buChar char="v"/>
            </a:pPr>
            <a:endParaRPr lang="ru-RU" sz="2400" dirty="0"/>
          </a:p>
          <a:p>
            <a:pPr marL="342900" lvl="0" indent="-342900" algn="just" fontAlgn="t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rgbClr val="001746"/>
                </a:solidFill>
              </a:rPr>
              <a:t>Вычислить</a:t>
            </a:r>
            <a:r>
              <a:rPr lang="ru-RU" sz="2400" b="1" dirty="0">
                <a:solidFill>
                  <a:srgbClr val="001746"/>
                </a:solidFill>
              </a:rPr>
              <a:t> </a:t>
            </a:r>
            <a:r>
              <a:rPr lang="ru-RU" sz="2400" b="1" dirty="0" smtClean="0">
                <a:solidFill>
                  <a:srgbClr val="001746"/>
                </a:solidFill>
              </a:rPr>
              <a:t>общее </a:t>
            </a:r>
            <a:r>
              <a:rPr lang="ru-RU" sz="2400" b="1" dirty="0">
                <a:solidFill>
                  <a:srgbClr val="001746"/>
                </a:solidFill>
              </a:rPr>
              <a:t>сопротивление цепи при последовательном и параллельном соединении проводников</a:t>
            </a:r>
            <a:r>
              <a:rPr lang="ru-RU" sz="2400" b="1" dirty="0" smtClean="0">
                <a:solidFill>
                  <a:srgbClr val="001746"/>
                </a:solidFill>
              </a:rPr>
              <a:t>;</a:t>
            </a:r>
          </a:p>
          <a:p>
            <a:pPr marL="342900" lvl="0" indent="-342900" algn="just" fontAlgn="t">
              <a:buFont typeface="Wingdings" panose="05000000000000000000" pitchFamily="2" charset="2"/>
              <a:buChar char="v"/>
            </a:pPr>
            <a:endParaRPr lang="ru-RU" sz="2400" dirty="0"/>
          </a:p>
          <a:p>
            <a:pPr marL="342900" lvl="0" indent="-342900" algn="just" fontAlgn="t">
              <a:buFont typeface="Wingdings" panose="05000000000000000000" pitchFamily="2" charset="2"/>
              <a:buChar char="v"/>
            </a:pPr>
            <a:r>
              <a:rPr lang="ru-RU" sz="2400" b="1" dirty="0">
                <a:solidFill>
                  <a:srgbClr val="1B2911"/>
                </a:solidFill>
              </a:rPr>
              <a:t>На основании полученных в ходе исследования результатов сделать соответствующие выводы.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5373216"/>
            <a:ext cx="1907857" cy="1429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9831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836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82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3152" y="260647"/>
            <a:ext cx="8632457" cy="954107"/>
          </a:xfrm>
          <a:prstGeom prst="rect">
            <a:avLst/>
          </a:prstGeom>
          <a:solidFill>
            <a:srgbClr val="1A173D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При последовательном соединении проводников сила тока во всех участках цепи одинакова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3789040"/>
            <a:ext cx="2873895" cy="2155421"/>
          </a:xfrm>
          <a:prstGeom prst="rect">
            <a:avLst/>
          </a:prstGeom>
        </p:spPr>
      </p:pic>
      <p:pic>
        <p:nvPicPr>
          <p:cNvPr id="10" name="Picture 3" descr="C:\Users\Газдановы\Desktop\i (5)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2661" r="23902"/>
          <a:stretch/>
        </p:blipFill>
        <p:spPr bwMode="auto">
          <a:xfrm>
            <a:off x="769132" y="1598433"/>
            <a:ext cx="1368152" cy="2560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388783" y="1599859"/>
                <a:ext cx="4361193" cy="678391"/>
              </a:xfrm>
              <a:prstGeom prst="rect">
                <a:avLst/>
              </a:prstGeom>
              <a:solidFill>
                <a:srgbClr val="701228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3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ru-RU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общ</m:t>
                        </m:r>
                      </m:sub>
                    </m:sSub>
                  </m:oMath>
                </a14:m>
                <a:r>
                  <a:rPr lang="en-US" sz="3600" b="1" dirty="0">
                    <a:solidFill>
                      <a:schemeClr val="bg1"/>
                    </a:solidFill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</m:sub>
                    </m:sSub>
                  </m:oMath>
                </a14:m>
                <a:r>
                  <a:rPr lang="en-US" sz="3600" b="1" dirty="0">
                    <a:solidFill>
                      <a:schemeClr val="bg1"/>
                    </a:solidFill>
                  </a:rPr>
                  <a:t>=…=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b="1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sz="3600" b="1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sub>
                    </m:sSub>
                  </m:oMath>
                </a14:m>
                <a:endParaRPr lang="ru-RU" sz="36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8783" y="1599859"/>
                <a:ext cx="4361193" cy="678391"/>
              </a:xfrm>
              <a:prstGeom prst="rect">
                <a:avLst/>
              </a:prstGeom>
              <a:blipFill rotWithShape="1">
                <a:blip r:embed="rId10"/>
                <a:stretch>
                  <a:fillRect t="-12500" b="-285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144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712968" cy="954107"/>
          </a:xfrm>
          <a:prstGeom prst="rect">
            <a:avLst/>
          </a:prstGeom>
          <a:solidFill>
            <a:srgbClr val="1A173D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При параллельном соединении проводников сила тока в цепи равна сумме сил токов на каждом участке 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23928" y="3789040"/>
            <a:ext cx="3024336" cy="2286399"/>
          </a:xfrm>
          <a:prstGeom prst="rect">
            <a:avLst/>
          </a:prstGeom>
        </p:spPr>
      </p:pic>
      <p:pic>
        <p:nvPicPr>
          <p:cNvPr id="8" name="Picture 3" descr="C:\Users\Газдановы\Desktop\i (5)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2661" r="23902"/>
          <a:stretch/>
        </p:blipFill>
        <p:spPr bwMode="auto">
          <a:xfrm>
            <a:off x="1187624" y="1457504"/>
            <a:ext cx="1368152" cy="2560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419872" y="1916832"/>
                <a:ext cx="4392488" cy="678391"/>
              </a:xfrm>
              <a:prstGeom prst="rect">
                <a:avLst/>
              </a:prstGeom>
              <a:solidFill>
                <a:srgbClr val="701228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3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ru-RU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общ</m:t>
                        </m:r>
                      </m:sub>
                    </m:sSub>
                  </m:oMath>
                </a14:m>
                <a:r>
                  <a:rPr lang="en-US" sz="3600" b="1" dirty="0">
                    <a:solidFill>
                      <a:schemeClr val="bg1"/>
                    </a:solidFill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ru-RU" sz="3600" b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sz="3600" b="1" dirty="0">
                    <a:solidFill>
                      <a:schemeClr val="bg1"/>
                    </a:solidFill>
                  </a:rPr>
                  <a:t>…</a:t>
                </a:r>
                <a14:m>
                  <m:oMath xmlns:m="http://schemas.openxmlformats.org/officeDocument/2006/math">
                    <m:r>
                      <a:rPr lang="en-US" sz="3600" b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3600" b="1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sz="3600" b="1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sub>
                    </m:sSub>
                  </m:oMath>
                </a14:m>
                <a:endParaRPr lang="ru-RU" sz="36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9872" y="1916832"/>
                <a:ext cx="4392488" cy="678391"/>
              </a:xfrm>
              <a:prstGeom prst="rect">
                <a:avLst/>
              </a:prstGeom>
              <a:blipFill rotWithShape="0">
                <a:blip r:embed="rId5"/>
                <a:stretch>
                  <a:fillRect t="-12500" b="-285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378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836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93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827584" y="1988840"/>
            <a:ext cx="12961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V="1">
            <a:off x="2123728" y="1844824"/>
            <a:ext cx="0" cy="2880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267744" y="1700808"/>
            <a:ext cx="0" cy="5760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267744" y="1988840"/>
            <a:ext cx="13681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635896" y="1988840"/>
            <a:ext cx="0" cy="648072"/>
          </a:xfrm>
          <a:prstGeom prst="line">
            <a:avLst/>
          </a:prstGeom>
          <a:ln w="28575">
            <a:solidFill>
              <a:srgbClr val="1B29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635896" y="2645913"/>
            <a:ext cx="216024" cy="216024"/>
          </a:xfrm>
          <a:prstGeom prst="line">
            <a:avLst/>
          </a:prstGeom>
          <a:ln w="28575">
            <a:solidFill>
              <a:srgbClr val="1B29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635896" y="2996952"/>
            <a:ext cx="0" cy="10801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27584" y="1988840"/>
            <a:ext cx="0" cy="20882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827584" y="4077072"/>
            <a:ext cx="5040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1331640" y="3933056"/>
            <a:ext cx="576064" cy="25202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279953" y="3951058"/>
            <a:ext cx="576064" cy="25202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единительная линия 23"/>
          <p:cNvCxnSpPr>
            <a:stCxn id="21" idx="3"/>
          </p:cNvCxnSpPr>
          <p:nvPr/>
        </p:nvCxnSpPr>
        <p:spPr>
          <a:xfrm>
            <a:off x="1907704" y="4059070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22" idx="3"/>
          </p:cNvCxnSpPr>
          <p:nvPr/>
        </p:nvCxnSpPr>
        <p:spPr>
          <a:xfrm flipV="1">
            <a:off x="2856017" y="4059070"/>
            <a:ext cx="779879" cy="1800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27584" y="933650"/>
            <a:ext cx="6258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1.</a:t>
            </a:r>
            <a:endParaRPr lang="ru-RU" sz="3200" dirty="0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4860032" y="1988840"/>
            <a:ext cx="1080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5940152" y="1844824"/>
            <a:ext cx="0" cy="2880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6084168" y="1628800"/>
            <a:ext cx="0" cy="64807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6084168" y="1988840"/>
            <a:ext cx="12961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7380312" y="1988840"/>
            <a:ext cx="0" cy="6570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7380312" y="2645913"/>
            <a:ext cx="288032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7380312" y="2861937"/>
            <a:ext cx="0" cy="63907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4860032" y="1988840"/>
            <a:ext cx="0" cy="14401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4860032" y="3429000"/>
            <a:ext cx="432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5292080" y="2996952"/>
            <a:ext cx="0" cy="9541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6804248" y="3501008"/>
            <a:ext cx="5760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5292080" y="2996952"/>
            <a:ext cx="432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5757766" y="2829907"/>
            <a:ext cx="576064" cy="25202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5" name="Прямая соединительная линия 64"/>
          <p:cNvCxnSpPr>
            <a:stCxn id="63" idx="3"/>
          </p:cNvCxnSpPr>
          <p:nvPr/>
        </p:nvCxnSpPr>
        <p:spPr>
          <a:xfrm>
            <a:off x="6333830" y="2955921"/>
            <a:ext cx="47041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6804248" y="2955921"/>
            <a:ext cx="0" cy="9951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flipV="1">
            <a:off x="5292080" y="3946358"/>
            <a:ext cx="415701" cy="47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Прямоугольник 78"/>
          <p:cNvSpPr/>
          <p:nvPr/>
        </p:nvSpPr>
        <p:spPr>
          <a:xfrm>
            <a:off x="5740991" y="3778986"/>
            <a:ext cx="576064" cy="25202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3" name="Прямая соединительная линия 82"/>
          <p:cNvCxnSpPr/>
          <p:nvPr/>
        </p:nvCxnSpPr>
        <p:spPr>
          <a:xfrm>
            <a:off x="6317055" y="3933056"/>
            <a:ext cx="48719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4860032" y="933650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2.</a:t>
            </a:r>
            <a:endParaRPr lang="ru-RU" sz="3200" dirty="0"/>
          </a:p>
        </p:txBody>
      </p:sp>
      <p:sp>
        <p:nvSpPr>
          <p:cNvPr id="85" name="Блок-схема: узел 84"/>
          <p:cNvSpPr/>
          <p:nvPr/>
        </p:nvSpPr>
        <p:spPr>
          <a:xfrm>
            <a:off x="5258443" y="3379501"/>
            <a:ext cx="72008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Блок-схема: узел 85"/>
          <p:cNvSpPr/>
          <p:nvPr/>
        </p:nvSpPr>
        <p:spPr>
          <a:xfrm>
            <a:off x="6768243" y="3485674"/>
            <a:ext cx="72008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94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7956" y="116632"/>
            <a:ext cx="8712968" cy="1384995"/>
          </a:xfrm>
          <a:prstGeom prst="rect">
            <a:avLst/>
          </a:prstGeom>
          <a:solidFill>
            <a:srgbClr val="1A173D"/>
          </a:solidFill>
        </p:spPr>
        <p:txBody>
          <a:bodyPr wrap="square" rtlCol="0">
            <a:spAutoFit/>
          </a:bodyPr>
          <a:lstStyle/>
          <a:p>
            <a:pPr algn="ctr" fontAlgn="t"/>
            <a:r>
              <a:rPr lang="ru-RU" sz="2800" b="1" dirty="0">
                <a:solidFill>
                  <a:schemeClr val="bg1"/>
                </a:solidFill>
              </a:rPr>
              <a:t>П</a:t>
            </a:r>
            <a:r>
              <a:rPr lang="ru-RU" sz="2800" b="1" dirty="0" smtClean="0">
                <a:solidFill>
                  <a:schemeClr val="bg1"/>
                </a:solidFill>
              </a:rPr>
              <a:t>ри </a:t>
            </a:r>
            <a:r>
              <a:rPr lang="ru-RU" sz="2800" b="1" dirty="0">
                <a:solidFill>
                  <a:schemeClr val="bg1"/>
                </a:solidFill>
              </a:rPr>
              <a:t>последовательном соединении проводников полное напряжение в цепи равно сумме напряжений на отдельных её </a:t>
            </a:r>
            <a:r>
              <a:rPr lang="ru-RU" sz="2800" b="1" dirty="0" smtClean="0">
                <a:solidFill>
                  <a:schemeClr val="bg1"/>
                </a:solidFill>
              </a:rPr>
              <a:t>участках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6038" y="3717032"/>
            <a:ext cx="2636803" cy="18722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658116" y="1988840"/>
                <a:ext cx="5832648" cy="678391"/>
              </a:xfrm>
              <a:prstGeom prst="rect">
                <a:avLst/>
              </a:prstGeom>
              <a:solidFill>
                <a:srgbClr val="0033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3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ru-RU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общ</m:t>
                        </m:r>
                      </m:sub>
                    </m:sSub>
                  </m:oMath>
                </a14:m>
                <a:r>
                  <a:rPr lang="en-US" sz="3600" b="1" dirty="0">
                    <a:solidFill>
                      <a:schemeClr val="bg1"/>
                    </a:solidFill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</m:sub>
                    </m:sSub>
                    <m:r>
                      <a:rPr lang="en-US" sz="3600" b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36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…+</m:t>
                    </m:r>
                    <m:sSub>
                      <m:sSubPr>
                        <m:ctrlPr>
                          <a:rPr lang="en-US" sz="3600" b="1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en-US" sz="3600" b="1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sub>
                    </m:sSub>
                  </m:oMath>
                </a14:m>
                <a:endParaRPr lang="ru-RU" sz="36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8116" y="1988840"/>
                <a:ext cx="5832648" cy="678391"/>
              </a:xfrm>
              <a:prstGeom prst="rect">
                <a:avLst/>
              </a:prstGeom>
              <a:blipFill rotWithShape="0">
                <a:blip r:embed="rId5"/>
                <a:stretch>
                  <a:fillRect t="-12500" b="-285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531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6632"/>
            <a:ext cx="8712968" cy="954107"/>
          </a:xfrm>
          <a:prstGeom prst="rect">
            <a:avLst/>
          </a:prstGeom>
          <a:solidFill>
            <a:srgbClr val="1A173D"/>
          </a:solidFill>
        </p:spPr>
        <p:txBody>
          <a:bodyPr wrap="square" rtlCol="0">
            <a:spAutoFit/>
          </a:bodyPr>
          <a:lstStyle/>
          <a:p>
            <a:pPr algn="ctr" fontAlgn="t"/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b="1" dirty="0">
                <a:solidFill>
                  <a:schemeClr val="bg1"/>
                </a:solidFill>
              </a:rPr>
              <a:t>П</a:t>
            </a:r>
            <a:r>
              <a:rPr lang="ru-RU" sz="2800" b="1" dirty="0" smtClean="0">
                <a:solidFill>
                  <a:schemeClr val="bg1"/>
                </a:solidFill>
              </a:rPr>
              <a:t>ри </a:t>
            </a:r>
            <a:r>
              <a:rPr lang="ru-RU" sz="2800" b="1" dirty="0">
                <a:solidFill>
                  <a:schemeClr val="bg1"/>
                </a:solidFill>
              </a:rPr>
              <a:t>параллельном соединении проводников общее напряжение в цепи на всех ее участках </a:t>
            </a:r>
            <a:r>
              <a:rPr lang="ru-RU" sz="2800" b="1" dirty="0" smtClean="0">
                <a:solidFill>
                  <a:schemeClr val="bg1"/>
                </a:solidFill>
              </a:rPr>
              <a:t>одинаково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3501008"/>
            <a:ext cx="3615041" cy="206990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835696" y="1772816"/>
                <a:ext cx="5832648" cy="678391"/>
              </a:xfrm>
              <a:prstGeom prst="rect">
                <a:avLst/>
              </a:prstGeom>
              <a:solidFill>
                <a:srgbClr val="0033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3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ru-RU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общ</m:t>
                        </m:r>
                      </m:sub>
                    </m:sSub>
                  </m:oMath>
                </a14:m>
                <a:r>
                  <a:rPr lang="en-US" sz="3600" b="1" dirty="0">
                    <a:solidFill>
                      <a:schemeClr val="bg1"/>
                    </a:solidFill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</m:sub>
                    </m:sSub>
                    <m:r>
                      <a:rPr lang="ru-RU" sz="3600" b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6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…</m:t>
                    </m:r>
                    <m:r>
                      <a:rPr lang="ru-RU" sz="36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3600" b="1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en-US" sz="3600" b="1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sub>
                    </m:sSub>
                  </m:oMath>
                </a14:m>
                <a:endParaRPr lang="ru-RU" sz="36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1772816"/>
                <a:ext cx="5832648" cy="678391"/>
              </a:xfrm>
              <a:prstGeom prst="rect">
                <a:avLst/>
              </a:prstGeom>
              <a:blipFill rotWithShape="0">
                <a:blip r:embed="rId3"/>
                <a:stretch>
                  <a:fillRect t="-13514" b="-297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746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38706"/>
            <a:ext cx="8496944" cy="1323439"/>
          </a:xfrm>
          <a:prstGeom prst="rect">
            <a:avLst/>
          </a:prstGeom>
          <a:solidFill>
            <a:srgbClr val="1A173D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Н</a:t>
            </a:r>
            <a:r>
              <a:rPr lang="ru-RU" sz="2400" b="1" dirty="0" smtClean="0">
                <a:solidFill>
                  <a:schemeClr val="bg1"/>
                </a:solidFill>
              </a:rPr>
              <a:t>а </a:t>
            </a:r>
            <a:r>
              <a:rPr lang="ru-RU" sz="2400" b="1" dirty="0">
                <a:solidFill>
                  <a:schemeClr val="bg1"/>
                </a:solidFill>
              </a:rPr>
              <a:t>прошлых занятиях мы с вами вспомнили такие электрические величины, как </a:t>
            </a:r>
            <a:r>
              <a:rPr lang="ru-RU" sz="2800" b="1" i="1" dirty="0">
                <a:solidFill>
                  <a:schemeClr val="bg1"/>
                </a:solidFill>
              </a:rPr>
              <a:t>сила тока</a:t>
            </a:r>
            <a:r>
              <a:rPr lang="ru-RU" b="1" dirty="0">
                <a:solidFill>
                  <a:schemeClr val="bg1"/>
                </a:solidFill>
              </a:rPr>
              <a:t>,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800" b="1" i="1" dirty="0">
                <a:solidFill>
                  <a:schemeClr val="bg1"/>
                </a:solidFill>
              </a:rPr>
              <a:t>напряжение</a:t>
            </a:r>
            <a:r>
              <a:rPr lang="ru-RU" sz="2000" b="1" dirty="0">
                <a:solidFill>
                  <a:schemeClr val="bg1"/>
                </a:solidFill>
              </a:rPr>
              <a:t>, </a:t>
            </a:r>
            <a:r>
              <a:rPr lang="ru-RU" sz="2800" b="1" i="1" dirty="0">
                <a:solidFill>
                  <a:schemeClr val="bg1"/>
                </a:solidFill>
              </a:rPr>
              <a:t>сопротивление</a:t>
            </a:r>
            <a:r>
              <a:rPr lang="ru-RU" sz="2000" b="1" dirty="0">
                <a:solidFill>
                  <a:schemeClr val="bg1"/>
                </a:solidFill>
              </a:rPr>
              <a:t>;  </a:t>
            </a:r>
            <a:r>
              <a:rPr lang="ru-RU" sz="2800" b="1" i="1" dirty="0" smtClean="0">
                <a:solidFill>
                  <a:schemeClr val="bg1"/>
                </a:solidFill>
              </a:rPr>
              <a:t>закон </a:t>
            </a:r>
            <a:r>
              <a:rPr lang="ru-RU" sz="2800" b="1" i="1" dirty="0">
                <a:solidFill>
                  <a:schemeClr val="bg1"/>
                </a:solidFill>
              </a:rPr>
              <a:t>Ома для участка цепи</a:t>
            </a:r>
            <a:r>
              <a:rPr lang="ru-RU" sz="2000" b="1" dirty="0">
                <a:solidFill>
                  <a:schemeClr val="bg1"/>
                </a:solidFill>
              </a:rPr>
              <a:t>.</a:t>
            </a:r>
            <a:r>
              <a:rPr lang="ru-RU" sz="2400" b="1" dirty="0">
                <a:solidFill>
                  <a:schemeClr val="bg1"/>
                </a:solidFill>
              </a:rPr>
              <a:t>  </a:t>
            </a:r>
          </a:p>
        </p:txBody>
      </p:sp>
      <p:sp>
        <p:nvSpPr>
          <p:cNvPr id="6" name="AutoShape 10" descr="https://fs00.infourok.ru/images/doc/175/200869/img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7" name="Picture 11" descr="C:\Users\Газдановы\Desktop\img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1798447"/>
            <a:ext cx="7092280" cy="4344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13" descr="https://geoffthegreygeek.com/wp-content/uploads/Georg_Simon_Ohm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10" name="Picture 14" descr="C:\Users\Газдановы\Desktop\Georg_Simon_Ohm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565" y="1988840"/>
            <a:ext cx="1944215" cy="2470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030856" y="4563625"/>
            <a:ext cx="1985923" cy="830997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</a:rPr>
              <a:t>Ом Георг </a:t>
            </a:r>
          </a:p>
          <a:p>
            <a:pPr algn="ctr"/>
            <a:r>
              <a:rPr lang="ru-RU" sz="1400" b="1" i="1" dirty="0" smtClean="0">
                <a:solidFill>
                  <a:schemeClr val="bg1"/>
                </a:solidFill>
              </a:rPr>
              <a:t>(1787-1854),</a:t>
            </a:r>
          </a:p>
          <a:p>
            <a:pPr algn="ctr"/>
            <a:r>
              <a:rPr lang="ru-RU" sz="1400" b="1" i="1" dirty="0" smtClean="0">
                <a:solidFill>
                  <a:schemeClr val="bg1"/>
                </a:solidFill>
              </a:rPr>
              <a:t>немецкий физик. </a:t>
            </a:r>
            <a:endParaRPr lang="ru-RU" sz="14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60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836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94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475656" y="836712"/>
                <a:ext cx="4824536" cy="8913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sSub>
                          <m:sSubPr>
                            <m:ctrlP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ru-RU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общ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sz="3600" dirty="0">
                            <a:solidFill>
                              <a:prstClr val="white"/>
                            </a:solidFill>
                          </a:rPr>
                          <m:t>=</m:t>
                        </m:r>
                        <m:sSub>
                          <m:sSubPr>
                            <m:ctrlP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2  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sz="3600" dirty="0">
                            <a:solidFill>
                              <a:prstClr val="white"/>
                            </a:solidFill>
                          </a:rPr>
                          <m:t>=…=</m:t>
                        </m:r>
                        <m:sSub>
                          <m:sSubPr>
                            <m:ctrlPr>
                              <a:rPr lang="en-US" sz="3600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3600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  <m:r>
                          <a:rPr lang="ru-RU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общ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2  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=…=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836712"/>
                <a:ext cx="4824536" cy="891398"/>
              </a:xfrm>
              <a:prstGeom prst="rect">
                <a:avLst/>
              </a:prstGeom>
              <a:blipFill rotWithShape="0">
                <a:blip r:embed="rId3"/>
                <a:stretch>
                  <a:fillRect t="-2740" r="-7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115616" y="764704"/>
                <a:ext cx="6048672" cy="3853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ru-RU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общ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2  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=…=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764704"/>
                <a:ext cx="6048672" cy="385362"/>
              </a:xfrm>
              <a:prstGeom prst="rect">
                <a:avLst/>
              </a:prstGeom>
              <a:blipFill rotWithShape="0">
                <a:blip r:embed="rId4"/>
                <a:stretch>
                  <a:fillRect t="-6250" b="-203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389770" y="1367069"/>
                <a:ext cx="3245297" cy="678391"/>
              </a:xfrm>
              <a:prstGeom prst="rect">
                <a:avLst/>
              </a:prstGeom>
              <a:solidFill>
                <a:srgbClr val="701228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3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ru-RU" sz="3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общ</m:t>
                        </m:r>
                      </m:sub>
                    </m:sSub>
                  </m:oMath>
                </a14:m>
                <a:r>
                  <a:rPr lang="en-US" sz="3600" b="1" dirty="0" smtClean="0">
                    <a:solidFill>
                      <a:schemeClr val="bg1"/>
                    </a:solidFill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sz="3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3600" b="1" dirty="0" smtClean="0">
                    <a:solidFill>
                      <a:schemeClr val="bg1"/>
                    </a:solidFill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sz="36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endParaRPr lang="ru-RU" sz="36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9770" y="1367069"/>
                <a:ext cx="3245297" cy="678391"/>
              </a:xfrm>
              <a:prstGeom prst="rect">
                <a:avLst/>
              </a:prstGeom>
              <a:blipFill rotWithShape="0">
                <a:blip r:embed="rId5"/>
                <a:stretch>
                  <a:fillRect t="-12500"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659485" y="2284309"/>
                <a:ext cx="3337197" cy="678391"/>
              </a:xfrm>
              <a:prstGeom prst="rect">
                <a:avLst/>
              </a:prstGeom>
              <a:solidFill>
                <a:srgbClr val="001746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ru-RU" sz="3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ru-RU" sz="3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общ</m:t>
                        </m:r>
                      </m:sub>
                    </m:sSub>
                  </m:oMath>
                </a14:m>
                <a:r>
                  <a:rPr lang="en-US" sz="3600" b="1" dirty="0" smtClean="0">
                    <a:solidFill>
                      <a:schemeClr val="bg1"/>
                    </a:solidFill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en-US" sz="36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sz="3600" b="1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36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en-US" sz="36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endParaRPr lang="ru-RU" sz="32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9485" y="2284309"/>
                <a:ext cx="3337197" cy="678391"/>
              </a:xfrm>
              <a:prstGeom prst="rect">
                <a:avLst/>
              </a:prstGeom>
              <a:blipFill rotWithShape="0">
                <a:blip r:embed="rId6"/>
                <a:stretch>
                  <a:fillRect t="-13514" b="-297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491880" y="3550476"/>
                <a:ext cx="1224136" cy="887294"/>
              </a:xfrm>
              <a:prstGeom prst="rect">
                <a:avLst/>
              </a:prstGeom>
              <a:solidFill>
                <a:srgbClr val="1A173D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b="1" dirty="0" smtClean="0">
                    <a:solidFill>
                      <a:schemeClr val="bg1"/>
                    </a:solidFill>
                  </a:rPr>
                  <a:t>I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𝑼</m:t>
                        </m:r>
                      </m:num>
                      <m:den>
                        <m:r>
                          <a:rPr lang="en-US" sz="3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den>
                    </m:f>
                  </m:oMath>
                </a14:m>
                <a:endParaRPr lang="ru-RU" sz="36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80" y="3550476"/>
                <a:ext cx="1224136" cy="887294"/>
              </a:xfrm>
              <a:prstGeom prst="rect">
                <a:avLst/>
              </a:prstGeom>
              <a:blipFill rotWithShape="1">
                <a:blip r:embed="rId7"/>
                <a:stretch>
                  <a:fillRect l="-5473" b="-123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087724" y="5157192"/>
                <a:ext cx="2808312" cy="743537"/>
              </a:xfrm>
              <a:prstGeom prst="rect">
                <a:avLst/>
              </a:prstGeom>
              <a:solidFill>
                <a:srgbClr val="00206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общ</m:t>
                        </m:r>
                      </m:sub>
                    </m:sSub>
                  </m:oMath>
                </a14:m>
                <a:r>
                  <a:rPr lang="ru-RU" sz="4000" b="1" dirty="0" smtClean="0">
                    <a:solidFill>
                      <a:schemeClr val="bg1"/>
                    </a:solidFill>
                  </a:rPr>
                  <a:t>-???</a:t>
                </a:r>
                <a:endParaRPr lang="ru-RU" sz="40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7724" y="5157192"/>
                <a:ext cx="2808312" cy="743537"/>
              </a:xfrm>
              <a:prstGeom prst="rect">
                <a:avLst/>
              </a:prstGeom>
              <a:blipFill rotWithShape="1">
                <a:blip r:embed="rId8"/>
                <a:stretch>
                  <a:fillRect t="-13934" b="-303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223764" y="3688367"/>
            <a:ext cx="2332012" cy="523220"/>
          </a:xfrm>
          <a:prstGeom prst="rect">
            <a:avLst/>
          </a:prstGeom>
          <a:solidFill>
            <a:srgbClr val="151038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</a:rPr>
              <a:t>Закон Ома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www.clipartkid.com/images/615/log-in-register-upload-clipart-WcWjsA-clipart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5849" y="3688367"/>
            <a:ext cx="876031" cy="481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2297856" y="90571"/>
            <a:ext cx="467442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1905">
                  <a:solidFill>
                    <a:srgbClr val="151038"/>
                  </a:solidFill>
                </a:ln>
                <a:solidFill>
                  <a:srgbClr val="141548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Последовательное </a:t>
            </a:r>
          </a:p>
          <a:p>
            <a:pPr algn="ctr"/>
            <a:r>
              <a:rPr lang="ru-RU" sz="4000" b="1" i="1" cap="none" spc="0" dirty="0" smtClean="0">
                <a:ln w="1905">
                  <a:solidFill>
                    <a:srgbClr val="151038"/>
                  </a:solidFill>
                </a:ln>
                <a:solidFill>
                  <a:srgbClr val="141548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соединение</a:t>
            </a:r>
            <a:endParaRPr lang="ru-RU" sz="4000" b="1" cap="none" spc="0" dirty="0">
              <a:ln w="1905">
                <a:solidFill>
                  <a:srgbClr val="151038"/>
                </a:solidFill>
              </a:ln>
              <a:solidFill>
                <a:srgbClr val="141548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568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88640"/>
            <a:ext cx="8892480" cy="1384995"/>
          </a:xfrm>
          <a:prstGeom prst="rect">
            <a:avLst/>
          </a:prstGeom>
          <a:solidFill>
            <a:srgbClr val="141548"/>
          </a:solidFill>
        </p:spPr>
        <p:txBody>
          <a:bodyPr wrap="square" rtlCol="0">
            <a:spAutoFit/>
          </a:bodyPr>
          <a:lstStyle/>
          <a:p>
            <a:pPr algn="ctr" fontAlgn="t"/>
            <a:r>
              <a:rPr lang="ru-RU" sz="2800" b="1" dirty="0">
                <a:solidFill>
                  <a:schemeClr val="bg1"/>
                </a:solidFill>
              </a:rPr>
              <a:t>П</a:t>
            </a:r>
            <a:r>
              <a:rPr lang="ru-RU" sz="2800" b="1" dirty="0" smtClean="0">
                <a:solidFill>
                  <a:schemeClr val="bg1"/>
                </a:solidFill>
              </a:rPr>
              <a:t>ри </a:t>
            </a:r>
            <a:r>
              <a:rPr lang="ru-RU" sz="2800" b="1" dirty="0">
                <a:solidFill>
                  <a:schemeClr val="bg1"/>
                </a:solidFill>
              </a:rPr>
              <a:t>последовательном соединении проводников общее сопротивление цепи равно сумме сопротивлений отдельных её проводников</a:t>
            </a:r>
            <a:r>
              <a:rPr lang="ru-RU" sz="2800" dirty="0">
                <a:solidFill>
                  <a:schemeClr val="bg1"/>
                </a:solidFill>
              </a:rPr>
              <a:t>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1799" y="3645024"/>
            <a:ext cx="4543889" cy="244974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713120" y="1930938"/>
                <a:ext cx="5112568" cy="678391"/>
              </a:xfrm>
              <a:prstGeom prst="rect">
                <a:avLst/>
              </a:prstGeom>
              <a:solidFill>
                <a:srgbClr val="0033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3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ru-RU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общ</m:t>
                        </m:r>
                      </m:sub>
                    </m:sSub>
                  </m:oMath>
                </a14:m>
                <a:r>
                  <a:rPr lang="en-US" sz="3600" b="1" dirty="0">
                    <a:solidFill>
                      <a:schemeClr val="bg1"/>
                    </a:solidFill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</m:sub>
                    </m:sSub>
                    <m:r>
                      <a:rPr lang="en-US" sz="3600" b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36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…+</m:t>
                    </m:r>
                    <m:sSub>
                      <m:sSubPr>
                        <m:ctrlPr>
                          <a:rPr lang="en-US" sz="3600" b="1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sz="3600" b="1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sub>
                    </m:sSub>
                  </m:oMath>
                </a14:m>
                <a:endParaRPr lang="ru-RU" sz="36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3120" y="1930938"/>
                <a:ext cx="5112568" cy="678391"/>
              </a:xfrm>
              <a:prstGeom prst="rect">
                <a:avLst/>
              </a:prstGeom>
              <a:blipFill rotWithShape="0">
                <a:blip r:embed="rId3"/>
                <a:stretch>
                  <a:fillRect t="-13514" b="-297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735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475656" y="836712"/>
                <a:ext cx="4824536" cy="8913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sSub>
                          <m:sSubPr>
                            <m:ctrlP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ru-RU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общ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sz="3600" dirty="0">
                            <a:solidFill>
                              <a:prstClr val="white"/>
                            </a:solidFill>
                          </a:rPr>
                          <m:t>=</m:t>
                        </m:r>
                        <m:sSub>
                          <m:sSubPr>
                            <m:ctrlP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2  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sz="3600" dirty="0">
                            <a:solidFill>
                              <a:prstClr val="white"/>
                            </a:solidFill>
                          </a:rPr>
                          <m:t>=…=</m:t>
                        </m:r>
                        <m:sSub>
                          <m:sSubPr>
                            <m:ctrlPr>
                              <a:rPr lang="en-US" sz="3600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3600" i="1" dirty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  <m:r>
                          <a:rPr lang="ru-RU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общ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2  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=…=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836712"/>
                <a:ext cx="4824536" cy="891398"/>
              </a:xfrm>
              <a:prstGeom prst="rect">
                <a:avLst/>
              </a:prstGeom>
              <a:blipFill rotWithShape="0">
                <a:blip r:embed="rId2"/>
                <a:stretch>
                  <a:fillRect t="-2740" r="-7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115616" y="764704"/>
                <a:ext cx="6048672" cy="3853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ru-RU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общ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2  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=…=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764704"/>
                <a:ext cx="6048672" cy="385362"/>
              </a:xfrm>
              <a:prstGeom prst="rect">
                <a:avLst/>
              </a:prstGeom>
              <a:blipFill rotWithShape="0">
                <a:blip r:embed="rId3"/>
                <a:stretch>
                  <a:fillRect t="-6250" b="-203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67544" y="1628800"/>
                <a:ext cx="3257090" cy="678391"/>
              </a:xfrm>
              <a:prstGeom prst="rect">
                <a:avLst/>
              </a:prstGeom>
              <a:solidFill>
                <a:srgbClr val="701228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3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ru-RU" sz="3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общ</m:t>
                        </m:r>
                      </m:sub>
                    </m:sSub>
                  </m:oMath>
                </a14:m>
                <a:r>
                  <a:rPr lang="en-US" sz="3600" b="1" dirty="0" smtClean="0">
                    <a:solidFill>
                      <a:schemeClr val="bg1"/>
                    </a:solidFill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sz="3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ru-RU" sz="3600" b="1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36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sz="36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endParaRPr lang="ru-RU" sz="36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628800"/>
                <a:ext cx="3257090" cy="678391"/>
              </a:xfrm>
              <a:prstGeom prst="rect">
                <a:avLst/>
              </a:prstGeom>
              <a:blipFill rotWithShape="0">
                <a:blip r:embed="rId4"/>
                <a:stretch>
                  <a:fillRect t="-12613" b="-297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195771" y="2719409"/>
                <a:ext cx="3750400" cy="678391"/>
              </a:xfrm>
              <a:prstGeom prst="rect">
                <a:avLst/>
              </a:prstGeom>
              <a:solidFill>
                <a:srgbClr val="001746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ru-RU" sz="3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ru-RU" sz="3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общ</m:t>
                        </m:r>
                      </m:sub>
                    </m:sSub>
                  </m:oMath>
                </a14:m>
                <a:r>
                  <a:rPr lang="en-US" sz="3600" b="1" dirty="0" smtClean="0">
                    <a:solidFill>
                      <a:schemeClr val="bg1"/>
                    </a:solidFill>
                  </a:rPr>
                  <a:t>=</a:t>
                </a:r>
                <a:r>
                  <a:rPr lang="ru-RU" sz="3600" b="1" dirty="0" smtClean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en-US" sz="36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ru-RU" sz="3600" b="1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36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en-US" sz="36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endParaRPr lang="ru-RU" sz="36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5771" y="2719409"/>
                <a:ext cx="3750400" cy="678391"/>
              </a:xfrm>
              <a:prstGeom prst="rect">
                <a:avLst/>
              </a:prstGeom>
              <a:blipFill rotWithShape="0">
                <a:blip r:embed="rId5"/>
                <a:stretch>
                  <a:fillRect t="-12613" b="-297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671900" y="5301208"/>
                <a:ext cx="2160240" cy="743537"/>
              </a:xfrm>
              <a:prstGeom prst="rect">
                <a:avLst/>
              </a:prstGeom>
              <a:solidFill>
                <a:srgbClr val="0033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общ</m:t>
                        </m:r>
                      </m:sub>
                    </m:sSub>
                  </m:oMath>
                </a14:m>
                <a:r>
                  <a:rPr lang="ru-RU" sz="4000" b="1" dirty="0" smtClean="0">
                    <a:solidFill>
                      <a:schemeClr val="bg1"/>
                    </a:solidFill>
                  </a:rPr>
                  <a:t>-???</a:t>
                </a:r>
                <a:endParaRPr lang="ru-RU" sz="40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1900" y="5301208"/>
                <a:ext cx="2160240" cy="743537"/>
              </a:xfrm>
              <a:prstGeom prst="rect">
                <a:avLst/>
              </a:prstGeom>
              <a:blipFill rotWithShape="0">
                <a:blip r:embed="rId6"/>
                <a:stretch>
                  <a:fillRect t="-13934" r="-8451" b="-303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Прямоугольник 11"/>
          <p:cNvSpPr/>
          <p:nvPr/>
        </p:nvSpPr>
        <p:spPr>
          <a:xfrm>
            <a:off x="280194" y="102984"/>
            <a:ext cx="4014097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1905">
                  <a:solidFill>
                    <a:srgbClr val="151038"/>
                  </a:solidFill>
                </a:ln>
                <a:solidFill>
                  <a:srgbClr val="141548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Параллельное </a:t>
            </a:r>
          </a:p>
          <a:p>
            <a:pPr algn="ctr"/>
            <a:r>
              <a:rPr lang="ru-RU" sz="4000" b="1" i="1" cap="none" spc="0" dirty="0" smtClean="0">
                <a:ln w="1905">
                  <a:solidFill>
                    <a:srgbClr val="151038"/>
                  </a:solidFill>
                </a:ln>
                <a:solidFill>
                  <a:srgbClr val="141548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соединение</a:t>
            </a:r>
            <a:endParaRPr lang="ru-RU" sz="4000" b="1" cap="none" spc="0" dirty="0">
              <a:ln w="1905">
                <a:solidFill>
                  <a:srgbClr val="151038"/>
                </a:solidFill>
              </a:ln>
              <a:solidFill>
                <a:srgbClr val="141548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527884" y="4163652"/>
                <a:ext cx="1224136" cy="887294"/>
              </a:xfrm>
              <a:prstGeom prst="rect">
                <a:avLst/>
              </a:prstGeom>
              <a:solidFill>
                <a:srgbClr val="1A173D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b="1" dirty="0" smtClean="0">
                    <a:solidFill>
                      <a:schemeClr val="bg1"/>
                    </a:solidFill>
                  </a:rPr>
                  <a:t>I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𝑼</m:t>
                        </m:r>
                      </m:num>
                      <m:den>
                        <m:r>
                          <a:rPr lang="en-US" sz="3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den>
                    </m:f>
                  </m:oMath>
                </a14:m>
                <a:endParaRPr lang="ru-RU" sz="36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7884" y="4163652"/>
                <a:ext cx="1224136" cy="887294"/>
              </a:xfrm>
              <a:prstGeom prst="rect">
                <a:avLst/>
              </a:prstGeom>
              <a:blipFill rotWithShape="0">
                <a:blip r:embed="rId7"/>
                <a:stretch>
                  <a:fillRect l="-5473" b="-123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2" descr="http://www.clipartkid.com/images/615/log-in-register-upload-clipart-WcWjsA-clipart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2956" y="4389589"/>
            <a:ext cx="876031" cy="481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07504" y="4325598"/>
            <a:ext cx="2332012" cy="523220"/>
          </a:xfrm>
          <a:prstGeom prst="rect">
            <a:avLst/>
          </a:prstGeom>
          <a:solidFill>
            <a:srgbClr val="151038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</a:rPr>
              <a:t>Закон Ома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http://tepka.ru/fizika_8/79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224157"/>
            <a:ext cx="4893642" cy="174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56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712968" cy="1815882"/>
          </a:xfrm>
          <a:prstGeom prst="rect">
            <a:avLst/>
          </a:prstGeom>
          <a:solidFill>
            <a:srgbClr val="141548"/>
          </a:solidFill>
        </p:spPr>
        <p:txBody>
          <a:bodyPr wrap="square" rtlCol="0">
            <a:spAutoFit/>
          </a:bodyPr>
          <a:lstStyle/>
          <a:p>
            <a:pPr algn="ctr" fontAlgn="t"/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b="1" dirty="0">
                <a:solidFill>
                  <a:schemeClr val="bg1"/>
                </a:solidFill>
              </a:rPr>
              <a:t>П</a:t>
            </a:r>
            <a:r>
              <a:rPr lang="ru-RU" sz="2800" b="1" dirty="0" smtClean="0">
                <a:solidFill>
                  <a:schemeClr val="bg1"/>
                </a:solidFill>
              </a:rPr>
              <a:t>ри </a:t>
            </a:r>
            <a:r>
              <a:rPr lang="ru-RU" sz="2800" b="1" dirty="0">
                <a:solidFill>
                  <a:schemeClr val="bg1"/>
                </a:solidFill>
              </a:rPr>
              <a:t>параллельном соединении проводников </a:t>
            </a:r>
            <a:r>
              <a:rPr lang="ru-RU" sz="2800" b="1" dirty="0" smtClean="0">
                <a:solidFill>
                  <a:schemeClr val="bg1"/>
                </a:solidFill>
              </a:rPr>
              <a:t>величина, обратная общему сопротивлению проводников, равна сумме величин, обратных сопротивлениями отдельных проводников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3515209"/>
            <a:ext cx="5415241" cy="31006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835696" y="2348880"/>
                <a:ext cx="5832648" cy="1002326"/>
              </a:xfrm>
              <a:prstGeom prst="rect">
                <a:avLst/>
              </a:prstGeom>
              <a:solidFill>
                <a:srgbClr val="0033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ru-RU" sz="36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ru-RU" sz="36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общ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3600" b="1" dirty="0">
                    <a:solidFill>
                      <a:schemeClr val="bg1"/>
                    </a:solidFill>
                  </a:rPr>
                  <a:t> </a:t>
                </a:r>
                <a:r>
                  <a:rPr lang="ru-RU" sz="3600" b="1" dirty="0">
                    <a:solidFill>
                      <a:schemeClr val="bg1"/>
                    </a:solidFill>
                  </a:rPr>
                  <a:t>=</a:t>
                </a:r>
                <a:r>
                  <a:rPr lang="en-US" sz="3600" b="1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1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ru-RU" sz="3600" b="1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b="1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3600" b="1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sz="3600" b="1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3600" b="1" dirty="0">
                    <a:solidFill>
                      <a:schemeClr val="bg1"/>
                    </a:solidFill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1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1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sz="3600" b="1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b="1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sz="3600" b="1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3600" b="1" dirty="0">
                    <a:solidFill>
                      <a:schemeClr val="bg1"/>
                    </a:solidFill>
                  </a:rPr>
                  <a:t> + …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1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1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sz="3600" b="1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b="1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sz="3600" b="1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sub>
                        </m:sSub>
                      </m:den>
                    </m:f>
                  </m:oMath>
                </a14:m>
                <a:endParaRPr lang="ru-RU" sz="36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2348880"/>
                <a:ext cx="5832648" cy="100232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761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11560" y="824518"/>
                <a:ext cx="7416824" cy="954107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800" b="1" dirty="0" smtClean="0">
                    <a:solidFill>
                      <a:schemeClr val="tx1"/>
                    </a:solidFill>
                  </a:rPr>
                  <a:t>Если </a:t>
                </a:r>
                <a:r>
                  <a:rPr lang="en-US" sz="2800" b="1" dirty="0" smtClean="0">
                    <a:solidFill>
                      <a:schemeClr val="tx1"/>
                    </a:solidFill>
                  </a:rPr>
                  <a:t>N-</a:t>
                </a:r>
                <a:r>
                  <a:rPr lang="ru-RU" sz="2800" b="1" dirty="0" smtClean="0">
                    <a:solidFill>
                      <a:schemeClr val="tx1"/>
                    </a:solidFill>
                  </a:rPr>
                  <a:t>одинаковых проводников</a:t>
                </a:r>
                <a:r>
                  <a:rPr lang="en-US" sz="2800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ru-RU" sz="2800" b="1" dirty="0" smtClean="0">
                    <a:solidFill>
                      <a:schemeClr val="tx1"/>
                    </a:solidFill>
                  </a:rPr>
                  <a:t>сопротивлением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800" b="1" dirty="0" smtClean="0">
                    <a:solidFill>
                      <a:schemeClr val="tx1"/>
                    </a:solidFill>
                  </a:rPr>
                  <a:t> каждое, то </a:t>
                </a:r>
                <a:endParaRPr lang="ru-RU" sz="28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824518"/>
                <a:ext cx="7416824" cy="954107"/>
              </a:xfrm>
              <a:prstGeom prst="rect">
                <a:avLst/>
              </a:prstGeom>
              <a:blipFill rotWithShape="1">
                <a:blip r:embed="rId2"/>
                <a:stretch>
                  <a:fillRect t="-5732" b="-171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411760" y="3789709"/>
                <a:ext cx="6557593" cy="954107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800" b="1" dirty="0"/>
                  <a:t>Если </a:t>
                </a:r>
                <a:r>
                  <a:rPr lang="en-US" sz="2800" b="1" dirty="0"/>
                  <a:t>N-</a:t>
                </a:r>
                <a:r>
                  <a:rPr lang="ru-RU" sz="2800" b="1" dirty="0"/>
                  <a:t>одинаковых проводников</a:t>
                </a:r>
                <a:r>
                  <a:rPr lang="en-US" sz="2800" b="1" dirty="0"/>
                  <a:t> </a:t>
                </a:r>
                <a:r>
                  <a:rPr lang="ru-RU" sz="2800" b="1" dirty="0"/>
                  <a:t>сопротивлением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800" b="1" dirty="0"/>
                  <a:t> каждое, то 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3789709"/>
                <a:ext cx="6557593" cy="954107"/>
              </a:xfrm>
              <a:prstGeom prst="rect">
                <a:avLst/>
              </a:prstGeom>
              <a:blipFill rotWithShape="1">
                <a:blip r:embed="rId3"/>
                <a:stretch>
                  <a:fillRect t="-5769" b="-179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704838"/>
            <a:ext cx="1881584" cy="2900341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755576" y="116632"/>
            <a:ext cx="74744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1905">
                  <a:solidFill>
                    <a:srgbClr val="151038"/>
                  </a:solidFill>
                </a:ln>
                <a:solidFill>
                  <a:srgbClr val="141548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Последовательное </a:t>
            </a:r>
            <a:r>
              <a:rPr lang="en-US" sz="4000" b="1" i="1" dirty="0">
                <a:ln w="1905">
                  <a:solidFill>
                    <a:srgbClr val="151038"/>
                  </a:solidFill>
                </a:ln>
                <a:solidFill>
                  <a:srgbClr val="141548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000" b="1" i="1" cap="none" spc="0" dirty="0" smtClean="0">
                <a:ln w="1905">
                  <a:solidFill>
                    <a:srgbClr val="151038"/>
                  </a:solidFill>
                </a:ln>
                <a:solidFill>
                  <a:srgbClr val="141548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соединение</a:t>
            </a:r>
            <a:endParaRPr lang="ru-RU" sz="4000" b="1" cap="none" spc="0" dirty="0">
              <a:ln w="1905">
                <a:solidFill>
                  <a:srgbClr val="151038"/>
                </a:solidFill>
              </a:ln>
              <a:solidFill>
                <a:srgbClr val="141548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419872" y="2013689"/>
                <a:ext cx="2520280" cy="707886"/>
              </a:xfrm>
              <a:prstGeom prst="rect">
                <a:avLst/>
              </a:prstGeom>
              <a:solidFill>
                <a:srgbClr val="701228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 smtClean="0">
                    <a:solidFill>
                      <a:schemeClr val="bg1"/>
                    </a:solidFill>
                  </a:rPr>
                  <a:t>R=N∙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sz="40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endParaRPr lang="ru-RU" sz="40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9872" y="2013689"/>
                <a:ext cx="2520280" cy="707886"/>
              </a:xfrm>
              <a:prstGeom prst="rect">
                <a:avLst/>
              </a:prstGeom>
              <a:blipFill rotWithShape="1">
                <a:blip r:embed="rId5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Прямоугольник 13"/>
          <p:cNvSpPr/>
          <p:nvPr/>
        </p:nvSpPr>
        <p:spPr>
          <a:xfrm>
            <a:off x="1039647" y="2996952"/>
            <a:ext cx="700242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1905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Параллельное </a:t>
            </a:r>
            <a:r>
              <a:rPr lang="en-US" sz="4000" b="1" i="1" cap="none" spc="0" dirty="0" smtClean="0">
                <a:ln w="1905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000" b="1" i="1" cap="none" spc="0" dirty="0" smtClean="0">
                <a:ln w="1905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соединение</a:t>
            </a:r>
            <a:endParaRPr lang="ru-RU" sz="4000" b="1" cap="none" spc="0" dirty="0">
              <a:ln w="1905">
                <a:solidFill>
                  <a:srgbClr val="002060"/>
                </a:solidFill>
              </a:ln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292080" y="5170222"/>
                <a:ext cx="2232248" cy="975588"/>
              </a:xfrm>
              <a:prstGeom prst="rect">
                <a:avLst/>
              </a:prstGeom>
              <a:solidFill>
                <a:srgbClr val="701228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 smtClean="0">
                    <a:solidFill>
                      <a:schemeClr val="bg1"/>
                    </a:solidFill>
                  </a:rPr>
                  <a:t>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40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40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sz="40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r>
                          <a:rPr lang="en-US" sz="40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den>
                    </m:f>
                  </m:oMath>
                </a14:m>
                <a:endParaRPr lang="ru-RU" sz="4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5170222"/>
                <a:ext cx="2232248" cy="975588"/>
              </a:xfrm>
              <a:prstGeom prst="rect">
                <a:avLst/>
              </a:prstGeom>
              <a:blipFill rotWithShape="1">
                <a:blip r:embed="rId6"/>
                <a:stretch>
                  <a:fillRect b="-137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036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755576" y="1412776"/>
            <a:ext cx="6480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1415451" y="1268760"/>
            <a:ext cx="720080" cy="2880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3"/>
          </p:cNvCxnSpPr>
          <p:nvPr/>
        </p:nvCxnSpPr>
        <p:spPr>
          <a:xfrm>
            <a:off x="2135531" y="1412776"/>
            <a:ext cx="42024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2555776" y="1268760"/>
            <a:ext cx="720080" cy="2880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>
            <a:stCxn id="7" idx="3"/>
          </p:cNvCxnSpPr>
          <p:nvPr/>
        </p:nvCxnSpPr>
        <p:spPr>
          <a:xfrm>
            <a:off x="3275856" y="1412776"/>
            <a:ext cx="432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3707904" y="1268760"/>
            <a:ext cx="720080" cy="2880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>
            <a:stCxn id="10" idx="3"/>
          </p:cNvCxnSpPr>
          <p:nvPr/>
        </p:nvCxnSpPr>
        <p:spPr>
          <a:xfrm>
            <a:off x="4427984" y="1412776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4788024" y="1268760"/>
            <a:ext cx="720080" cy="2880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>
            <a:stCxn id="13" idx="3"/>
          </p:cNvCxnSpPr>
          <p:nvPr/>
        </p:nvCxnSpPr>
        <p:spPr>
          <a:xfrm>
            <a:off x="5508104" y="1412776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5868144" y="1268760"/>
            <a:ext cx="720080" cy="2880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>
            <a:stCxn id="16" idx="3"/>
          </p:cNvCxnSpPr>
          <p:nvPr/>
        </p:nvCxnSpPr>
        <p:spPr>
          <a:xfrm>
            <a:off x="6588224" y="1412776"/>
            <a:ext cx="6480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Блок-схема: узел 18"/>
          <p:cNvSpPr/>
          <p:nvPr/>
        </p:nvSpPr>
        <p:spPr>
          <a:xfrm>
            <a:off x="635166" y="1340768"/>
            <a:ext cx="132213" cy="144016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7236296" y="1348894"/>
            <a:ext cx="144016" cy="144016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1415451" y="755413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 Ом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2555776" y="755413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 Ом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707904" y="75509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 Ом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788024" y="74302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 Ом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5856341" y="75509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 Ом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120172" y="2113088"/>
                <a:ext cx="1584176" cy="613245"/>
              </a:xfrm>
              <a:prstGeom prst="rect">
                <a:avLst/>
              </a:prstGeom>
              <a:solidFill>
                <a:srgbClr val="001746"/>
              </a:solidFill>
              <a:ln>
                <a:solidFill>
                  <a:srgbClr val="001746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3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ru-RU" sz="3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общ</m:t>
                        </m:r>
                      </m:sub>
                    </m:sSub>
                  </m:oMath>
                </a14:m>
                <a:r>
                  <a:rPr lang="ru-RU" sz="3200" b="1" dirty="0" smtClean="0">
                    <a:solidFill>
                      <a:schemeClr val="bg1"/>
                    </a:solidFill>
                  </a:rPr>
                  <a:t> - ?</a:t>
                </a:r>
                <a:endParaRPr lang="ru-RU" sz="32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172" y="2113088"/>
                <a:ext cx="1584176" cy="613245"/>
              </a:xfrm>
              <a:prstGeom prst="rect">
                <a:avLst/>
              </a:prstGeom>
              <a:blipFill rotWithShape="0">
                <a:blip r:embed="rId2"/>
                <a:stretch>
                  <a:fillRect t="-10784" r="-6107" b="-27451"/>
                </a:stretch>
              </a:blipFill>
              <a:ln>
                <a:solidFill>
                  <a:srgbClr val="001746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Прямая соединительная линия 27"/>
          <p:cNvCxnSpPr/>
          <p:nvPr/>
        </p:nvCxnSpPr>
        <p:spPr>
          <a:xfrm flipH="1">
            <a:off x="635166" y="1268760"/>
            <a:ext cx="132213" cy="28803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7236296" y="1268760"/>
            <a:ext cx="144017" cy="28803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971600" y="4653136"/>
            <a:ext cx="2016224" cy="0"/>
          </a:xfrm>
          <a:prstGeom prst="line">
            <a:avLst/>
          </a:prstGeom>
          <a:ln w="28575">
            <a:solidFill>
              <a:srgbClr val="0017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34"/>
          <p:cNvSpPr/>
          <p:nvPr/>
        </p:nvSpPr>
        <p:spPr>
          <a:xfrm>
            <a:off x="2987824" y="4509120"/>
            <a:ext cx="720080" cy="288032"/>
          </a:xfrm>
          <a:prstGeom prst="rect">
            <a:avLst/>
          </a:prstGeom>
          <a:solidFill>
            <a:schemeClr val="bg1"/>
          </a:solidFill>
          <a:ln w="28575">
            <a:solidFill>
              <a:srgbClr val="0017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3707904" y="4640774"/>
            <a:ext cx="1980220" cy="23695"/>
          </a:xfrm>
          <a:prstGeom prst="line">
            <a:avLst/>
          </a:prstGeom>
          <a:ln w="28575">
            <a:solidFill>
              <a:srgbClr val="0017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619672" y="3212976"/>
            <a:ext cx="0" cy="2952328"/>
          </a:xfrm>
          <a:prstGeom prst="line">
            <a:avLst/>
          </a:prstGeom>
          <a:ln w="28575">
            <a:solidFill>
              <a:srgbClr val="0017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2987824" y="3068960"/>
            <a:ext cx="720080" cy="288032"/>
          </a:xfrm>
          <a:prstGeom prst="rect">
            <a:avLst/>
          </a:prstGeom>
          <a:solidFill>
            <a:schemeClr val="bg1"/>
          </a:solidFill>
          <a:ln w="28575">
            <a:solidFill>
              <a:srgbClr val="0017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987824" y="3765088"/>
            <a:ext cx="720080" cy="288032"/>
          </a:xfrm>
          <a:prstGeom prst="rect">
            <a:avLst/>
          </a:prstGeom>
          <a:solidFill>
            <a:schemeClr val="bg1"/>
          </a:solidFill>
          <a:ln w="28575">
            <a:solidFill>
              <a:srgbClr val="0017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2987824" y="5253152"/>
            <a:ext cx="720080" cy="288032"/>
          </a:xfrm>
          <a:prstGeom prst="rect">
            <a:avLst/>
          </a:prstGeom>
          <a:solidFill>
            <a:schemeClr val="bg1"/>
          </a:solidFill>
          <a:ln w="28575">
            <a:solidFill>
              <a:srgbClr val="0017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2987824" y="5996670"/>
            <a:ext cx="720080" cy="288032"/>
          </a:xfrm>
          <a:prstGeom prst="rect">
            <a:avLst/>
          </a:prstGeom>
          <a:solidFill>
            <a:schemeClr val="bg1"/>
          </a:solidFill>
          <a:ln w="28575">
            <a:solidFill>
              <a:srgbClr val="0017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7" name="Прямая соединительная линия 46"/>
          <p:cNvCxnSpPr>
            <a:endCxn id="42" idx="1"/>
          </p:cNvCxnSpPr>
          <p:nvPr/>
        </p:nvCxnSpPr>
        <p:spPr>
          <a:xfrm>
            <a:off x="1619672" y="3212976"/>
            <a:ext cx="1368152" cy="0"/>
          </a:xfrm>
          <a:prstGeom prst="line">
            <a:avLst/>
          </a:prstGeom>
          <a:ln w="28575">
            <a:solidFill>
              <a:srgbClr val="0017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endCxn id="43" idx="1"/>
          </p:cNvCxnSpPr>
          <p:nvPr/>
        </p:nvCxnSpPr>
        <p:spPr>
          <a:xfrm>
            <a:off x="1619672" y="3909104"/>
            <a:ext cx="1368152" cy="0"/>
          </a:xfrm>
          <a:prstGeom prst="line">
            <a:avLst/>
          </a:prstGeom>
          <a:ln w="28575">
            <a:solidFill>
              <a:srgbClr val="0017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>
            <a:endCxn id="44" idx="1"/>
          </p:cNvCxnSpPr>
          <p:nvPr/>
        </p:nvCxnSpPr>
        <p:spPr>
          <a:xfrm>
            <a:off x="1619672" y="5397168"/>
            <a:ext cx="1368152" cy="0"/>
          </a:xfrm>
          <a:prstGeom prst="line">
            <a:avLst/>
          </a:prstGeom>
          <a:ln w="28575">
            <a:solidFill>
              <a:srgbClr val="0017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>
            <a:endCxn id="45" idx="1"/>
          </p:cNvCxnSpPr>
          <p:nvPr/>
        </p:nvCxnSpPr>
        <p:spPr>
          <a:xfrm>
            <a:off x="1619672" y="6140686"/>
            <a:ext cx="1368152" cy="0"/>
          </a:xfrm>
          <a:prstGeom prst="line">
            <a:avLst/>
          </a:prstGeom>
          <a:ln w="28575">
            <a:solidFill>
              <a:srgbClr val="0017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>
            <a:stCxn id="42" idx="3"/>
          </p:cNvCxnSpPr>
          <p:nvPr/>
        </p:nvCxnSpPr>
        <p:spPr>
          <a:xfrm>
            <a:off x="3707904" y="3212976"/>
            <a:ext cx="1272240" cy="0"/>
          </a:xfrm>
          <a:prstGeom prst="line">
            <a:avLst/>
          </a:prstGeom>
          <a:ln w="28575">
            <a:solidFill>
              <a:srgbClr val="0017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4980144" y="3212976"/>
            <a:ext cx="0" cy="2927710"/>
          </a:xfrm>
          <a:prstGeom prst="line">
            <a:avLst/>
          </a:prstGeom>
          <a:ln w="28575">
            <a:solidFill>
              <a:srgbClr val="0017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>
            <a:stCxn id="43" idx="3"/>
          </p:cNvCxnSpPr>
          <p:nvPr/>
        </p:nvCxnSpPr>
        <p:spPr>
          <a:xfrm>
            <a:off x="3707904" y="3909104"/>
            <a:ext cx="1272240" cy="0"/>
          </a:xfrm>
          <a:prstGeom prst="line">
            <a:avLst/>
          </a:prstGeom>
          <a:ln w="28575">
            <a:solidFill>
              <a:srgbClr val="0017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>
            <a:stCxn id="44" idx="3"/>
          </p:cNvCxnSpPr>
          <p:nvPr/>
        </p:nvCxnSpPr>
        <p:spPr>
          <a:xfrm>
            <a:off x="3707904" y="5397168"/>
            <a:ext cx="1272240" cy="0"/>
          </a:xfrm>
          <a:prstGeom prst="line">
            <a:avLst/>
          </a:prstGeom>
          <a:ln w="28575">
            <a:solidFill>
              <a:srgbClr val="0017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>
            <a:stCxn id="45" idx="3"/>
          </p:cNvCxnSpPr>
          <p:nvPr/>
        </p:nvCxnSpPr>
        <p:spPr>
          <a:xfrm>
            <a:off x="3707904" y="6140686"/>
            <a:ext cx="1272240" cy="0"/>
          </a:xfrm>
          <a:prstGeom prst="line">
            <a:avLst/>
          </a:prstGeom>
          <a:ln w="28575">
            <a:solidFill>
              <a:srgbClr val="0017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Блок-схема: узел 65"/>
          <p:cNvSpPr/>
          <p:nvPr/>
        </p:nvSpPr>
        <p:spPr>
          <a:xfrm>
            <a:off x="1599870" y="4624681"/>
            <a:ext cx="72008" cy="48366"/>
          </a:xfrm>
          <a:prstGeom prst="flowChartConnector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Блок-схема: узел 66"/>
          <p:cNvSpPr/>
          <p:nvPr/>
        </p:nvSpPr>
        <p:spPr>
          <a:xfrm>
            <a:off x="817683" y="4580326"/>
            <a:ext cx="144016" cy="144016"/>
          </a:xfrm>
          <a:prstGeom prst="flowChartConnector">
            <a:avLst/>
          </a:prstGeom>
          <a:solidFill>
            <a:schemeClr val="bg1"/>
          </a:solidFill>
          <a:ln w="28575">
            <a:solidFill>
              <a:srgbClr val="0017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Блок-схема: узел 67"/>
          <p:cNvSpPr/>
          <p:nvPr/>
        </p:nvSpPr>
        <p:spPr>
          <a:xfrm>
            <a:off x="5688124" y="4601039"/>
            <a:ext cx="144016" cy="144016"/>
          </a:xfrm>
          <a:prstGeom prst="flowChartConnector">
            <a:avLst/>
          </a:prstGeom>
          <a:solidFill>
            <a:schemeClr val="bg1"/>
          </a:solidFill>
          <a:ln w="28575">
            <a:solidFill>
              <a:srgbClr val="0017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Блок-схема: узел 68"/>
          <p:cNvSpPr/>
          <p:nvPr/>
        </p:nvSpPr>
        <p:spPr>
          <a:xfrm flipH="1">
            <a:off x="4955385" y="3879001"/>
            <a:ext cx="72008" cy="48056"/>
          </a:xfrm>
          <a:prstGeom prst="flowChartConnector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лок-схема: узел 69"/>
          <p:cNvSpPr/>
          <p:nvPr/>
        </p:nvSpPr>
        <p:spPr>
          <a:xfrm flipH="1">
            <a:off x="4919381" y="4640442"/>
            <a:ext cx="72008" cy="48056"/>
          </a:xfrm>
          <a:prstGeom prst="flowChartConnector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лок-схема: узел 70"/>
          <p:cNvSpPr/>
          <p:nvPr/>
        </p:nvSpPr>
        <p:spPr>
          <a:xfrm flipH="1">
            <a:off x="4944140" y="5383958"/>
            <a:ext cx="72008" cy="48056"/>
          </a:xfrm>
          <a:prstGeom prst="flowChartConnector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лок-схема: узел 71"/>
          <p:cNvSpPr/>
          <p:nvPr/>
        </p:nvSpPr>
        <p:spPr>
          <a:xfrm flipH="1">
            <a:off x="1572424" y="5359930"/>
            <a:ext cx="72008" cy="48056"/>
          </a:xfrm>
          <a:prstGeom prst="flowChartConnector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Блок-схема: узел 72"/>
          <p:cNvSpPr/>
          <p:nvPr/>
        </p:nvSpPr>
        <p:spPr>
          <a:xfrm flipH="1">
            <a:off x="1584126" y="3899688"/>
            <a:ext cx="72008" cy="48056"/>
          </a:xfrm>
          <a:prstGeom prst="flowChartConnector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 flipH="1">
            <a:off x="817683" y="4509120"/>
            <a:ext cx="153917" cy="288032"/>
          </a:xfrm>
          <a:prstGeom prst="line">
            <a:avLst/>
          </a:prstGeom>
          <a:ln w="19050">
            <a:solidFill>
              <a:srgbClr val="0017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flipH="1">
            <a:off x="5688124" y="4509120"/>
            <a:ext cx="180020" cy="288032"/>
          </a:xfrm>
          <a:prstGeom prst="line">
            <a:avLst/>
          </a:prstGeom>
          <a:ln w="19050">
            <a:solidFill>
              <a:srgbClr val="0017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2922625" y="266625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 Ом</a:t>
            </a:r>
            <a:endParaRPr lang="ru-RU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2985636" y="3427115"/>
            <a:ext cx="6623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4 Ом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2951820" y="4109074"/>
            <a:ext cx="6623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4 Ом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2951819" y="4841774"/>
            <a:ext cx="6623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4 Ом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2891913" y="5572957"/>
            <a:ext cx="6623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4 Ом</a:t>
            </a:r>
          </a:p>
        </p:txBody>
      </p:sp>
      <p:pic>
        <p:nvPicPr>
          <p:cNvPr id="83" name="Picture 3" descr="C:\Users\Газдановы\Desktop\i (5)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2661" r="23902"/>
          <a:stretch/>
        </p:blipFill>
        <p:spPr bwMode="auto">
          <a:xfrm>
            <a:off x="6588224" y="3719624"/>
            <a:ext cx="1368152" cy="2560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036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755576" y="1412776"/>
            <a:ext cx="6480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1415451" y="1268760"/>
            <a:ext cx="720080" cy="2880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3"/>
          </p:cNvCxnSpPr>
          <p:nvPr/>
        </p:nvCxnSpPr>
        <p:spPr>
          <a:xfrm>
            <a:off x="2135531" y="1412776"/>
            <a:ext cx="42024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2555776" y="1268760"/>
            <a:ext cx="720080" cy="2880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>
            <a:stCxn id="7" idx="3"/>
          </p:cNvCxnSpPr>
          <p:nvPr/>
        </p:nvCxnSpPr>
        <p:spPr>
          <a:xfrm>
            <a:off x="3275856" y="1412776"/>
            <a:ext cx="432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3707904" y="1268760"/>
            <a:ext cx="720080" cy="2880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>
            <a:stCxn id="10" idx="3"/>
          </p:cNvCxnSpPr>
          <p:nvPr/>
        </p:nvCxnSpPr>
        <p:spPr>
          <a:xfrm>
            <a:off x="4427984" y="1412776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4788024" y="1268760"/>
            <a:ext cx="720080" cy="2880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>
            <a:stCxn id="13" idx="3"/>
          </p:cNvCxnSpPr>
          <p:nvPr/>
        </p:nvCxnSpPr>
        <p:spPr>
          <a:xfrm>
            <a:off x="5508104" y="1412776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5868144" y="1268760"/>
            <a:ext cx="720080" cy="2880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>
            <a:stCxn id="16" idx="3"/>
          </p:cNvCxnSpPr>
          <p:nvPr/>
        </p:nvCxnSpPr>
        <p:spPr>
          <a:xfrm>
            <a:off x="6588224" y="1412776"/>
            <a:ext cx="6480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Блок-схема: узел 18"/>
          <p:cNvSpPr/>
          <p:nvPr/>
        </p:nvSpPr>
        <p:spPr>
          <a:xfrm>
            <a:off x="635166" y="1340768"/>
            <a:ext cx="132213" cy="144016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7236296" y="1348894"/>
            <a:ext cx="144016" cy="144016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1415451" y="755413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 Ом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2555776" y="755413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 Ом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707904" y="75509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 Ом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788024" y="74302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 Ом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5856341" y="75509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 Ом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274967" y="1747687"/>
                <a:ext cx="3906434" cy="613245"/>
              </a:xfrm>
              <a:prstGeom prst="rect">
                <a:avLst/>
              </a:prstGeom>
              <a:solidFill>
                <a:srgbClr val="001746"/>
              </a:solidFill>
              <a:ln>
                <a:solidFill>
                  <a:srgbClr val="001746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3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ru-RU" sz="3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общ</m:t>
                        </m:r>
                      </m:sub>
                    </m:sSub>
                  </m:oMath>
                </a14:m>
                <a:r>
                  <a:rPr lang="ru-RU" sz="3200" b="1" dirty="0" smtClean="0">
                    <a:solidFill>
                      <a:schemeClr val="bg1"/>
                    </a:solidFill>
                  </a:rPr>
                  <a:t> = 3</a:t>
                </a:r>
                <a14:m>
                  <m:oMath xmlns:m="http://schemas.openxmlformats.org/officeDocument/2006/math">
                    <m:r>
                      <a:rPr lang="ru-RU" sz="32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ru-RU" sz="3200" b="1" dirty="0" smtClean="0">
                    <a:solidFill>
                      <a:schemeClr val="bg1"/>
                    </a:solidFill>
                  </a:rPr>
                  <a:t>5=15 (Ом)</a:t>
                </a:r>
                <a:endParaRPr lang="ru-RU" sz="32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4967" y="1747687"/>
                <a:ext cx="3906434" cy="613245"/>
              </a:xfrm>
              <a:prstGeom prst="rect">
                <a:avLst/>
              </a:prstGeom>
              <a:blipFill rotWithShape="0">
                <a:blip r:embed="rId2"/>
                <a:stretch>
                  <a:fillRect t="-10784" b="-27451"/>
                </a:stretch>
              </a:blipFill>
              <a:ln>
                <a:solidFill>
                  <a:srgbClr val="001746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Прямая соединительная линия 27"/>
          <p:cNvCxnSpPr/>
          <p:nvPr/>
        </p:nvCxnSpPr>
        <p:spPr>
          <a:xfrm flipH="1">
            <a:off x="635166" y="1268760"/>
            <a:ext cx="132213" cy="28803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7236296" y="1268760"/>
            <a:ext cx="144017" cy="28803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971600" y="4653136"/>
            <a:ext cx="2016224" cy="0"/>
          </a:xfrm>
          <a:prstGeom prst="line">
            <a:avLst/>
          </a:prstGeom>
          <a:ln w="28575">
            <a:solidFill>
              <a:srgbClr val="0017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34"/>
          <p:cNvSpPr/>
          <p:nvPr/>
        </p:nvSpPr>
        <p:spPr>
          <a:xfrm>
            <a:off x="2987824" y="4509120"/>
            <a:ext cx="720080" cy="288032"/>
          </a:xfrm>
          <a:prstGeom prst="rect">
            <a:avLst/>
          </a:prstGeom>
          <a:solidFill>
            <a:schemeClr val="bg1"/>
          </a:solidFill>
          <a:ln w="28575">
            <a:solidFill>
              <a:srgbClr val="0017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3707904" y="4640774"/>
            <a:ext cx="1980220" cy="23695"/>
          </a:xfrm>
          <a:prstGeom prst="line">
            <a:avLst/>
          </a:prstGeom>
          <a:ln w="28575">
            <a:solidFill>
              <a:srgbClr val="0017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619672" y="3212976"/>
            <a:ext cx="0" cy="2952328"/>
          </a:xfrm>
          <a:prstGeom prst="line">
            <a:avLst/>
          </a:prstGeom>
          <a:ln w="28575">
            <a:solidFill>
              <a:srgbClr val="0017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2987824" y="3068960"/>
            <a:ext cx="720080" cy="288032"/>
          </a:xfrm>
          <a:prstGeom prst="rect">
            <a:avLst/>
          </a:prstGeom>
          <a:solidFill>
            <a:schemeClr val="bg1"/>
          </a:solidFill>
          <a:ln w="28575">
            <a:solidFill>
              <a:srgbClr val="0017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987824" y="3765088"/>
            <a:ext cx="720080" cy="288032"/>
          </a:xfrm>
          <a:prstGeom prst="rect">
            <a:avLst/>
          </a:prstGeom>
          <a:solidFill>
            <a:schemeClr val="bg1"/>
          </a:solidFill>
          <a:ln w="28575">
            <a:solidFill>
              <a:srgbClr val="0017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2987824" y="5253152"/>
            <a:ext cx="720080" cy="288032"/>
          </a:xfrm>
          <a:prstGeom prst="rect">
            <a:avLst/>
          </a:prstGeom>
          <a:solidFill>
            <a:schemeClr val="bg1"/>
          </a:solidFill>
          <a:ln w="28575">
            <a:solidFill>
              <a:srgbClr val="0017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2987824" y="5996670"/>
            <a:ext cx="720080" cy="288032"/>
          </a:xfrm>
          <a:prstGeom prst="rect">
            <a:avLst/>
          </a:prstGeom>
          <a:solidFill>
            <a:schemeClr val="bg1"/>
          </a:solidFill>
          <a:ln w="28575">
            <a:solidFill>
              <a:srgbClr val="0017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7" name="Прямая соединительная линия 46"/>
          <p:cNvCxnSpPr>
            <a:endCxn id="42" idx="1"/>
          </p:cNvCxnSpPr>
          <p:nvPr/>
        </p:nvCxnSpPr>
        <p:spPr>
          <a:xfrm>
            <a:off x="1619672" y="3212976"/>
            <a:ext cx="1368152" cy="0"/>
          </a:xfrm>
          <a:prstGeom prst="line">
            <a:avLst/>
          </a:prstGeom>
          <a:ln w="28575">
            <a:solidFill>
              <a:srgbClr val="0017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endCxn id="43" idx="1"/>
          </p:cNvCxnSpPr>
          <p:nvPr/>
        </p:nvCxnSpPr>
        <p:spPr>
          <a:xfrm>
            <a:off x="1619672" y="3909104"/>
            <a:ext cx="1368152" cy="0"/>
          </a:xfrm>
          <a:prstGeom prst="line">
            <a:avLst/>
          </a:prstGeom>
          <a:ln w="28575">
            <a:solidFill>
              <a:srgbClr val="0017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>
            <a:endCxn id="44" idx="1"/>
          </p:cNvCxnSpPr>
          <p:nvPr/>
        </p:nvCxnSpPr>
        <p:spPr>
          <a:xfrm>
            <a:off x="1619672" y="5397168"/>
            <a:ext cx="1368152" cy="0"/>
          </a:xfrm>
          <a:prstGeom prst="line">
            <a:avLst/>
          </a:prstGeom>
          <a:ln w="28575">
            <a:solidFill>
              <a:srgbClr val="0017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>
            <a:endCxn id="45" idx="1"/>
          </p:cNvCxnSpPr>
          <p:nvPr/>
        </p:nvCxnSpPr>
        <p:spPr>
          <a:xfrm>
            <a:off x="1619672" y="6140686"/>
            <a:ext cx="1368152" cy="0"/>
          </a:xfrm>
          <a:prstGeom prst="line">
            <a:avLst/>
          </a:prstGeom>
          <a:ln w="28575">
            <a:solidFill>
              <a:srgbClr val="0017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>
            <a:stCxn id="42" idx="3"/>
          </p:cNvCxnSpPr>
          <p:nvPr/>
        </p:nvCxnSpPr>
        <p:spPr>
          <a:xfrm>
            <a:off x="3707904" y="3212976"/>
            <a:ext cx="1272240" cy="0"/>
          </a:xfrm>
          <a:prstGeom prst="line">
            <a:avLst/>
          </a:prstGeom>
          <a:ln w="28575">
            <a:solidFill>
              <a:srgbClr val="0017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4980144" y="3212976"/>
            <a:ext cx="0" cy="292771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>
            <a:stCxn id="43" idx="3"/>
          </p:cNvCxnSpPr>
          <p:nvPr/>
        </p:nvCxnSpPr>
        <p:spPr>
          <a:xfrm>
            <a:off x="3707904" y="3909104"/>
            <a:ext cx="1272240" cy="0"/>
          </a:xfrm>
          <a:prstGeom prst="line">
            <a:avLst/>
          </a:prstGeom>
          <a:ln w="28575">
            <a:solidFill>
              <a:srgbClr val="0017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>
            <a:stCxn id="44" idx="3"/>
          </p:cNvCxnSpPr>
          <p:nvPr/>
        </p:nvCxnSpPr>
        <p:spPr>
          <a:xfrm>
            <a:off x="3707904" y="5397168"/>
            <a:ext cx="1272240" cy="0"/>
          </a:xfrm>
          <a:prstGeom prst="line">
            <a:avLst/>
          </a:prstGeom>
          <a:ln w="28575">
            <a:solidFill>
              <a:srgbClr val="0017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>
            <a:stCxn id="45" idx="3"/>
          </p:cNvCxnSpPr>
          <p:nvPr/>
        </p:nvCxnSpPr>
        <p:spPr>
          <a:xfrm>
            <a:off x="3707904" y="6140686"/>
            <a:ext cx="1272240" cy="0"/>
          </a:xfrm>
          <a:prstGeom prst="line">
            <a:avLst/>
          </a:prstGeom>
          <a:ln w="28575">
            <a:solidFill>
              <a:srgbClr val="0017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Блок-схема: узел 65"/>
          <p:cNvSpPr/>
          <p:nvPr/>
        </p:nvSpPr>
        <p:spPr>
          <a:xfrm>
            <a:off x="1599870" y="4624681"/>
            <a:ext cx="72008" cy="48366"/>
          </a:xfrm>
          <a:prstGeom prst="flowChartConnector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Блок-схема: узел 66"/>
          <p:cNvSpPr/>
          <p:nvPr/>
        </p:nvSpPr>
        <p:spPr>
          <a:xfrm>
            <a:off x="817683" y="4580326"/>
            <a:ext cx="144016" cy="144016"/>
          </a:xfrm>
          <a:prstGeom prst="flowChartConnector">
            <a:avLst/>
          </a:prstGeom>
          <a:solidFill>
            <a:schemeClr val="bg1"/>
          </a:solidFill>
          <a:ln w="28575">
            <a:solidFill>
              <a:srgbClr val="0017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Блок-схема: узел 67"/>
          <p:cNvSpPr/>
          <p:nvPr/>
        </p:nvSpPr>
        <p:spPr>
          <a:xfrm>
            <a:off x="5688124" y="4601039"/>
            <a:ext cx="144016" cy="144016"/>
          </a:xfrm>
          <a:prstGeom prst="flowChartConnector">
            <a:avLst/>
          </a:prstGeom>
          <a:solidFill>
            <a:schemeClr val="bg1"/>
          </a:solidFill>
          <a:ln w="28575">
            <a:solidFill>
              <a:srgbClr val="0017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Блок-схема: узел 68"/>
          <p:cNvSpPr/>
          <p:nvPr/>
        </p:nvSpPr>
        <p:spPr>
          <a:xfrm flipH="1">
            <a:off x="4955385" y="3879001"/>
            <a:ext cx="72008" cy="48056"/>
          </a:xfrm>
          <a:prstGeom prst="flowChartConnector">
            <a:avLst/>
          </a:prstGeom>
          <a:solidFill>
            <a:srgbClr val="002060"/>
          </a:solidFill>
          <a:ln>
            <a:solidFill>
              <a:srgbClr val="0017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лок-схема: узел 69"/>
          <p:cNvSpPr/>
          <p:nvPr/>
        </p:nvSpPr>
        <p:spPr>
          <a:xfrm flipH="1">
            <a:off x="4919381" y="4640442"/>
            <a:ext cx="72008" cy="48056"/>
          </a:xfrm>
          <a:prstGeom prst="flowChartConnector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лок-схема: узел 70"/>
          <p:cNvSpPr/>
          <p:nvPr/>
        </p:nvSpPr>
        <p:spPr>
          <a:xfrm flipH="1">
            <a:off x="4944140" y="5383958"/>
            <a:ext cx="72008" cy="48056"/>
          </a:xfrm>
          <a:prstGeom prst="flowChartConnector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лок-схема: узел 71"/>
          <p:cNvSpPr/>
          <p:nvPr/>
        </p:nvSpPr>
        <p:spPr>
          <a:xfrm flipH="1">
            <a:off x="1572424" y="5359930"/>
            <a:ext cx="72008" cy="48056"/>
          </a:xfrm>
          <a:prstGeom prst="flowChartConnector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Блок-схема: узел 72"/>
          <p:cNvSpPr/>
          <p:nvPr/>
        </p:nvSpPr>
        <p:spPr>
          <a:xfrm flipH="1">
            <a:off x="1584126" y="3899688"/>
            <a:ext cx="72008" cy="48056"/>
          </a:xfrm>
          <a:prstGeom prst="flowChartConnector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 flipH="1">
            <a:off x="817683" y="4509120"/>
            <a:ext cx="153917" cy="288032"/>
          </a:xfrm>
          <a:prstGeom prst="line">
            <a:avLst/>
          </a:prstGeom>
          <a:ln w="19050">
            <a:solidFill>
              <a:srgbClr val="0017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flipH="1">
            <a:off x="5688124" y="4509120"/>
            <a:ext cx="180020" cy="288032"/>
          </a:xfrm>
          <a:prstGeom prst="line">
            <a:avLst/>
          </a:prstGeom>
          <a:ln w="19050">
            <a:solidFill>
              <a:srgbClr val="0017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2922625" y="266625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 Ом</a:t>
            </a:r>
            <a:endParaRPr lang="ru-RU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2985636" y="3427115"/>
            <a:ext cx="6623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4 Ом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2951820" y="4109074"/>
            <a:ext cx="6623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4 Ом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2951819" y="4841774"/>
            <a:ext cx="6623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4 Ом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2891913" y="5572957"/>
            <a:ext cx="6623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4 Ом</a:t>
            </a:r>
          </a:p>
        </p:txBody>
      </p:sp>
      <p:pic>
        <p:nvPicPr>
          <p:cNvPr id="83" name="Picture 3" descr="C:\Users\Газдановы\Desktop\i (5)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2661" r="23902"/>
          <a:stretch/>
        </p:blipFill>
        <p:spPr bwMode="auto">
          <a:xfrm>
            <a:off x="7387309" y="4080465"/>
            <a:ext cx="1368152" cy="2560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553363" y="3122539"/>
                <a:ext cx="3365866" cy="713529"/>
              </a:xfrm>
              <a:prstGeom prst="rect">
                <a:avLst/>
              </a:prstGeom>
              <a:solidFill>
                <a:srgbClr val="751111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8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ru-RU" sz="28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общ</m:t>
                        </m:r>
                      </m:sub>
                    </m:sSub>
                  </m:oMath>
                </a14:m>
                <a:r>
                  <a:rPr lang="ru-RU" sz="2800" b="1" dirty="0" smtClean="0">
                    <a:solidFill>
                      <a:schemeClr val="bg1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num>
                      <m:den>
                        <m:r>
                          <a:rPr lang="ru-RU" sz="28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2800" b="1" dirty="0" smtClean="0">
                    <a:solidFill>
                      <a:schemeClr val="bg1"/>
                    </a:solidFill>
                  </a:rPr>
                  <a:t> = 0,8 (Ом)</a:t>
                </a:r>
                <a:endParaRPr lang="ru-RU" sz="28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3363" y="3122539"/>
                <a:ext cx="3365866" cy="713529"/>
              </a:xfrm>
              <a:prstGeom prst="rect">
                <a:avLst/>
              </a:prstGeom>
              <a:blipFill rotWithShape="0">
                <a:blip r:embed="rId5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2056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81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799" b="80704"/>
          <a:stretch/>
        </p:blipFill>
        <p:spPr>
          <a:xfrm>
            <a:off x="307975" y="1052736"/>
            <a:ext cx="8651432" cy="994300"/>
          </a:xfrm>
          <a:prstGeom prst="rect">
            <a:avLst/>
          </a:prstGeom>
        </p:spPr>
      </p:pic>
      <p:sp>
        <p:nvSpPr>
          <p:cNvPr id="2" name="AutoShape 6" descr="https://www.alllessons.ru/wp-content/uploads/files/hello_html_7ac0956d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C:\Users\Газдановы\Desktop\hello_html_7ac0956d.p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91680" y="2420888"/>
            <a:ext cx="5463897" cy="321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498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224659"/>
            <a:ext cx="6336704" cy="1569660"/>
          </a:xfrm>
          <a:prstGeom prst="rect">
            <a:avLst/>
          </a:prstGeom>
          <a:solidFill>
            <a:srgbClr val="1A173D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Также вы знакомы с приборами 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для </a:t>
            </a:r>
            <a:r>
              <a:rPr lang="ru-RU" sz="2400" b="1" dirty="0">
                <a:solidFill>
                  <a:schemeClr val="bg1"/>
                </a:solidFill>
              </a:rPr>
              <a:t>измерения силы тока 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и </a:t>
            </a:r>
            <a:r>
              <a:rPr lang="ru-RU" sz="2400" b="1" dirty="0">
                <a:solidFill>
                  <a:schemeClr val="bg1"/>
                </a:solidFill>
              </a:rPr>
              <a:t>напряжения, умеете собирать 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простейшие </a:t>
            </a:r>
            <a:r>
              <a:rPr lang="ru-RU" sz="2400" b="1" dirty="0">
                <a:solidFill>
                  <a:schemeClr val="bg1"/>
                </a:solidFill>
              </a:rPr>
              <a:t>электрические цепи. </a:t>
            </a:r>
          </a:p>
        </p:txBody>
      </p:sp>
      <p:sp>
        <p:nvSpPr>
          <p:cNvPr id="3" name="AutoShape 2" descr="https://ds01.infourok.ru/uploads/ex/1263/00006082-20f9e856/img1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im0-tub-ru.yandex.net/i?id=1cc7e6d4a68b1f373f81e2b74e2b26ed-l&amp;n=13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9" descr="https://im1-tub-ru.yandex.net/i?id=026bc36862dfc62a53dd2a8de3b0c9a4-sr&amp;n=13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80" name="Picture 12" descr="http://easy-robots.ru/images/Lessons/Lesson_1/chema.gif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221088"/>
            <a:ext cx="3240833" cy="2106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520008" y="3429000"/>
            <a:ext cx="4320480" cy="369332"/>
          </a:xfrm>
          <a:prstGeom prst="rect">
            <a:avLst/>
          </a:prstGeom>
          <a:solidFill>
            <a:srgbClr val="CD1D1D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СХЕМА простейшей электрической цепи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40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1746"/>
                </a:solidFill>
              </a:rPr>
              <a:t>Пример последовательного соединения: </a:t>
            </a:r>
            <a:r>
              <a:rPr lang="ru-RU" sz="3600" b="1" i="1" dirty="0" smtClean="0">
                <a:solidFill>
                  <a:srgbClr val="540000"/>
                </a:solidFill>
              </a:rPr>
              <a:t>гирлянда</a:t>
            </a:r>
            <a:endParaRPr lang="ru-RU" sz="3600" b="1" i="1" dirty="0">
              <a:solidFill>
                <a:srgbClr val="540000"/>
              </a:solidFill>
            </a:endParaRPr>
          </a:p>
        </p:txBody>
      </p:sp>
      <p:sp>
        <p:nvSpPr>
          <p:cNvPr id="3" name="AutoShape 2" descr="https://fs00.infourok.ru/images/doc/215/245360/img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00490" y="2204864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1746"/>
                </a:solidFill>
              </a:rPr>
              <a:t>Пример параллельного соединения: </a:t>
            </a:r>
            <a:r>
              <a:rPr lang="ru-RU" sz="3600" b="1" i="1" dirty="0" smtClean="0">
                <a:solidFill>
                  <a:srgbClr val="540000"/>
                </a:solidFill>
              </a:rPr>
              <a:t>лампы в кабинете</a:t>
            </a:r>
            <a:endParaRPr lang="ru-RU" sz="3600" b="1" i="1" dirty="0">
              <a:solidFill>
                <a:srgbClr val="540000"/>
              </a:solidFill>
            </a:endParaRPr>
          </a:p>
        </p:txBody>
      </p:sp>
      <p:pic>
        <p:nvPicPr>
          <p:cNvPr id="10248" name="Picture 8" descr="http://www.ru.all.biz/img/ru/service_catalog/267073.jpe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4071"/>
          <a:stretch/>
        </p:blipFill>
        <p:spPr bwMode="auto">
          <a:xfrm>
            <a:off x="2627784" y="3717032"/>
            <a:ext cx="3885666" cy="2700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10" descr="https://im0-tub-ru.yandex.net/i?id=2050dc27d2c2b12a571df2bfbd8dce4a-l&amp;n=13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95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im0-tub-ru.yandex.net/i?id=73907b6c75ef1c038a1b9c4c72c5e14c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84056" y="101823"/>
            <a:ext cx="7856041" cy="461665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</a:rPr>
              <a:t>ПАРАЛЛЕЛЬНОЕ ВКЛЮЧЕНИЕ БЫТОВЫХ ПРИБОРОВ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40152" y="1700808"/>
            <a:ext cx="3024336" cy="3170099"/>
          </a:xfrm>
          <a:prstGeom prst="rect">
            <a:avLst/>
          </a:prstGeom>
          <a:solidFill>
            <a:srgbClr val="001746"/>
          </a:solidFill>
        </p:spPr>
        <p:txBody>
          <a:bodyPr wrap="square" rtlCol="0">
            <a:spAutoFit/>
          </a:bodyPr>
          <a:lstStyle/>
          <a:p>
            <a:pPr algn="ctr" fontAlgn="t"/>
            <a:r>
              <a:rPr lang="ru-RU" sz="3200" b="1" i="1" dirty="0">
                <a:solidFill>
                  <a:schemeClr val="bg1"/>
                </a:solidFill>
              </a:rPr>
              <a:t>Параллельно </a:t>
            </a:r>
            <a:r>
              <a:rPr lang="ru-RU" sz="2800" b="1" i="1" dirty="0">
                <a:solidFill>
                  <a:schemeClr val="bg1"/>
                </a:solidFill>
              </a:rPr>
              <a:t>включаются бытовые электроприборы, компьютер, телевизор, пылесос и т.д. 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575" y="2385757"/>
            <a:ext cx="5648950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43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0864" y="188640"/>
            <a:ext cx="852226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i="1" dirty="0" smtClean="0">
                <a:ln w="18415" cmpd="sng">
                  <a:solidFill>
                    <a:srgbClr val="660033"/>
                  </a:solidFill>
                  <a:prstDash val="solid"/>
                </a:ln>
                <a:solidFill>
                  <a:srgbClr val="66003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ПРЕИМУЩЕСТВА И НЕДОСТАТКИ СОЕДИНЕНИЙ</a:t>
            </a:r>
            <a:endParaRPr lang="ru-RU" sz="3200" i="1" dirty="0">
              <a:ln w="18415" cmpd="sng">
                <a:solidFill>
                  <a:srgbClr val="660033"/>
                </a:solidFill>
                <a:prstDash val="solid"/>
              </a:ln>
              <a:solidFill>
                <a:srgbClr val="660033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02992" y="5337211"/>
            <a:ext cx="5125232" cy="1323439"/>
          </a:xfrm>
          <a:prstGeom prst="rect">
            <a:avLst/>
          </a:prstGeom>
          <a:solidFill>
            <a:srgbClr val="001746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Параллельное – при перегорании одной лампы, остальные горят. Но при включении лампы с меньшим возможным напряжением она перегорит. 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8056" y="1476550"/>
            <a:ext cx="5400600" cy="1323439"/>
          </a:xfrm>
          <a:prstGeom prst="rect">
            <a:avLst/>
          </a:prstGeom>
          <a:solidFill>
            <a:srgbClr val="12122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Последовательное – лампы с меньшим возможным напряжением включают в цепь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с большим напряжением, но при перегорании одной лампы все не будут гореть.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7" name="AutoShape 2" descr="https://ds01.infourok.ru/uploads/ex/0ce5/0000959c-e3b56272/4/hello_html_7648c65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7" name="Picture 3" descr="C:\Users\Газдановы\Desktop\hello_html_7648c65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82" y="4169689"/>
            <a:ext cx="3952925" cy="2335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Газдановы\Desktop\hello_html_7648c65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93056" y="1052736"/>
            <a:ext cx="3556503" cy="257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941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2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2384" y="492641"/>
            <a:ext cx="4970260" cy="1473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0621" y="169476"/>
            <a:ext cx="4123348" cy="646331"/>
          </a:xfrm>
          <a:prstGeom prst="rect">
            <a:avLst/>
          </a:prstGeom>
          <a:solidFill>
            <a:srgbClr val="141548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</a:rPr>
              <a:t>Рассмотри схему!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9936" y="2132856"/>
            <a:ext cx="8064896" cy="461665"/>
          </a:xfrm>
          <a:prstGeom prst="rect">
            <a:avLst/>
          </a:prstGeom>
          <a:solidFill>
            <a:srgbClr val="701228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Выполни необходимые вычисления и заполни таблицу!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66730"/>
              </p:ext>
            </p:extLst>
          </p:nvPr>
        </p:nvGraphicFramePr>
        <p:xfrm>
          <a:off x="467544" y="2852936"/>
          <a:ext cx="8291264" cy="1751037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1707584"/>
                <a:gridCol w="1645920"/>
                <a:gridCol w="1645920"/>
                <a:gridCol w="1645920"/>
                <a:gridCol w="1645920"/>
              </a:tblGrid>
              <a:tr h="737577">
                <a:tc>
                  <a:txBody>
                    <a:bodyPr/>
                    <a:lstStyle/>
                    <a:p>
                      <a:r>
                        <a:rPr lang="ru-RU" sz="1800" dirty="0">
                          <a:ln>
                            <a:solidFill>
                              <a:srgbClr val="003300"/>
                            </a:solidFill>
                          </a:ln>
                          <a:effectLst/>
                        </a:rPr>
                        <a:t> </a:t>
                      </a:r>
                      <a:endParaRPr lang="ru-RU" sz="1800" dirty="0">
                        <a:ln>
                          <a:solidFill>
                            <a:srgbClr val="003300"/>
                          </a:solidFill>
                        </a:ln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u="none" strike="noStrike" dirty="0" smtClean="0">
                          <a:ln>
                            <a:solidFill>
                              <a:srgbClr val="003300"/>
                            </a:solidFill>
                          </a:ln>
                          <a:effectLst/>
                        </a:rPr>
                        <a:t>1 </a:t>
                      </a:r>
                      <a:r>
                        <a:rPr lang="ru-RU" sz="1800" dirty="0" smtClean="0">
                          <a:ln>
                            <a:solidFill>
                              <a:srgbClr val="003300"/>
                            </a:solidFill>
                          </a:ln>
                          <a:effectLst/>
                        </a:rPr>
                        <a:t>проводник</a:t>
                      </a:r>
                      <a:endParaRPr lang="ru-RU" sz="1800" dirty="0">
                        <a:ln>
                          <a:solidFill>
                            <a:srgbClr val="003300"/>
                          </a:solidFill>
                        </a:ln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u="none" strike="noStrike" dirty="0" smtClean="0">
                          <a:ln>
                            <a:solidFill>
                              <a:srgbClr val="003300"/>
                            </a:solidFill>
                          </a:ln>
                          <a:effectLst/>
                        </a:rPr>
                        <a:t>2 </a:t>
                      </a:r>
                      <a:r>
                        <a:rPr lang="ru-RU" sz="1800" dirty="0" smtClean="0">
                          <a:ln>
                            <a:solidFill>
                              <a:srgbClr val="003300"/>
                            </a:solidFill>
                          </a:ln>
                          <a:effectLst/>
                        </a:rPr>
                        <a:t>проводник</a:t>
                      </a:r>
                      <a:endParaRPr lang="ru-RU" sz="1800" dirty="0">
                        <a:ln>
                          <a:solidFill>
                            <a:srgbClr val="003300"/>
                          </a:solidFill>
                        </a:ln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u="none" strike="noStrike" dirty="0">
                          <a:ln>
                            <a:solidFill>
                              <a:srgbClr val="003300"/>
                            </a:solidFill>
                          </a:ln>
                          <a:effectLst/>
                        </a:rPr>
                        <a:t>3</a:t>
                      </a:r>
                      <a:r>
                        <a:rPr lang="ru-RU" sz="1800" dirty="0">
                          <a:ln>
                            <a:solidFill>
                              <a:srgbClr val="003300"/>
                            </a:solidFill>
                          </a:ln>
                          <a:effectLst/>
                        </a:rPr>
                        <a:t> проводник</a:t>
                      </a:r>
                      <a:endParaRPr lang="ru-RU" sz="1800" dirty="0">
                        <a:ln>
                          <a:solidFill>
                            <a:srgbClr val="003300"/>
                          </a:solidFill>
                        </a:ln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n>
                            <a:solidFill>
                              <a:srgbClr val="003300"/>
                            </a:solidFill>
                          </a:ln>
                          <a:effectLst/>
                        </a:rPr>
                        <a:t>на всем участке цепи</a:t>
                      </a:r>
                      <a:endParaRPr lang="ru-RU" sz="1800" dirty="0">
                        <a:ln>
                          <a:solidFill>
                            <a:srgbClr val="003300"/>
                          </a:solidFill>
                        </a:ln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800" u="none" strike="noStrike" dirty="0">
                          <a:ln>
                            <a:solidFill>
                              <a:srgbClr val="003300"/>
                            </a:solidFill>
                          </a:ln>
                          <a:effectLst/>
                        </a:rPr>
                        <a:t>I</a:t>
                      </a:r>
                      <a:r>
                        <a:rPr lang="en-US" sz="1800" dirty="0">
                          <a:ln>
                            <a:solidFill>
                              <a:srgbClr val="003300"/>
                            </a:solidFill>
                          </a:ln>
                          <a:effectLst/>
                        </a:rPr>
                        <a:t>, </a:t>
                      </a:r>
                      <a:r>
                        <a:rPr lang="ru-RU" sz="1800" dirty="0">
                          <a:ln>
                            <a:solidFill>
                              <a:srgbClr val="003300"/>
                            </a:solidFill>
                          </a:ln>
                          <a:effectLst/>
                        </a:rPr>
                        <a:t>А</a:t>
                      </a:r>
                      <a:endParaRPr lang="ru-RU" sz="1800" dirty="0">
                        <a:ln>
                          <a:solidFill>
                            <a:srgbClr val="003300"/>
                          </a:solidFill>
                        </a:ln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n>
                          <a:solidFill>
                            <a:srgbClr val="003300"/>
                          </a:solidFill>
                        </a:ln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n>
                          <a:solidFill>
                            <a:srgbClr val="003300"/>
                          </a:solidFill>
                        </a:ln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n>
                          <a:solidFill>
                            <a:srgbClr val="003300"/>
                          </a:solidFill>
                        </a:ln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n>
                            <a:solidFill>
                              <a:srgbClr val="003300"/>
                            </a:solidFill>
                          </a:ln>
                          <a:effectLst/>
                        </a:rPr>
                        <a:t>1</a:t>
                      </a:r>
                      <a:endParaRPr lang="ru-RU" sz="1800" dirty="0">
                        <a:ln>
                          <a:solidFill>
                            <a:srgbClr val="003300"/>
                          </a:solidFill>
                        </a:ln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800" u="none" strike="noStrike" dirty="0">
                          <a:ln>
                            <a:solidFill>
                              <a:srgbClr val="003300"/>
                            </a:solidFill>
                          </a:ln>
                          <a:effectLst/>
                        </a:rPr>
                        <a:t>U</a:t>
                      </a:r>
                      <a:r>
                        <a:rPr lang="en-US" sz="1800" dirty="0">
                          <a:ln>
                            <a:solidFill>
                              <a:srgbClr val="003300"/>
                            </a:solidFill>
                          </a:ln>
                          <a:effectLst/>
                        </a:rPr>
                        <a:t>, </a:t>
                      </a:r>
                      <a:r>
                        <a:rPr lang="ru-RU" sz="1800" dirty="0">
                          <a:ln>
                            <a:solidFill>
                              <a:srgbClr val="003300"/>
                            </a:solidFill>
                          </a:ln>
                          <a:effectLst/>
                        </a:rPr>
                        <a:t>В</a:t>
                      </a:r>
                      <a:endParaRPr lang="ru-RU" sz="1800" dirty="0">
                        <a:ln>
                          <a:solidFill>
                            <a:srgbClr val="003300"/>
                          </a:solidFill>
                        </a:ln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n>
                          <a:solidFill>
                            <a:srgbClr val="003300"/>
                          </a:solidFill>
                        </a:ln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n>
                          <a:solidFill>
                            <a:srgbClr val="003300"/>
                          </a:solidFill>
                        </a:ln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n>
                          <a:solidFill>
                            <a:srgbClr val="003300"/>
                          </a:solidFill>
                        </a:ln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n>
                          <a:solidFill>
                            <a:srgbClr val="003300"/>
                          </a:solidFill>
                        </a:ln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800" u="none" strike="noStrike" dirty="0">
                          <a:ln>
                            <a:solidFill>
                              <a:srgbClr val="003300"/>
                            </a:solidFill>
                          </a:ln>
                          <a:effectLst/>
                        </a:rPr>
                        <a:t>R</a:t>
                      </a:r>
                      <a:r>
                        <a:rPr lang="en-US" sz="1800" dirty="0">
                          <a:ln>
                            <a:solidFill>
                              <a:srgbClr val="003300"/>
                            </a:solidFill>
                          </a:ln>
                          <a:effectLst/>
                        </a:rPr>
                        <a:t>, </a:t>
                      </a:r>
                      <a:r>
                        <a:rPr lang="ru-RU" sz="1800" dirty="0">
                          <a:ln>
                            <a:solidFill>
                              <a:srgbClr val="003300"/>
                            </a:solidFill>
                          </a:ln>
                          <a:effectLst/>
                        </a:rPr>
                        <a:t>Ом</a:t>
                      </a:r>
                      <a:endParaRPr lang="ru-RU" sz="1800" dirty="0">
                        <a:ln>
                          <a:solidFill>
                            <a:srgbClr val="003300"/>
                          </a:solidFill>
                        </a:ln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n>
                            <a:solidFill>
                              <a:srgbClr val="003300"/>
                            </a:solidFill>
                          </a:ln>
                          <a:effectLst/>
                        </a:rPr>
                        <a:t>16</a:t>
                      </a:r>
                      <a:endParaRPr lang="ru-RU" sz="1800" dirty="0">
                        <a:ln>
                          <a:solidFill>
                            <a:srgbClr val="003300"/>
                          </a:solidFill>
                        </a:ln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n>
                            <a:solidFill>
                              <a:srgbClr val="003300"/>
                            </a:solidFill>
                          </a:ln>
                          <a:effectLst/>
                        </a:rPr>
                        <a:t>35</a:t>
                      </a:r>
                      <a:endParaRPr lang="ru-RU" sz="1800" dirty="0">
                        <a:ln>
                          <a:solidFill>
                            <a:srgbClr val="003300"/>
                          </a:solidFill>
                        </a:ln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n>
                            <a:solidFill>
                              <a:srgbClr val="003300"/>
                            </a:solidFill>
                          </a:ln>
                          <a:effectLst/>
                        </a:rPr>
                        <a:t>15</a:t>
                      </a:r>
                      <a:endParaRPr lang="ru-RU" sz="1800" dirty="0">
                        <a:ln>
                          <a:solidFill>
                            <a:srgbClr val="003300"/>
                          </a:solidFill>
                        </a:ln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n>
                          <a:solidFill>
                            <a:srgbClr val="003300"/>
                          </a:solidFill>
                        </a:ln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289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2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420518"/>
            <a:ext cx="4508172" cy="1336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6458081"/>
              </p:ext>
            </p:extLst>
          </p:nvPr>
        </p:nvGraphicFramePr>
        <p:xfrm>
          <a:off x="395536" y="2924944"/>
          <a:ext cx="8291264" cy="175103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707584"/>
                <a:gridCol w="1645920"/>
                <a:gridCol w="1645920"/>
                <a:gridCol w="1645920"/>
                <a:gridCol w="1645920"/>
              </a:tblGrid>
              <a:tr h="737577"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rgbClr val="003300"/>
                          </a:solidFill>
                          <a:effectLst/>
                        </a:rPr>
                        <a:t> </a:t>
                      </a: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u="none" strike="noStrike" dirty="0" smtClean="0">
                          <a:solidFill>
                            <a:srgbClr val="003300"/>
                          </a:solidFill>
                          <a:effectLst/>
                        </a:rPr>
                        <a:t>1 </a:t>
                      </a:r>
                      <a:r>
                        <a:rPr lang="ru-RU" sz="1800" b="1" dirty="0" smtClean="0">
                          <a:solidFill>
                            <a:srgbClr val="003300"/>
                          </a:solidFill>
                          <a:effectLst/>
                        </a:rPr>
                        <a:t>проводник</a:t>
                      </a:r>
                      <a:endParaRPr lang="ru-RU" sz="1800" b="1" dirty="0">
                        <a:solidFill>
                          <a:srgbClr val="003300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u="none" strike="noStrike" dirty="0" smtClean="0">
                          <a:solidFill>
                            <a:srgbClr val="003300"/>
                          </a:solidFill>
                          <a:effectLst/>
                        </a:rPr>
                        <a:t>2 </a:t>
                      </a:r>
                      <a:r>
                        <a:rPr lang="ru-RU" sz="1800" b="1" dirty="0" smtClean="0">
                          <a:solidFill>
                            <a:srgbClr val="003300"/>
                          </a:solidFill>
                          <a:effectLst/>
                        </a:rPr>
                        <a:t>проводник</a:t>
                      </a:r>
                      <a:endParaRPr lang="ru-RU" sz="1800" b="1" dirty="0">
                        <a:solidFill>
                          <a:srgbClr val="003300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u="none" strike="noStrike" dirty="0">
                          <a:solidFill>
                            <a:srgbClr val="003300"/>
                          </a:solidFill>
                          <a:effectLst/>
                        </a:rPr>
                        <a:t>3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effectLst/>
                        </a:rPr>
                        <a:t> проводник</a:t>
                      </a: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rgbClr val="003300"/>
                          </a:solidFill>
                          <a:effectLst/>
                        </a:rPr>
                        <a:t>на всем участке цепи</a:t>
                      </a:r>
                    </a:p>
                  </a:txBody>
                  <a:tcPr marL="31750" marR="31750" marT="31750" marB="31750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800" b="1" u="none" strike="noStrike" dirty="0">
                          <a:solidFill>
                            <a:srgbClr val="003300"/>
                          </a:solidFill>
                          <a:effectLst/>
                        </a:rPr>
                        <a:t>I</a:t>
                      </a:r>
                      <a:r>
                        <a:rPr lang="en-US" sz="1800" b="1" dirty="0">
                          <a:solidFill>
                            <a:srgbClr val="003300"/>
                          </a:solidFill>
                          <a:effectLst/>
                        </a:rPr>
                        <a:t>, 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effectLst/>
                        </a:rPr>
                        <a:t>А</a:t>
                      </a: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3300"/>
                          </a:solidFill>
                          <a:effectLst/>
                        </a:rPr>
                        <a:t>1</a:t>
                      </a:r>
                      <a:endParaRPr lang="ru-RU" sz="1800" b="1" dirty="0">
                        <a:solidFill>
                          <a:srgbClr val="003300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3300"/>
                          </a:solidFill>
                          <a:effectLst/>
                        </a:rPr>
                        <a:t>1</a:t>
                      </a:r>
                      <a:endParaRPr lang="ru-RU" sz="1800" b="1" dirty="0">
                        <a:solidFill>
                          <a:srgbClr val="003300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3300"/>
                          </a:solidFill>
                          <a:effectLst/>
                        </a:rPr>
                        <a:t>1</a:t>
                      </a:r>
                      <a:endParaRPr lang="ru-RU" sz="1800" b="1" dirty="0">
                        <a:solidFill>
                          <a:srgbClr val="003300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rgbClr val="003300"/>
                          </a:solidFill>
                          <a:effectLst/>
                        </a:rPr>
                        <a:t>1</a:t>
                      </a:r>
                    </a:p>
                  </a:txBody>
                  <a:tcPr marL="31750" marR="31750" marT="31750" marB="31750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800" b="1" u="none" strike="noStrike" dirty="0">
                          <a:solidFill>
                            <a:srgbClr val="003300"/>
                          </a:solidFill>
                          <a:effectLst/>
                        </a:rPr>
                        <a:t>U</a:t>
                      </a:r>
                      <a:r>
                        <a:rPr lang="en-US" sz="1800" b="1" dirty="0">
                          <a:solidFill>
                            <a:srgbClr val="003300"/>
                          </a:solidFill>
                          <a:effectLst/>
                        </a:rPr>
                        <a:t>, 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effectLst/>
                        </a:rPr>
                        <a:t>В</a:t>
                      </a: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3300"/>
                          </a:solidFill>
                          <a:effectLst/>
                        </a:rPr>
                        <a:t>16</a:t>
                      </a:r>
                      <a:endParaRPr lang="ru-RU" sz="1800" b="1" dirty="0">
                        <a:solidFill>
                          <a:srgbClr val="003300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3300"/>
                          </a:solidFill>
                          <a:effectLst/>
                        </a:rPr>
                        <a:t>35</a:t>
                      </a:r>
                      <a:endParaRPr lang="ru-RU" sz="1800" b="1" dirty="0">
                        <a:solidFill>
                          <a:srgbClr val="003300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3300"/>
                          </a:solidFill>
                          <a:effectLst/>
                        </a:rPr>
                        <a:t>15</a:t>
                      </a:r>
                      <a:endParaRPr lang="ru-RU" sz="1800" b="1" dirty="0">
                        <a:solidFill>
                          <a:srgbClr val="003300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3300"/>
                          </a:solidFill>
                          <a:effectLst/>
                        </a:rPr>
                        <a:t>66</a:t>
                      </a:r>
                      <a:endParaRPr lang="ru-RU" sz="1800" b="1" dirty="0">
                        <a:solidFill>
                          <a:srgbClr val="003300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800" b="1" u="none" strike="noStrike" dirty="0">
                          <a:solidFill>
                            <a:srgbClr val="003300"/>
                          </a:solidFill>
                          <a:effectLst/>
                        </a:rPr>
                        <a:t>R</a:t>
                      </a:r>
                      <a:r>
                        <a:rPr lang="en-US" sz="1800" b="1" dirty="0">
                          <a:solidFill>
                            <a:srgbClr val="003300"/>
                          </a:solidFill>
                          <a:effectLst/>
                        </a:rPr>
                        <a:t>, 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effectLst/>
                        </a:rPr>
                        <a:t>Ом</a:t>
                      </a: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solidFill>
                            <a:srgbClr val="003300"/>
                          </a:solidFill>
                          <a:effectLst/>
                        </a:rPr>
                        <a:t>16</a:t>
                      </a: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solidFill>
                            <a:srgbClr val="003300"/>
                          </a:solidFill>
                          <a:effectLst/>
                        </a:rPr>
                        <a:t>35</a:t>
                      </a: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rgbClr val="003300"/>
                          </a:solidFill>
                          <a:effectLst/>
                        </a:rPr>
                        <a:t>15</a:t>
                      </a: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3300"/>
                          </a:solidFill>
                          <a:effectLst/>
                        </a:rPr>
                        <a:t>66</a:t>
                      </a:r>
                      <a:endParaRPr lang="ru-RU" sz="1800" b="1" dirty="0">
                        <a:solidFill>
                          <a:srgbClr val="003300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60621" y="169476"/>
            <a:ext cx="4123348" cy="646331"/>
          </a:xfrm>
          <a:prstGeom prst="rect">
            <a:avLst/>
          </a:prstGeom>
          <a:solidFill>
            <a:srgbClr val="141548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</a:rPr>
              <a:t>Рассмотри схему!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9936" y="2132856"/>
            <a:ext cx="8064896" cy="461665"/>
          </a:xfrm>
          <a:prstGeom prst="rect">
            <a:avLst/>
          </a:prstGeom>
          <a:solidFill>
            <a:srgbClr val="701228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Выполни необходимые вычисления и заполни таблицу!</a:t>
            </a:r>
          </a:p>
        </p:txBody>
      </p:sp>
    </p:spTree>
    <p:extLst>
      <p:ext uri="{BB962C8B-B14F-4D97-AF65-F5344CB8AC3E}">
        <p14:creationId xmlns:p14="http://schemas.microsoft.com/office/powerpoint/2010/main" val="267219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1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6489" y="332656"/>
            <a:ext cx="2123393" cy="3331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1520446"/>
            <a:ext cx="5904656" cy="1200329"/>
          </a:xfrm>
          <a:prstGeom prst="rect">
            <a:avLst/>
          </a:prstGeom>
          <a:solidFill>
            <a:srgbClr val="701228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Выполни необходимые вычисления </a:t>
            </a:r>
            <a:endParaRPr lang="en-US" sz="2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и </a:t>
            </a:r>
            <a:r>
              <a:rPr lang="ru-RU" sz="2400" b="1" dirty="0">
                <a:solidFill>
                  <a:schemeClr val="bg1"/>
                </a:solidFill>
              </a:rPr>
              <a:t>заполни таблицу</a:t>
            </a:r>
            <a:r>
              <a:rPr lang="ru-RU" sz="2400" b="1" dirty="0" smtClean="0">
                <a:solidFill>
                  <a:schemeClr val="bg1"/>
                </a:solidFill>
              </a:rPr>
              <a:t>! При необходимости округляй ответ до десятых.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3953857"/>
              </p:ext>
            </p:extLst>
          </p:nvPr>
        </p:nvGraphicFramePr>
        <p:xfrm>
          <a:off x="323528" y="3356992"/>
          <a:ext cx="6438950" cy="278743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287790"/>
                <a:gridCol w="1287790"/>
                <a:gridCol w="1287790"/>
                <a:gridCol w="1287790"/>
                <a:gridCol w="1287790"/>
              </a:tblGrid>
              <a:tr h="92713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003300"/>
                          </a:solidFill>
                          <a:effectLst/>
                        </a:rPr>
                        <a:t> </a:t>
                      </a: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u="none" strike="noStrike" dirty="0">
                          <a:solidFill>
                            <a:srgbClr val="003300"/>
                          </a:solidFill>
                          <a:effectLst/>
                        </a:rPr>
                        <a:t>1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effectLst/>
                        </a:rPr>
                        <a:t>проводник</a:t>
                      </a: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u="none" strike="noStrike" dirty="0">
                          <a:solidFill>
                            <a:srgbClr val="003300"/>
                          </a:solidFill>
                          <a:effectLst/>
                        </a:rPr>
                        <a:t>2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effectLst/>
                        </a:rPr>
                        <a:t>проводник</a:t>
                      </a: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u="none" strike="noStrike" dirty="0">
                          <a:solidFill>
                            <a:srgbClr val="003300"/>
                          </a:solidFill>
                          <a:effectLst/>
                        </a:rPr>
                        <a:t>3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effectLst/>
                        </a:rPr>
                        <a:t> проводник</a:t>
                      </a: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003300"/>
                          </a:solidFill>
                          <a:effectLst/>
                        </a:rPr>
                        <a:t>на всем участке цепи</a:t>
                      </a:r>
                    </a:p>
                  </a:txBody>
                  <a:tcPr marL="31750" marR="31750" marT="31750" marB="31750" anchor="ctr"/>
                </a:tc>
              </a:tr>
              <a:tr h="585030">
                <a:tc>
                  <a:txBody>
                    <a:bodyPr/>
                    <a:lstStyle/>
                    <a:p>
                      <a:pPr algn="ctr"/>
                      <a:r>
                        <a:rPr lang="en-US" sz="1600" b="1" u="none" strike="noStrike" dirty="0">
                          <a:solidFill>
                            <a:srgbClr val="003300"/>
                          </a:solidFill>
                          <a:effectLst/>
                        </a:rPr>
                        <a:t>I</a:t>
                      </a:r>
                      <a:r>
                        <a:rPr lang="en-US" sz="1600" b="1" dirty="0">
                          <a:solidFill>
                            <a:srgbClr val="003300"/>
                          </a:solidFill>
                          <a:effectLst/>
                        </a:rPr>
                        <a:t>, 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effectLst/>
                        </a:rPr>
                        <a:t>А</a:t>
                      </a: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003300"/>
                          </a:solidFill>
                          <a:effectLst/>
                        </a:rPr>
                        <a:t>4</a:t>
                      </a: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003300"/>
                          </a:solidFill>
                          <a:effectLst/>
                        </a:rPr>
                        <a:t>8</a:t>
                      </a: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>
                        <a:solidFill>
                          <a:srgbClr val="003300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003300"/>
                          </a:solidFill>
                          <a:effectLst/>
                        </a:rPr>
                        <a:t>45</a:t>
                      </a:r>
                    </a:p>
                  </a:txBody>
                  <a:tcPr marL="31750" marR="31750" marT="31750" marB="31750" anchor="ctr"/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n-US" sz="1600" b="1" u="none" strike="noStrike" dirty="0">
                          <a:solidFill>
                            <a:srgbClr val="003300"/>
                          </a:solidFill>
                          <a:effectLst/>
                        </a:rPr>
                        <a:t>U</a:t>
                      </a:r>
                      <a:r>
                        <a:rPr lang="en-US" sz="1600" b="1" dirty="0">
                          <a:solidFill>
                            <a:srgbClr val="003300"/>
                          </a:solidFill>
                          <a:effectLst/>
                        </a:rPr>
                        <a:t>, 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effectLst/>
                        </a:rPr>
                        <a:t>В</a:t>
                      </a: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>
                        <a:solidFill>
                          <a:srgbClr val="003300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>
                        <a:solidFill>
                          <a:srgbClr val="003300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>
                        <a:solidFill>
                          <a:srgbClr val="003300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>
                        <a:solidFill>
                          <a:srgbClr val="003300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</a:tr>
              <a:tr h="771208">
                <a:tc>
                  <a:txBody>
                    <a:bodyPr/>
                    <a:lstStyle/>
                    <a:p>
                      <a:pPr algn="ctr"/>
                      <a:r>
                        <a:rPr lang="en-US" sz="1600" b="1" u="none" strike="noStrike" dirty="0">
                          <a:solidFill>
                            <a:srgbClr val="003300"/>
                          </a:solidFill>
                          <a:effectLst/>
                        </a:rPr>
                        <a:t>R</a:t>
                      </a:r>
                      <a:r>
                        <a:rPr lang="en-US" sz="1600" b="1" dirty="0">
                          <a:solidFill>
                            <a:srgbClr val="003300"/>
                          </a:solidFill>
                          <a:effectLst/>
                        </a:rPr>
                        <a:t>, 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effectLst/>
                        </a:rPr>
                        <a:t>Ом</a:t>
                      </a: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003300"/>
                          </a:solidFill>
                          <a:effectLst/>
                        </a:rPr>
                        <a:t>3</a:t>
                      </a: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>
                        <a:solidFill>
                          <a:srgbClr val="003300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>
                        <a:solidFill>
                          <a:srgbClr val="003300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>
                        <a:solidFill>
                          <a:srgbClr val="003300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0621" y="169476"/>
            <a:ext cx="4123348" cy="646331"/>
          </a:xfrm>
          <a:prstGeom prst="rect">
            <a:avLst/>
          </a:prstGeom>
          <a:solidFill>
            <a:srgbClr val="141548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</a:rPr>
              <a:t>Рассмотри схему!</a:t>
            </a:r>
          </a:p>
        </p:txBody>
      </p:sp>
    </p:spTree>
    <p:extLst>
      <p:ext uri="{BB962C8B-B14F-4D97-AF65-F5344CB8AC3E}">
        <p14:creationId xmlns:p14="http://schemas.microsoft.com/office/powerpoint/2010/main" val="323876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1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683804"/>
            <a:ext cx="2227849" cy="318839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8902" y="1077670"/>
            <a:ext cx="5688632" cy="1200329"/>
          </a:xfrm>
          <a:prstGeom prst="rect">
            <a:avLst/>
          </a:prstGeom>
          <a:solidFill>
            <a:srgbClr val="701228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Выполни необходимые вычисления </a:t>
            </a:r>
            <a:endParaRPr lang="en-US" sz="2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и </a:t>
            </a:r>
            <a:r>
              <a:rPr lang="ru-RU" sz="2400" b="1" dirty="0">
                <a:solidFill>
                  <a:schemeClr val="bg1"/>
                </a:solidFill>
              </a:rPr>
              <a:t>заполни таблицу</a:t>
            </a:r>
            <a:r>
              <a:rPr lang="ru-RU" sz="2400" b="1" dirty="0" smtClean="0">
                <a:solidFill>
                  <a:schemeClr val="bg1"/>
                </a:solidFill>
              </a:rPr>
              <a:t>! При необходимости округляй ответ до десятых.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1081561"/>
              </p:ext>
            </p:extLst>
          </p:nvPr>
        </p:nvGraphicFramePr>
        <p:xfrm>
          <a:off x="178902" y="3068960"/>
          <a:ext cx="6438953" cy="281502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287793"/>
                <a:gridCol w="1287790"/>
                <a:gridCol w="1287790"/>
                <a:gridCol w="1287790"/>
                <a:gridCol w="1287790"/>
              </a:tblGrid>
              <a:tr h="792087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003300"/>
                          </a:solidFill>
                          <a:effectLst/>
                        </a:rPr>
                        <a:t> </a:t>
                      </a: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u="none" strike="noStrike" dirty="0">
                          <a:solidFill>
                            <a:srgbClr val="003300"/>
                          </a:solidFill>
                          <a:effectLst/>
                        </a:rPr>
                        <a:t>1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effectLst/>
                        </a:rPr>
                        <a:t>проводник</a:t>
                      </a: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u="none" strike="noStrike" dirty="0">
                          <a:solidFill>
                            <a:srgbClr val="003300"/>
                          </a:solidFill>
                          <a:effectLst/>
                        </a:rPr>
                        <a:t>2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effectLst/>
                        </a:rPr>
                        <a:t>проводник</a:t>
                      </a: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u="none" strike="noStrike" dirty="0">
                          <a:solidFill>
                            <a:srgbClr val="003300"/>
                          </a:solidFill>
                          <a:effectLst/>
                        </a:rPr>
                        <a:t>3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effectLst/>
                        </a:rPr>
                        <a:t> проводник</a:t>
                      </a: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003300"/>
                          </a:solidFill>
                          <a:effectLst/>
                        </a:rPr>
                        <a:t>на всем участке цепи</a:t>
                      </a:r>
                    </a:p>
                  </a:txBody>
                  <a:tcPr marL="31750" marR="31750" marT="31750" marB="31750" anchor="ctr"/>
                </a:tc>
              </a:tr>
              <a:tr h="611787">
                <a:tc>
                  <a:txBody>
                    <a:bodyPr/>
                    <a:lstStyle/>
                    <a:p>
                      <a:pPr algn="ctr"/>
                      <a:r>
                        <a:rPr lang="en-US" sz="1600" b="1" u="none" strike="noStrike" dirty="0">
                          <a:solidFill>
                            <a:srgbClr val="003300"/>
                          </a:solidFill>
                          <a:effectLst/>
                        </a:rPr>
                        <a:t>I</a:t>
                      </a:r>
                      <a:r>
                        <a:rPr lang="en-US" sz="1600" b="1" dirty="0">
                          <a:solidFill>
                            <a:srgbClr val="003300"/>
                          </a:solidFill>
                          <a:effectLst/>
                        </a:rPr>
                        <a:t>, 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effectLst/>
                        </a:rPr>
                        <a:t>А</a:t>
                      </a: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003300"/>
                          </a:solidFill>
                          <a:effectLst/>
                        </a:rPr>
                        <a:t>4</a:t>
                      </a: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003300"/>
                          </a:solidFill>
                          <a:effectLst/>
                        </a:rPr>
                        <a:t>8</a:t>
                      </a: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003300"/>
                          </a:solidFill>
                          <a:effectLst/>
                        </a:rPr>
                        <a:t>33</a:t>
                      </a:r>
                      <a:endParaRPr lang="ru-RU" sz="1600" b="1" dirty="0">
                        <a:solidFill>
                          <a:srgbClr val="003300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003300"/>
                          </a:solidFill>
                          <a:effectLst/>
                        </a:rPr>
                        <a:t>45</a:t>
                      </a:r>
                    </a:p>
                  </a:txBody>
                  <a:tcPr marL="31750" marR="31750" marT="31750" marB="31750" anchor="ctr"/>
                </a:tc>
              </a:tr>
              <a:tr h="602305">
                <a:tc>
                  <a:txBody>
                    <a:bodyPr/>
                    <a:lstStyle/>
                    <a:p>
                      <a:pPr algn="ctr"/>
                      <a:r>
                        <a:rPr lang="en-US" sz="1600" b="1" u="none" strike="noStrike" dirty="0">
                          <a:solidFill>
                            <a:srgbClr val="003300"/>
                          </a:solidFill>
                          <a:effectLst/>
                        </a:rPr>
                        <a:t>U</a:t>
                      </a:r>
                      <a:r>
                        <a:rPr lang="en-US" sz="1600" b="1" dirty="0">
                          <a:solidFill>
                            <a:srgbClr val="003300"/>
                          </a:solidFill>
                          <a:effectLst/>
                        </a:rPr>
                        <a:t>, 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effectLst/>
                        </a:rPr>
                        <a:t>В</a:t>
                      </a: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003300"/>
                          </a:solidFill>
                          <a:effectLst/>
                        </a:rPr>
                        <a:t>12</a:t>
                      </a:r>
                      <a:endParaRPr lang="ru-RU" sz="1600" b="1" dirty="0">
                        <a:solidFill>
                          <a:srgbClr val="003300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003300"/>
                          </a:solidFill>
                          <a:effectLst/>
                        </a:rPr>
                        <a:t>12</a:t>
                      </a:r>
                      <a:endParaRPr lang="ru-RU" sz="1600" b="1" dirty="0">
                        <a:solidFill>
                          <a:srgbClr val="003300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003300"/>
                          </a:solidFill>
                          <a:effectLst/>
                        </a:rPr>
                        <a:t>12</a:t>
                      </a:r>
                      <a:endParaRPr lang="ru-RU" sz="1600" b="1" dirty="0">
                        <a:solidFill>
                          <a:srgbClr val="003300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003300"/>
                          </a:solidFill>
                          <a:effectLst/>
                        </a:rPr>
                        <a:t>12</a:t>
                      </a:r>
                      <a:endParaRPr lang="ru-RU" sz="1600" b="1" dirty="0">
                        <a:solidFill>
                          <a:srgbClr val="003300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</a:tr>
              <a:tr h="808848">
                <a:tc>
                  <a:txBody>
                    <a:bodyPr/>
                    <a:lstStyle/>
                    <a:p>
                      <a:pPr algn="ctr"/>
                      <a:r>
                        <a:rPr lang="en-US" sz="1600" b="1" u="none" strike="noStrike" dirty="0">
                          <a:solidFill>
                            <a:srgbClr val="003300"/>
                          </a:solidFill>
                          <a:effectLst/>
                        </a:rPr>
                        <a:t>R</a:t>
                      </a:r>
                      <a:r>
                        <a:rPr lang="en-US" sz="1600" b="1" dirty="0">
                          <a:solidFill>
                            <a:srgbClr val="003300"/>
                          </a:solidFill>
                          <a:effectLst/>
                        </a:rPr>
                        <a:t>, 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effectLst/>
                        </a:rPr>
                        <a:t>Ом</a:t>
                      </a: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003300"/>
                          </a:solidFill>
                          <a:effectLst/>
                        </a:rPr>
                        <a:t>3</a:t>
                      </a: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003300"/>
                          </a:solidFill>
                          <a:effectLst/>
                        </a:rPr>
                        <a:t>1,5</a:t>
                      </a:r>
                      <a:endParaRPr lang="ru-RU" sz="1600" b="1" dirty="0">
                        <a:solidFill>
                          <a:srgbClr val="003300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003300"/>
                          </a:solidFill>
                          <a:effectLst/>
                        </a:rPr>
                        <a:t>0,4</a:t>
                      </a:r>
                      <a:endParaRPr lang="ru-RU" sz="1600" b="1" dirty="0">
                        <a:solidFill>
                          <a:srgbClr val="003300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003300"/>
                          </a:solidFill>
                          <a:effectLst/>
                        </a:rPr>
                        <a:t>0,3</a:t>
                      </a:r>
                      <a:endParaRPr lang="ru-RU" sz="1600" b="1" dirty="0">
                        <a:solidFill>
                          <a:srgbClr val="003300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0621" y="169476"/>
            <a:ext cx="4123348" cy="646331"/>
          </a:xfrm>
          <a:prstGeom prst="rect">
            <a:avLst/>
          </a:prstGeom>
          <a:solidFill>
            <a:srgbClr val="141548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</a:rPr>
              <a:t>Рассмотри схему!</a:t>
            </a:r>
          </a:p>
        </p:txBody>
      </p:sp>
    </p:spTree>
    <p:extLst>
      <p:ext uri="{BB962C8B-B14F-4D97-AF65-F5344CB8AC3E}">
        <p14:creationId xmlns:p14="http://schemas.microsoft.com/office/powerpoint/2010/main" val="263444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6" descr="http://previews.123rf.com/images/usbfco/usbfco1406/usbfco140600042/29139841-Funny-owl-with-student-hat-Stock-Phot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8" descr="https://thumbs.dreamstime.com/z/nerd-boy-thinking-clipart-picture-cartoon-character-60525484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7" name="Picture 9" descr="C:\Users\Газдановы\Desktop\nerd-boy-thinking-clipart-picture-cartoon-character-6052548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1196" y="160337"/>
            <a:ext cx="2336587" cy="2945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8" name="Picture 10" descr="C:\Users\Газдановы\Desktop\clipart-picture-of-a-nerd-boy-cartoon-character-in-welcoming-gesture-ccrxwA-clipart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3809662"/>
            <a:ext cx="2095401" cy="3053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9" name="Picture 11" descr="C:\Users\Газдановы\Desktop\10422107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4535" t="6393" r="8522" b="5409"/>
          <a:stretch/>
        </p:blipFill>
        <p:spPr bwMode="auto">
          <a:xfrm>
            <a:off x="4658618" y="86877"/>
            <a:ext cx="1987004" cy="2378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0" name="Picture 12" descr="C:\Users\Газдановы\Desktop\depositphotos_86215326-stock-illustration-nerd-boy-holding-sign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5575" y="3809662"/>
            <a:ext cx="2017145" cy="275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1" name="Picture 13" descr="C:\Users\Газдановы\Desktop\school-girl-cartoon-illustration-62524646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71457" y="4146653"/>
            <a:ext cx="1711136" cy="2598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Выноска-облако 5"/>
          <p:cNvSpPr/>
          <p:nvPr/>
        </p:nvSpPr>
        <p:spPr>
          <a:xfrm>
            <a:off x="2339752" y="183060"/>
            <a:ext cx="2318866" cy="1229716"/>
          </a:xfrm>
          <a:prstGeom prst="cloudCallout">
            <a:avLst>
              <a:gd name="adj1" fmla="val -53895"/>
              <a:gd name="adj2" fmla="val 7943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«Я УЗНАЛ (ВСПОМНИЛ…»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15" name="Выноска-облако 14"/>
          <p:cNvSpPr/>
          <p:nvPr/>
        </p:nvSpPr>
        <p:spPr>
          <a:xfrm>
            <a:off x="6876256" y="119991"/>
            <a:ext cx="2088232" cy="844598"/>
          </a:xfrm>
          <a:prstGeom prst="cloudCallout">
            <a:avLst>
              <a:gd name="adj1" fmla="val -73176"/>
              <a:gd name="adj2" fmla="val 81724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«Я МОГУ…»</a:t>
            </a:r>
            <a:endParaRPr lang="ru-RU" b="1" i="1" dirty="0"/>
          </a:p>
        </p:txBody>
      </p:sp>
      <p:sp>
        <p:nvSpPr>
          <p:cNvPr id="16" name="Выноска-облако 15"/>
          <p:cNvSpPr/>
          <p:nvPr/>
        </p:nvSpPr>
        <p:spPr>
          <a:xfrm>
            <a:off x="1547664" y="3194804"/>
            <a:ext cx="2952328" cy="1026284"/>
          </a:xfrm>
          <a:prstGeom prst="cloudCallout">
            <a:avLst>
              <a:gd name="adj1" fmla="val -29113"/>
              <a:gd name="adj2" fmla="val 101315"/>
            </a:avLst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«БЫЛО ТРУДНО…»</a:t>
            </a:r>
            <a:endParaRPr lang="ru-RU" b="1" i="1" dirty="0"/>
          </a:p>
        </p:txBody>
      </p:sp>
      <p:sp>
        <p:nvSpPr>
          <p:cNvPr id="17" name="Выноска-облако 16"/>
          <p:cNvSpPr/>
          <p:nvPr/>
        </p:nvSpPr>
        <p:spPr>
          <a:xfrm>
            <a:off x="5968950" y="2728183"/>
            <a:ext cx="2984205" cy="1229716"/>
          </a:xfrm>
          <a:prstGeom prst="cloudCallout">
            <a:avLst>
              <a:gd name="adj1" fmla="val -10215"/>
              <a:gd name="adj2" fmla="val 99311"/>
            </a:avLst>
          </a:prstGeom>
          <a:solidFill>
            <a:srgbClr val="6600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«БЫЛО ИНТЕРЕСНО…»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31982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87878"/>
            <a:ext cx="8064896" cy="6102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6516216" y="5517232"/>
            <a:ext cx="1944216" cy="5760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755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1052736"/>
            <a:ext cx="6043169" cy="16927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u="sng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Домашнее задание</a:t>
            </a:r>
            <a:r>
              <a:rPr lang="ru-RU" sz="36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</a:t>
            </a:r>
          </a:p>
          <a:p>
            <a:pPr algn="ctr"/>
            <a:r>
              <a:rPr lang="ru-RU" sz="3600" b="1" cap="none" spc="0" dirty="0" smtClean="0">
                <a:ln w="0"/>
                <a:solidFill>
                  <a:srgbClr val="00174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п. 105, задача №799 </a:t>
            </a:r>
          </a:p>
          <a:p>
            <a:pPr algn="ctr"/>
            <a:r>
              <a:rPr lang="ru-RU" sz="3200" b="1" i="1" cap="none" spc="0" dirty="0" smtClean="0">
                <a:ln w="0"/>
                <a:solidFill>
                  <a:srgbClr val="12122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(из задачника А.П. Рымкевич)</a:t>
            </a:r>
            <a:endParaRPr lang="ru-RU" sz="3200" b="1" i="1" cap="none" spc="0" dirty="0">
              <a:ln w="0"/>
              <a:solidFill>
                <a:srgbClr val="12122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3140968"/>
            <a:ext cx="1704975" cy="26765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3140968"/>
            <a:ext cx="1657350" cy="276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42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330" y="580610"/>
            <a:ext cx="8496944" cy="1692771"/>
          </a:xfrm>
          <a:prstGeom prst="rect">
            <a:avLst/>
          </a:prstGeom>
          <a:solidFill>
            <a:srgbClr val="1A173D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</a:rPr>
              <a:t>Сила тока </a:t>
            </a:r>
            <a:r>
              <a:rPr lang="ru-RU" sz="2400" b="1" dirty="0">
                <a:solidFill>
                  <a:schemeClr val="bg1"/>
                </a:solidFill>
              </a:rPr>
              <a:t>обозначается буквой - </a:t>
            </a:r>
            <a:r>
              <a:rPr lang="ru-RU" sz="2800" b="1" dirty="0">
                <a:solidFill>
                  <a:srgbClr val="FFFF00"/>
                </a:solidFill>
              </a:rPr>
              <a:t>I</a:t>
            </a:r>
            <a:r>
              <a:rPr lang="ru-RU" sz="2400" b="1" dirty="0">
                <a:solidFill>
                  <a:schemeClr val="bg1"/>
                </a:solidFill>
              </a:rPr>
              <a:t>; 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единица </a:t>
            </a:r>
            <a:r>
              <a:rPr lang="ru-RU" sz="2400" b="1" dirty="0">
                <a:solidFill>
                  <a:schemeClr val="bg1"/>
                </a:solidFill>
              </a:rPr>
              <a:t>измерения - </a:t>
            </a:r>
            <a:r>
              <a:rPr lang="ru-RU" sz="2400" b="1" dirty="0" smtClean="0">
                <a:solidFill>
                  <a:srgbClr val="FFFF00"/>
                </a:solidFill>
              </a:rPr>
              <a:t>1А (Ампер)</a:t>
            </a:r>
            <a:r>
              <a:rPr lang="ru-RU" sz="2400" b="1" dirty="0" smtClean="0">
                <a:solidFill>
                  <a:schemeClr val="bg1"/>
                </a:solidFill>
              </a:rPr>
              <a:t>;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прибор </a:t>
            </a:r>
            <a:r>
              <a:rPr lang="ru-RU" sz="2400" b="1" dirty="0">
                <a:solidFill>
                  <a:schemeClr val="bg1"/>
                </a:solidFill>
              </a:rPr>
              <a:t>для </a:t>
            </a:r>
            <a:r>
              <a:rPr lang="ru-RU" sz="2400" b="1" dirty="0" smtClean="0">
                <a:solidFill>
                  <a:schemeClr val="bg1"/>
                </a:solidFill>
              </a:rPr>
              <a:t>измерения </a:t>
            </a:r>
            <a:r>
              <a:rPr lang="ru-RU" sz="2400" b="1" dirty="0">
                <a:solidFill>
                  <a:schemeClr val="bg1"/>
                </a:solidFill>
              </a:rPr>
              <a:t>– </a:t>
            </a:r>
            <a:r>
              <a:rPr lang="ru-RU" sz="2400" b="1" dirty="0">
                <a:solidFill>
                  <a:srgbClr val="FFFF00"/>
                </a:solidFill>
              </a:rPr>
              <a:t>амперметр</a:t>
            </a:r>
            <a:r>
              <a:rPr lang="ru-RU" sz="2400" b="1" dirty="0">
                <a:solidFill>
                  <a:schemeClr val="bg1"/>
                </a:solidFill>
              </a:rPr>
              <a:t>; 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физический </a:t>
            </a:r>
            <a:r>
              <a:rPr lang="ru-RU" sz="2400" b="1" dirty="0">
                <a:solidFill>
                  <a:schemeClr val="bg1"/>
                </a:solidFill>
              </a:rPr>
              <a:t>смысл - </a:t>
            </a:r>
            <a:r>
              <a:rPr lang="ru-RU" sz="2400" b="1" dirty="0">
                <a:solidFill>
                  <a:srgbClr val="FFFF00"/>
                </a:solidFill>
              </a:rPr>
              <a:t>характеризует электрический ток</a:t>
            </a:r>
            <a:r>
              <a:rPr lang="ru-RU" sz="2400" b="1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44208" y="6165304"/>
            <a:ext cx="1713618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4" descr="http://arhivurokov.ru/kopilka/up/html/2017/02/26/k_58b265e31dd6a/img_user_file_58b265e38d1fb_1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41305" y="3501008"/>
            <a:ext cx="4340994" cy="19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39952" y="5515023"/>
            <a:ext cx="3879568" cy="646331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АМПЕРМЕТР - прибор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для измерения силы тока в цепи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40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3.bp.blogspot.com/-q-KzRftNFqo/TzfJsBf77aI/AAAAAAAAAfM/PSODvJyYxRI/s1600/76a0369df6a0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161" y="3140968"/>
            <a:ext cx="3719476" cy="3170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85142" y="1268760"/>
            <a:ext cx="7777514" cy="923330"/>
          </a:xfrm>
          <a:prstGeom prst="rect">
            <a:avLst/>
          </a:prstGeom>
          <a:solidFill>
            <a:srgbClr val="1A173D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ВСЕМ СПАСИБО ЗА УРОК!</a:t>
            </a:r>
            <a:endParaRPr lang="ru-RU" sz="54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186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0146"/>
            <a:ext cx="8712968" cy="1323439"/>
          </a:xfrm>
          <a:prstGeom prst="rect">
            <a:avLst/>
          </a:prstGeom>
          <a:solidFill>
            <a:srgbClr val="1A173D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</a:rPr>
              <a:t>Напряжение</a:t>
            </a:r>
            <a:r>
              <a:rPr lang="ru-RU" sz="2400" b="1" dirty="0">
                <a:solidFill>
                  <a:schemeClr val="bg1"/>
                </a:solidFill>
              </a:rPr>
              <a:t> обозначается буквой - </a:t>
            </a:r>
            <a:r>
              <a:rPr lang="ru-RU" sz="2800" b="1" dirty="0">
                <a:solidFill>
                  <a:srgbClr val="FFFF00"/>
                </a:solidFill>
              </a:rPr>
              <a:t>U</a:t>
            </a:r>
            <a:r>
              <a:rPr lang="ru-RU" sz="2400" b="1" dirty="0">
                <a:solidFill>
                  <a:schemeClr val="bg1"/>
                </a:solidFill>
              </a:rPr>
              <a:t>; единица измерения - </a:t>
            </a:r>
            <a:r>
              <a:rPr lang="ru-RU" sz="2400" b="1" dirty="0" smtClean="0">
                <a:solidFill>
                  <a:srgbClr val="FFFF00"/>
                </a:solidFill>
              </a:rPr>
              <a:t>1В (Вольт)</a:t>
            </a:r>
            <a:r>
              <a:rPr lang="ru-RU" sz="2400" b="1" dirty="0" smtClean="0">
                <a:solidFill>
                  <a:schemeClr val="bg1"/>
                </a:solidFill>
              </a:rPr>
              <a:t>;</a:t>
            </a:r>
            <a:r>
              <a:rPr lang="ru-RU" sz="2400" b="1" dirty="0" smtClean="0">
                <a:solidFill>
                  <a:srgbClr val="FFFF00"/>
                </a:solidFill>
              </a:rPr>
              <a:t> </a:t>
            </a:r>
            <a:r>
              <a:rPr lang="ru-RU" sz="2400" b="1" dirty="0">
                <a:solidFill>
                  <a:schemeClr val="bg1"/>
                </a:solidFill>
              </a:rPr>
              <a:t>прибор для </a:t>
            </a:r>
            <a:r>
              <a:rPr lang="ru-RU" sz="2400" b="1" dirty="0" smtClean="0">
                <a:solidFill>
                  <a:schemeClr val="bg1"/>
                </a:solidFill>
              </a:rPr>
              <a:t>измерения </a:t>
            </a:r>
            <a:r>
              <a:rPr lang="ru-RU" sz="2400" b="1" dirty="0">
                <a:solidFill>
                  <a:schemeClr val="bg1"/>
                </a:solidFill>
              </a:rPr>
              <a:t>– </a:t>
            </a:r>
            <a:r>
              <a:rPr lang="ru-RU" sz="2400" b="1" dirty="0">
                <a:solidFill>
                  <a:srgbClr val="FFFF00"/>
                </a:solidFill>
              </a:rPr>
              <a:t>вольтметр</a:t>
            </a:r>
            <a:r>
              <a:rPr lang="ru-RU" sz="2400" b="1" dirty="0">
                <a:solidFill>
                  <a:schemeClr val="bg1"/>
                </a:solidFill>
              </a:rPr>
              <a:t>; физический смысл – </a:t>
            </a:r>
            <a:r>
              <a:rPr lang="ru-RU" sz="2400" b="1" dirty="0">
                <a:solidFill>
                  <a:srgbClr val="FFFF00"/>
                </a:solidFill>
              </a:rPr>
              <a:t>характеризует электрическое поле</a:t>
            </a:r>
            <a:r>
              <a:rPr lang="ru-RU" sz="2400" b="1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7" name="AutoShape 4" descr="https://im1-tub-ru.yandex.net/i?id=b5ccc3f97cb312e6b893437ae60642c0-sr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084168" y="6188124"/>
            <a:ext cx="1728192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7" descr="C:\Users\Газдановы\Desktop\i (1)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36567" y="2796000"/>
            <a:ext cx="4068452" cy="2455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75656" y="3284984"/>
            <a:ext cx="2292655" cy="1477328"/>
          </a:xfrm>
          <a:prstGeom prst="rect">
            <a:avLst/>
          </a:prstGeom>
          <a:solidFill>
            <a:srgbClr val="1A173D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ВОЛЬТМЕТР - прибор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для измерения напряжения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на участке электрической  цепи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40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348880"/>
            <a:ext cx="8568952" cy="1446550"/>
          </a:xfrm>
          <a:prstGeom prst="rect">
            <a:avLst/>
          </a:prstGeom>
          <a:solidFill>
            <a:srgbClr val="1A173D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</a:rPr>
              <a:t>Сопротивление</a:t>
            </a:r>
            <a:r>
              <a:rPr lang="ru-RU" sz="2400" b="1" dirty="0">
                <a:solidFill>
                  <a:schemeClr val="bg1"/>
                </a:solidFill>
              </a:rPr>
              <a:t> обозначается буквой - </a:t>
            </a:r>
            <a:r>
              <a:rPr lang="ru-RU" sz="3200" b="1" dirty="0">
                <a:solidFill>
                  <a:srgbClr val="FFFF00"/>
                </a:solidFill>
              </a:rPr>
              <a:t>R</a:t>
            </a:r>
            <a:r>
              <a:rPr lang="ru-RU" sz="2400" b="1" dirty="0">
                <a:solidFill>
                  <a:schemeClr val="bg1"/>
                </a:solidFill>
              </a:rPr>
              <a:t>; 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единица </a:t>
            </a:r>
            <a:r>
              <a:rPr lang="ru-RU" sz="2400" b="1" dirty="0">
                <a:solidFill>
                  <a:schemeClr val="bg1"/>
                </a:solidFill>
              </a:rPr>
              <a:t>измерения – </a:t>
            </a:r>
            <a:r>
              <a:rPr lang="ru-RU" sz="2800" b="1" dirty="0" smtClean="0">
                <a:solidFill>
                  <a:srgbClr val="FFFF00"/>
                </a:solidFill>
              </a:rPr>
              <a:t>1 </a:t>
            </a:r>
            <a:r>
              <a:rPr lang="ru-RU" sz="3200" b="1" dirty="0" smtClean="0">
                <a:solidFill>
                  <a:srgbClr val="FFFF00"/>
                </a:solidFill>
              </a:rPr>
              <a:t>О</a:t>
            </a:r>
            <a:r>
              <a:rPr lang="ru-RU" sz="2800" b="1" dirty="0" smtClean="0">
                <a:solidFill>
                  <a:srgbClr val="FFFF00"/>
                </a:solidFill>
              </a:rPr>
              <a:t>м</a:t>
            </a:r>
            <a:r>
              <a:rPr lang="ru-RU" sz="2400" b="1" dirty="0">
                <a:solidFill>
                  <a:schemeClr val="bg1"/>
                </a:solidFill>
              </a:rPr>
              <a:t>; 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физический </a:t>
            </a:r>
            <a:r>
              <a:rPr lang="ru-RU" sz="2400" b="1" dirty="0">
                <a:solidFill>
                  <a:schemeClr val="bg1"/>
                </a:solidFill>
              </a:rPr>
              <a:t>смысл – </a:t>
            </a:r>
            <a:r>
              <a:rPr lang="ru-RU" sz="2400" b="1" dirty="0">
                <a:solidFill>
                  <a:srgbClr val="FFFF00"/>
                </a:solidFill>
              </a:rPr>
              <a:t>характеризует проводник</a:t>
            </a:r>
            <a:r>
              <a:rPr lang="ru-RU" sz="2400" b="1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84168" y="6188124"/>
            <a:ext cx="1728192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60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https://im0-tub-ru.yandex.net/i?id=5a94e4d6dbe4c7a42e3d3f0c0ee69eb3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99592" y="260648"/>
            <a:ext cx="7560840" cy="1569660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Физические величины</a:t>
            </a:r>
            <a:r>
              <a:rPr lang="ru-RU" sz="2800" b="1" dirty="0">
                <a:solidFill>
                  <a:schemeClr val="bg1"/>
                </a:solidFill>
              </a:rPr>
              <a:t> :</a:t>
            </a:r>
            <a:r>
              <a:rPr lang="ru-RU" sz="2000" b="1" dirty="0" smtClean="0">
                <a:solidFill>
                  <a:schemeClr val="bg1"/>
                </a:solidFill>
              </a:rPr>
              <a:t>сила </a:t>
            </a:r>
            <a:r>
              <a:rPr lang="ru-RU" sz="2000" b="1" dirty="0">
                <a:solidFill>
                  <a:schemeClr val="bg1"/>
                </a:solidFill>
              </a:rPr>
              <a:t>тока, 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напряжение </a:t>
            </a:r>
            <a:r>
              <a:rPr lang="ru-RU" sz="2000" b="1" dirty="0">
                <a:solidFill>
                  <a:schemeClr val="bg1"/>
                </a:solidFill>
              </a:rPr>
              <a:t>и сопротивление – связаны 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между </a:t>
            </a:r>
            <a:r>
              <a:rPr lang="ru-RU" sz="2000" b="1" dirty="0">
                <a:solidFill>
                  <a:schemeClr val="bg1"/>
                </a:solidFill>
              </a:rPr>
              <a:t>собой </a:t>
            </a:r>
            <a:r>
              <a:rPr lang="ru-RU" sz="2400" b="1" dirty="0" smtClean="0">
                <a:solidFill>
                  <a:schemeClr val="bg1"/>
                </a:solidFill>
              </a:rPr>
              <a:t>законом Ома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на участке цепи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1027" name="Picture 3" descr="C:\Users\Газдановы\Desktop\i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14466"/>
          <a:stretch/>
        </p:blipFill>
        <p:spPr bwMode="auto">
          <a:xfrm>
            <a:off x="1601924" y="2348880"/>
            <a:ext cx="6156175" cy="38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14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https://ds03.infourok.ru/uploads/ex/0e41/00037d28-5c7fc451/hello_html_2c4ec65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im2-tub-ru.yandex.net/i?id=a12b45ee86fb7bf2880e341006bdde07-l&amp;n=13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2" descr="https://im1-tub-ru.yandex.net/i?id=0844050a1826aeb05d50239ea4bd0458-l&amp;n=13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5" descr="https://im3-tub-ru.yandex.net/i?id=754e7fa051c2ee9af4152bfc381dbbe3-l&amp;n=13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2" name="Picture 8" descr="http://image.slidesharecdn.com/8-120313171857-phpapp02/95/8-4-728.jpg%253Fcb%253D1331660501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31840" y="2416828"/>
            <a:ext cx="2736304" cy="3218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38393" y="440150"/>
            <a:ext cx="8424936" cy="1261884"/>
          </a:xfrm>
          <a:prstGeom prst="rect">
            <a:avLst/>
          </a:prstGeom>
          <a:solidFill>
            <a:srgbClr val="12122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Закон Ома: </a:t>
            </a:r>
            <a:r>
              <a:rPr lang="ru-RU" sz="2400" b="1" dirty="0" smtClean="0">
                <a:solidFill>
                  <a:schemeClr val="bg1"/>
                </a:solidFill>
              </a:rPr>
              <a:t>сила тока на участке цепи прямо пропорциональна напряжению на концах этого участка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и обратно пропорциональна его сопротивлению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32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1316</TotalTime>
  <Words>942</Words>
  <Application>Microsoft Office PowerPoint</Application>
  <PresentationFormat>Экран (4:3)</PresentationFormat>
  <Paragraphs>219</Paragraphs>
  <Slides>50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56" baseType="lpstr">
      <vt:lpstr>Arial</vt:lpstr>
      <vt:lpstr>Calibri</vt:lpstr>
      <vt:lpstr>Calibri Light</vt:lpstr>
      <vt:lpstr>Cambria Math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Артемова</dc:creator>
  <cp:lastModifiedBy>1</cp:lastModifiedBy>
  <cp:revision>117</cp:revision>
  <dcterms:created xsi:type="dcterms:W3CDTF">2017-03-14T17:49:58Z</dcterms:created>
  <dcterms:modified xsi:type="dcterms:W3CDTF">2018-07-29T15:35:36Z</dcterms:modified>
</cp:coreProperties>
</file>