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5" r:id="rId8"/>
    <p:sldId id="264" r:id="rId9"/>
    <p:sldId id="260" r:id="rId10"/>
    <p:sldId id="263" r:id="rId11"/>
    <p:sldId id="267" r:id="rId12"/>
    <p:sldId id="269" r:id="rId13"/>
    <p:sldId id="268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35" autoAdjust="0"/>
  </p:normalViewPr>
  <p:slideViewPr>
    <p:cSldViewPr>
      <p:cViewPr varScale="1">
        <p:scale>
          <a:sx n="70" d="100"/>
          <a:sy n="70" d="100"/>
        </p:scale>
        <p:origin x="-1156" y="-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05428E-4BEC-470E-950E-CDA3F37C9844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0CDA84-3D96-486C-B05B-5454366CE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340768"/>
            <a:ext cx="6310536" cy="11812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Проект «Наш школьный двор»</a:t>
            </a:r>
            <a:br>
              <a:rPr lang="ru-RU" dirty="0"/>
            </a:br>
            <a:r>
              <a:rPr lang="ru-RU" dirty="0" smtClean="0"/>
              <a:t>1Б класс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тема : в гостях у сказки</a:t>
            </a:r>
            <a:br>
              <a:rPr lang="ru-RU" dirty="0" smtClean="0"/>
            </a:br>
            <a:r>
              <a:rPr lang="ru-RU" dirty="0" smtClean="0"/>
              <a:t>цель : создать клумбу по народной сказке «колобок»</a:t>
            </a:r>
            <a:endParaRPr lang="ru-RU" dirty="0"/>
          </a:p>
        </p:txBody>
      </p:sp>
      <p:pic>
        <p:nvPicPr>
          <p:cNvPr id="4" name="Содержимое 3" descr="ддло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61726" y="3717032"/>
            <a:ext cx="13004800" cy="7886700"/>
          </a:xfrm>
        </p:spPr>
      </p:pic>
      <p:sp>
        <p:nvSpPr>
          <p:cNvPr id="3" name="TextBox 2"/>
          <p:cNvSpPr txBox="1"/>
          <p:nvPr/>
        </p:nvSpPr>
        <p:spPr>
          <a:xfrm>
            <a:off x="539552" y="3861048"/>
            <a:ext cx="3384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Составители  проекта:</a:t>
            </a:r>
          </a:p>
          <a:p>
            <a:r>
              <a:rPr lang="ru-RU" sz="2000" b="1" dirty="0" smtClean="0"/>
              <a:t>Елена Федоровна Нечаева</a:t>
            </a:r>
          </a:p>
          <a:p>
            <a:r>
              <a:rPr lang="ru-RU" sz="2000" b="1" dirty="0" smtClean="0"/>
              <a:t>Катерина  Николаевна  Угрюмова</a:t>
            </a:r>
          </a:p>
          <a:p>
            <a:r>
              <a:rPr lang="ru-RU" sz="2000" b="1" dirty="0" smtClean="0"/>
              <a:t>Ольга Викторовна  Елецкая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tart33.ru/files/news/2/133/m956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63440" y="616634"/>
            <a:ext cx="3470959" cy="2524334"/>
          </a:xfrm>
          <a:prstGeom prst="rect">
            <a:avLst/>
          </a:prstGeom>
          <a:noFill/>
        </p:spPr>
      </p:pic>
      <p:pic>
        <p:nvPicPr>
          <p:cNvPr id="20484" name="Picture 4" descr="https://avatars.mds.yandex.net/get-pdb/28866/0dd6b283-02ee-4060-8c75-2a2303db4367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692696"/>
            <a:ext cx="3746847" cy="2504143"/>
          </a:xfrm>
          <a:prstGeom prst="rect">
            <a:avLst/>
          </a:prstGeom>
          <a:noFill/>
        </p:spPr>
      </p:pic>
      <p:pic>
        <p:nvPicPr>
          <p:cNvPr id="20486" name="Picture 6" descr="http://pmrpruo.edu.tomsk.ru/wp-content/uploads/2015/08/4356562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3789040"/>
            <a:ext cx="3456384" cy="2592288"/>
          </a:xfrm>
          <a:prstGeom prst="rect">
            <a:avLst/>
          </a:prstGeom>
          <a:noFill/>
        </p:spPr>
      </p:pic>
      <p:pic>
        <p:nvPicPr>
          <p:cNvPr id="20490" name="Picture 10" descr="http://doctorakva.ru/wp-content/uploads/2017/07/98789-prostaya-burzhuyka-dlya-dachi-svoimi-rukam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717032"/>
            <a:ext cx="3552395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Клумба «В гостях у сказки»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 теремок-фанера,2 столба  для крепления, краски для росписи теремка , колобок- </a:t>
            </a:r>
            <a:r>
              <a:rPr lang="ru-RU" b="1" i="1" dirty="0" err="1" smtClean="0"/>
              <a:t>фанера,столбик,краски</a:t>
            </a:r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/>
              <a:t>Описание :                      </a:t>
            </a:r>
            <a:endParaRPr lang="ru-RU" dirty="0" smtClean="0"/>
          </a:p>
          <a:p>
            <a:r>
              <a:rPr lang="ru-RU" dirty="0" smtClean="0"/>
              <a:t>1.–</a:t>
            </a:r>
            <a:r>
              <a:rPr lang="ru-RU" dirty="0" err="1" smtClean="0"/>
              <a:t>циния</a:t>
            </a:r>
            <a:endParaRPr lang="ru-RU" dirty="0" smtClean="0"/>
          </a:p>
          <a:p>
            <a:r>
              <a:rPr lang="ru-RU" dirty="0" smtClean="0"/>
              <a:t>2.-астра</a:t>
            </a:r>
          </a:p>
          <a:p>
            <a:r>
              <a:rPr lang="ru-RU" dirty="0" smtClean="0"/>
              <a:t>3.– настурция</a:t>
            </a:r>
          </a:p>
          <a:p>
            <a:r>
              <a:rPr lang="ru-RU" dirty="0" smtClean="0"/>
              <a:t>4. – львиный зев</a:t>
            </a:r>
          </a:p>
          <a:p>
            <a:r>
              <a:rPr lang="ru-RU" dirty="0" smtClean="0"/>
              <a:t>5. - бархатцы</a:t>
            </a:r>
          </a:p>
          <a:p>
            <a:r>
              <a:rPr lang="ru-RU" dirty="0" smtClean="0"/>
              <a:t>6.-лен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Эскиз клумбы «В гостях у сказки»</a:t>
            </a:r>
            <a:endParaRPr lang="ru-RU" dirty="0"/>
          </a:p>
        </p:txBody>
      </p:sp>
      <p:pic>
        <p:nvPicPr>
          <p:cNvPr id="2050" name="Picture 2" descr="C:\Users\User\Desktop\кл2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340768"/>
            <a:ext cx="7320005" cy="5276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Семена цветочных культур</a:t>
            </a:r>
          </a:p>
          <a:p>
            <a:r>
              <a:rPr lang="ru-RU" dirty="0" smtClean="0"/>
              <a:t>Циния-15рх3=45р</a:t>
            </a:r>
          </a:p>
          <a:p>
            <a:r>
              <a:rPr lang="ru-RU" dirty="0" smtClean="0"/>
              <a:t>Настурция -10х3=30р</a:t>
            </a:r>
          </a:p>
          <a:p>
            <a:r>
              <a:rPr lang="ru-RU" dirty="0" smtClean="0"/>
              <a:t>Астра  15х3=45р</a:t>
            </a:r>
          </a:p>
          <a:p>
            <a:r>
              <a:rPr lang="ru-RU" dirty="0" smtClean="0"/>
              <a:t>Львиный зев  12х3=36р</a:t>
            </a:r>
          </a:p>
          <a:p>
            <a:r>
              <a:rPr lang="ru-RU" dirty="0" smtClean="0"/>
              <a:t>Бархатцы 20х3=60р</a:t>
            </a:r>
          </a:p>
          <a:p>
            <a:r>
              <a:rPr lang="ru-RU" smtClean="0"/>
              <a:t>Лен 15х3=45р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Краска  250х3б=750р,кисти 2шт*50р=100р</a:t>
            </a:r>
          </a:p>
          <a:p>
            <a:r>
              <a:rPr lang="ru-RU" dirty="0" smtClean="0"/>
              <a:t>3. лист фанеры 10 мм 1.5 х1.5м=400р</a:t>
            </a:r>
          </a:p>
          <a:p>
            <a:r>
              <a:rPr lang="ru-RU" dirty="0" smtClean="0"/>
              <a:t>4.солбы 3штх100=300р</a:t>
            </a:r>
          </a:p>
          <a:p>
            <a:r>
              <a:rPr lang="ru-RU" dirty="0" smtClean="0"/>
              <a:t>Итого=1.811р</a:t>
            </a:r>
          </a:p>
          <a:p>
            <a:r>
              <a:rPr lang="ru-RU" dirty="0" smtClean="0"/>
              <a:t>4.земля для клумбы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Умение увидеть, найти прекрасное в окружающих предметах, в природе - одно из главных качеств всесторонне развитой личности. Красота, созданная своими руками, станет основой в формировании личностных качеств учащихся, в том числе чувства ответственности и уважения к результатам как собственного, так и чужого.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548681"/>
            <a:ext cx="6982544" cy="15841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I. Актуальность и важность проекта «Наш школьный двор»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708920"/>
            <a:ext cx="6584776" cy="292988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 Проблема благоустройства школьной территории стала актуальной с первых лет ее существования.  По мере роста и развития школы эта проблема остаётся актуальной для нас и в настоящее время, что способствует воспитанию у детей этического вкуса, формирования чувства ответственности за свою школу и желания изменить облик школы. Школьный двор становится эффективным средством формирования экологической культуры обучающихся, становления их нового гражданского сознания.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Облагородить территорию школьного двора, привлечь  учащихся и родителей к решению проблемы по улучшению экологического состояния школьного двора и практической деятельности по закладке клумб, что приведет к развитию бережного отношения к природе, эстетическому восприятию окружающего мира, воспитанию гражданской позиции.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Воспитание экологической культуры и экологического сознания школьников.</a:t>
            </a:r>
          </a:p>
          <a:p>
            <a:pPr lvl="0"/>
            <a:r>
              <a:rPr lang="ru-RU" dirty="0" smtClean="0"/>
              <a:t>Формирование у подрастающего поколения активной гражданской позиции и чувства личной ответственности за состояние окружающей среды в районе школы.</a:t>
            </a:r>
          </a:p>
          <a:p>
            <a:pPr lvl="0"/>
            <a:r>
              <a:rPr lang="ru-RU" dirty="0" smtClean="0"/>
              <a:t>Изучение посредством анкетирования учащихся предложений по благоустройству школьного двора.</a:t>
            </a:r>
          </a:p>
          <a:p>
            <a:pPr lvl="0"/>
            <a:r>
              <a:rPr lang="ru-RU" dirty="0" smtClean="0"/>
              <a:t>Ознакомление учащихся с элементами  ландшафтного дизайна, способами  и методами создания клумб.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Ожидаемые результаты: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1 улучшение окружающего ландшафта школьного двора</a:t>
            </a:r>
          </a:p>
          <a:p>
            <a:endParaRPr lang="ru-RU" dirty="0" smtClean="0"/>
          </a:p>
          <a:p>
            <a:r>
              <a:rPr lang="ru-RU" dirty="0" smtClean="0"/>
              <a:t>2 эстетическое соответствие школы и созданного культурного ландшафта.</a:t>
            </a:r>
          </a:p>
          <a:p>
            <a:endParaRPr lang="ru-RU" dirty="0" smtClean="0"/>
          </a:p>
          <a:p>
            <a:r>
              <a:rPr lang="ru-RU" dirty="0" smtClean="0"/>
              <a:t>3 Создание благоприятных условий для сохранения и укрепления здоровья.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организации и развитии проекта в школе принимают участие:</a:t>
            </a:r>
          </a:p>
          <a:p>
            <a:endParaRPr lang="ru-RU" dirty="0" smtClean="0"/>
          </a:p>
          <a:p>
            <a:r>
              <a:rPr lang="ru-RU" dirty="0" smtClean="0"/>
              <a:t>1 Координатор – учитель биологии, он курирует работу. Оказывает помощь в реализации проекта</a:t>
            </a:r>
          </a:p>
          <a:p>
            <a:endParaRPr lang="ru-RU" dirty="0" smtClean="0"/>
          </a:p>
          <a:p>
            <a:r>
              <a:rPr lang="ru-RU" dirty="0" smtClean="0"/>
              <a:t>2 Администрация школы. Выделение денег на краску.</a:t>
            </a:r>
          </a:p>
          <a:p>
            <a:endParaRPr lang="ru-RU" dirty="0" smtClean="0"/>
          </a:p>
          <a:p>
            <a:r>
              <a:rPr lang="ru-RU" dirty="0" smtClean="0"/>
              <a:t>3 Учитель технологии. Помогает в реализации проекта</a:t>
            </a:r>
          </a:p>
          <a:p>
            <a:endParaRPr lang="ru-RU" dirty="0" smtClean="0"/>
          </a:p>
          <a:p>
            <a:r>
              <a:rPr lang="ru-RU" dirty="0" smtClean="0"/>
              <a:t>4 Родители. Выделение семян, рассады для посадки цветов</a:t>
            </a:r>
          </a:p>
          <a:p>
            <a:endParaRPr lang="ru-RU" dirty="0" smtClean="0"/>
          </a:p>
          <a:p>
            <a:r>
              <a:rPr lang="ru-RU" dirty="0" smtClean="0"/>
              <a:t>5 Спонсоры. Выделение строительного материала для изготовления бордюров клумбы</a:t>
            </a:r>
          </a:p>
          <a:p>
            <a:endParaRPr lang="ru-RU" dirty="0" smtClean="0"/>
          </a:p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://photoudom.ru/photo/13/1366b4fd0b177695eabb6aaf63714c4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56176" y="404664"/>
            <a:ext cx="268829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Подходы 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   </a:t>
            </a:r>
            <a:endParaRPr lang="ru-RU" dirty="0" smtClean="0"/>
          </a:p>
          <a:p>
            <a:r>
              <a:rPr lang="ru-RU" dirty="0" smtClean="0"/>
              <a:t>Подходы к реализации проекта основаны на педагогических принципах обучения и воспитания:</a:t>
            </a:r>
          </a:p>
          <a:p>
            <a:r>
              <a:rPr lang="ru-RU" dirty="0" smtClean="0"/>
              <a:t>1.     Принцип добровольности.</a:t>
            </a:r>
          </a:p>
          <a:p>
            <a:r>
              <a:rPr lang="ru-RU" dirty="0" smtClean="0"/>
              <a:t>2.     Принцип адекватности (учёт возрастных и физиологических особенностей школьников).</a:t>
            </a:r>
          </a:p>
          <a:p>
            <a:r>
              <a:rPr lang="ru-RU" dirty="0" smtClean="0"/>
              <a:t>3.     Принцип доступности (весь предлагаемый материал должен быть доступен пониманию ребёнка).</a:t>
            </a:r>
          </a:p>
          <a:p>
            <a:r>
              <a:rPr lang="ru-RU" dirty="0" smtClean="0"/>
              <a:t>4.     Принцип обратной связи (педагога интересуют впечатления детей от занятия).</a:t>
            </a:r>
          </a:p>
          <a:p>
            <a:r>
              <a:rPr lang="ru-RU" dirty="0" smtClean="0"/>
              <a:t>5.     Принцип ориентации на успех.</a:t>
            </a:r>
          </a:p>
          <a:p>
            <a:r>
              <a:rPr lang="ru-RU" dirty="0" smtClean="0"/>
              <a:t>6.     Принцип взаимоуважения.</a:t>
            </a:r>
          </a:p>
          <a:p>
            <a:r>
              <a:rPr lang="ru-RU" dirty="0" smtClean="0"/>
              <a:t>7.     Принцип индивидуально-личностной ориентации воспитания (индивидуальный подход, система поощрений, опора на семью).</a:t>
            </a:r>
          </a:p>
          <a:p>
            <a:r>
              <a:rPr lang="ru-RU" dirty="0" smtClean="0"/>
              <a:t>8.  Принцип научности содержания и методов образовательного процесса.</a:t>
            </a:r>
          </a:p>
          <a:p>
            <a:r>
              <a:rPr lang="ru-RU" dirty="0" smtClean="0"/>
              <a:t>9.     Принцип сознательности, творческой активности и самостоятельности учащихся.</a:t>
            </a:r>
          </a:p>
          <a:p>
            <a:r>
              <a:rPr lang="ru-RU" dirty="0" smtClean="0"/>
              <a:t>10.   Принцип </a:t>
            </a:r>
            <a:r>
              <a:rPr lang="ru-RU" dirty="0" err="1" smtClean="0"/>
              <a:t>креативности</a:t>
            </a:r>
            <a:r>
              <a:rPr lang="ru-RU" dirty="0" smtClean="0"/>
              <a:t> (творчества) и коллективности.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par-parschool.edu.tomsk.ru/wp-content/uploads/2013/12/IMG_8244-300x2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5031178"/>
            <a:ext cx="2005913" cy="1504435"/>
          </a:xfrm>
          <a:prstGeom prst="rect">
            <a:avLst/>
          </a:prstGeom>
          <a:noFill/>
        </p:spPr>
      </p:pic>
      <p:pic>
        <p:nvPicPr>
          <p:cNvPr id="1028" name="Picture 4" descr="https://mir-dizajna.ru/wp-content/uploads/2015/07/2-2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5344221"/>
            <a:ext cx="2352321" cy="1340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3 (1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8208912" cy="5819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yle-is-life.info/wp-content/uploads/2017/07/Kol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3170850" cy="2088232"/>
          </a:xfrm>
          <a:prstGeom prst="rect">
            <a:avLst/>
          </a:prstGeom>
          <a:noFill/>
        </p:spPr>
      </p:pic>
      <p:pic>
        <p:nvPicPr>
          <p:cNvPr id="21508" name="Picture 4" descr="http://vosledoma.com/wp-content/uploads/2013/04/1306223607_klumba-ezhi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1124744"/>
            <a:ext cx="2496277" cy="1872208"/>
          </a:xfrm>
          <a:prstGeom prst="rect">
            <a:avLst/>
          </a:prstGeom>
          <a:noFill/>
        </p:spPr>
      </p:pic>
      <p:pic>
        <p:nvPicPr>
          <p:cNvPr id="21510" name="Picture 6" descr="http://zlngrd.ru/upload/iblock/4bd/4bdb1836525d5b86822a55ced74f5b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188640"/>
            <a:ext cx="2736304" cy="1824203"/>
          </a:xfrm>
          <a:prstGeom prst="rect">
            <a:avLst/>
          </a:prstGeom>
          <a:noFill/>
        </p:spPr>
      </p:pic>
      <p:pic>
        <p:nvPicPr>
          <p:cNvPr id="21512" name="Picture 8" descr="http://img-fotki.yandex.ru/get/4/bukvar1.8/0_3508_af7a31f0_XL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212976"/>
            <a:ext cx="3600400" cy="2700300"/>
          </a:xfrm>
          <a:prstGeom prst="rect">
            <a:avLst/>
          </a:prstGeom>
          <a:noFill/>
        </p:spPr>
      </p:pic>
      <p:pic>
        <p:nvPicPr>
          <p:cNvPr id="21514" name="Picture 10" descr="http://matveyrybka.ucoz.ru/_nw/3/073997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3140968"/>
            <a:ext cx="384042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899592" y="548680"/>
          <a:ext cx="7272807" cy="5428135"/>
        </p:xfrm>
        <a:graphic>
          <a:graphicData uri="http://schemas.openxmlformats.org/drawingml/2006/table">
            <a:tbl>
              <a:tblPr/>
              <a:tblGrid>
                <a:gridCol w="405977"/>
                <a:gridCol w="4442561"/>
                <a:gridCol w="2424269"/>
              </a:tblGrid>
              <a:tr h="303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 </a:t>
                      </a:r>
                      <a:r>
                        <a:rPr lang="ru-RU" sz="900" b="1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п/п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 b="1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Мероприятие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 b="1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анализа состояния школьной территории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 биологии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5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Разработка коллективного проекта школьного двора: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создание проектной группы;</a:t>
                      </a:r>
                      <a:b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 составление плана озеленения и благоустройства школьного двора;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Приобретение семян и выращивание рассады.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 биологии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Трудовой десант по благоустройству школьного двора.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руководители, учащиеся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Обработка почвы и посадка рассады цветочных культур на школьном дворе. 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Родители, работники школы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Оформление клумб, посадка рассады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Родители, классные руководители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Уход за посаженными цветочными культурами.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Учащиеся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2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Осенние работы:</a:t>
                      </a:r>
                      <a:b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подготовка семян к хранению;</a:t>
                      </a:r>
                      <a:b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заготовка компоста;</a:t>
                      </a:r>
                      <a:b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осенняя обработка почвы.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 биологии, классные руководители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3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 dirty="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Уборка территории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0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900" dirty="0">
                          <a:solidFill>
                            <a:srgbClr val="76767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 биологии, учащиеся, работники школы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46" marR="7346" marT="7346" marB="7346" anchor="ctr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 мероприятий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362</TotalTime>
  <Words>333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Проект «Наш школьный двор» 1Б класс  тема : в гостях у сказки цель : создать клумбу по народной сказке «колобок»</vt:lpstr>
      <vt:lpstr>I. Актуальность и важность проекта «Наш школьный двор»</vt:lpstr>
      <vt:lpstr>Цель проекта:</vt:lpstr>
      <vt:lpstr>Задачи: </vt:lpstr>
      <vt:lpstr>Ожидаемые результаты: </vt:lpstr>
      <vt:lpstr>Подходы реализации проекта</vt:lpstr>
      <vt:lpstr>Слайд 7</vt:lpstr>
      <vt:lpstr>Слайд 8</vt:lpstr>
      <vt:lpstr>Слайд 9</vt:lpstr>
      <vt:lpstr>Слайд 10</vt:lpstr>
      <vt:lpstr>Клумба «В гостях у сказки»</vt:lpstr>
      <vt:lpstr>Эскиз клумбы «В гостях у сказки»</vt:lpstr>
      <vt:lpstr>смета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Актуальность и важность проекта «Наш школьный двор»</dc:title>
  <dc:creator>User</dc:creator>
  <cp:lastModifiedBy>admin</cp:lastModifiedBy>
  <cp:revision>29</cp:revision>
  <dcterms:created xsi:type="dcterms:W3CDTF">2018-01-28T08:15:33Z</dcterms:created>
  <dcterms:modified xsi:type="dcterms:W3CDTF">2018-07-29T16:05:18Z</dcterms:modified>
</cp:coreProperties>
</file>