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1146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BC61278-173E-4693-BE4B-AFBC72BB4D18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F1D5903-CECA-4ABB-8E89-B5F520234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1278-173E-4693-BE4B-AFBC72BB4D18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5903-CECA-4ABB-8E89-B5F520234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1278-173E-4693-BE4B-AFBC72BB4D18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5903-CECA-4ABB-8E89-B5F520234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BC61278-173E-4693-BE4B-AFBC72BB4D18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F1D5903-CECA-4ABB-8E89-B5F5202349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BC61278-173E-4693-BE4B-AFBC72BB4D18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F1D5903-CECA-4ABB-8E89-B5F520234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1278-173E-4693-BE4B-AFBC72BB4D18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5903-CECA-4ABB-8E89-B5F5202349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1278-173E-4693-BE4B-AFBC72BB4D18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5903-CECA-4ABB-8E89-B5F5202349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BC61278-173E-4693-BE4B-AFBC72BB4D18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F1D5903-CECA-4ABB-8E89-B5F5202349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1278-173E-4693-BE4B-AFBC72BB4D18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5903-CECA-4ABB-8E89-B5F520234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BC61278-173E-4693-BE4B-AFBC72BB4D18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F1D5903-CECA-4ABB-8E89-B5F5202349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BC61278-173E-4693-BE4B-AFBC72BB4D18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F1D5903-CECA-4ABB-8E89-B5F5202349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BC61278-173E-4693-BE4B-AFBC72BB4D18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F1D5903-CECA-4ABB-8E89-B5F520234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gif"/><Relationship Id="rId13" Type="http://schemas.openxmlformats.org/officeDocument/2006/relationships/image" Target="../media/image34.gif"/><Relationship Id="rId3" Type="http://schemas.openxmlformats.org/officeDocument/2006/relationships/image" Target="../media/image26.gif"/><Relationship Id="rId7" Type="http://schemas.openxmlformats.org/officeDocument/2006/relationships/image" Target="../media/image30.gif"/><Relationship Id="rId12" Type="http://schemas.openxmlformats.org/officeDocument/2006/relationships/image" Target="../media/image5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gif"/><Relationship Id="rId11" Type="http://schemas.openxmlformats.org/officeDocument/2006/relationships/image" Target="../media/image6.gif"/><Relationship Id="rId5" Type="http://schemas.openxmlformats.org/officeDocument/2006/relationships/image" Target="../media/image28.gif"/><Relationship Id="rId10" Type="http://schemas.openxmlformats.org/officeDocument/2006/relationships/image" Target="../media/image33.gif"/><Relationship Id="rId4" Type="http://schemas.openxmlformats.org/officeDocument/2006/relationships/image" Target="../media/image27.gif"/><Relationship Id="rId9" Type="http://schemas.openxmlformats.org/officeDocument/2006/relationships/image" Target="../media/image3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gif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6228184" y="332656"/>
            <a:ext cx="2652150" cy="4654624"/>
            <a:chOff x="6228184" y="332656"/>
            <a:chExt cx="2652150" cy="4654624"/>
          </a:xfrm>
        </p:grpSpPr>
        <p:pic>
          <p:nvPicPr>
            <p:cNvPr id="8" name="Рисунок 7" descr="кораблик-флюгер.gif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6444208" y="332656"/>
              <a:ext cx="2160240" cy="2880320"/>
            </a:xfrm>
            <a:prstGeom prst="rect">
              <a:avLst/>
            </a:prstGeom>
          </p:spPr>
        </p:pic>
        <p:pic>
          <p:nvPicPr>
            <p:cNvPr id="5" name="Рисунок 4" descr="дева.gif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228184" y="2204864"/>
              <a:ext cx="1872208" cy="2317971"/>
            </a:xfrm>
            <a:prstGeom prst="rect">
              <a:avLst/>
            </a:prstGeom>
          </p:spPr>
        </p:pic>
        <p:pic>
          <p:nvPicPr>
            <p:cNvPr id="6" name="Рисунок 5" descr="мальчик.gif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7740352" y="2420888"/>
              <a:ext cx="1139982" cy="2566392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Считаем и познаём</a:t>
            </a:r>
            <a:br>
              <a:rPr lang="ru-RU" dirty="0" smtClean="0"/>
            </a:br>
            <a:r>
              <a:rPr lang="ru-RU" dirty="0" smtClean="0"/>
              <a:t>Санкт – Петербург</a:t>
            </a:r>
            <a:br>
              <a:rPr lang="ru-RU" dirty="0" smtClean="0"/>
            </a:br>
            <a:r>
              <a:rPr lang="ru-RU" sz="1200" dirty="0" smtClean="0"/>
              <a:t>ДОПОЛНИТЕЛЬНЫЙ МАТЕРИАЛ К ПРОГРАММЕ</a:t>
            </a:r>
            <a:br>
              <a:rPr lang="ru-RU" sz="1200" dirty="0" smtClean="0"/>
            </a:br>
            <a:r>
              <a:rPr lang="ru-RU" sz="1200" dirty="0" smtClean="0"/>
              <a:t>«ГОРОД САНКТ – ПЕТЕРБУРГ -  МОЙ ДРУГ»</a:t>
            </a:r>
            <a:br>
              <a:rPr lang="ru-RU" sz="1200" dirty="0" smtClean="0"/>
            </a:br>
            <a:r>
              <a:rPr lang="ru-RU" sz="1200" dirty="0" smtClean="0"/>
              <a:t>Автор: Гаврилова А.А., воспитатель ГДОУ №102, Калининского района, СПБ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4293096"/>
            <a:ext cx="6948264" cy="1752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Люблю по городу гулять,</a:t>
            </a:r>
          </a:p>
          <a:p>
            <a:r>
              <a:rPr lang="ru-RU" sz="2800" dirty="0" smtClean="0"/>
              <a:t>Люблю смотреть , </a:t>
            </a:r>
            <a:r>
              <a:rPr lang="ru-RU" sz="2800" dirty="0"/>
              <a:t>л</a:t>
            </a:r>
            <a:r>
              <a:rPr lang="ru-RU" sz="2800" dirty="0" smtClean="0"/>
              <a:t>юблю считать</a:t>
            </a:r>
            <a:endParaRPr lang="ru-RU" sz="2800" dirty="0"/>
          </a:p>
        </p:txBody>
      </p:sp>
      <p:pic>
        <p:nvPicPr>
          <p:cNvPr id="9" name="Рисунок 8" descr="Без-имени-ноль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067944" y="5589240"/>
            <a:ext cx="1038225" cy="895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0"/>
            <a:ext cx="6305128" cy="1417638"/>
          </a:xfrm>
        </p:spPr>
        <p:txBody>
          <a:bodyPr/>
          <a:lstStyle/>
          <a:p>
            <a:r>
              <a:rPr lang="ru-RU" dirty="0" smtClean="0"/>
              <a:t>Девять – повстречался мне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М</a:t>
            </a:r>
            <a:r>
              <a:rPr lang="ru-RU" dirty="0" smtClean="0"/>
              <a:t>едный всадник на коне</a:t>
            </a:r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323528" y="332655"/>
            <a:ext cx="7289163" cy="6169705"/>
            <a:chOff x="323528" y="332655"/>
            <a:chExt cx="7289163" cy="6169705"/>
          </a:xfrm>
        </p:grpSpPr>
        <p:pic>
          <p:nvPicPr>
            <p:cNvPr id="3" name="Рисунок 2" descr="девять.gif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323528" y="332655"/>
              <a:ext cx="1224136" cy="1257221"/>
            </a:xfrm>
            <a:prstGeom prst="rect">
              <a:avLst/>
            </a:prstGeom>
          </p:spPr>
        </p:pic>
        <p:pic>
          <p:nvPicPr>
            <p:cNvPr id="4" name="Рисунок 3" descr="конь.jp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539552" y="1844824"/>
              <a:ext cx="7073139" cy="465753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chemeClr val="tx2">
                  <a:lumMod val="40000"/>
                  <a:lumOff val="60000"/>
                </a:schemeClr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323528" y="476672"/>
            <a:ext cx="6912768" cy="5610964"/>
            <a:chOff x="323528" y="476672"/>
            <a:chExt cx="7294548" cy="5610964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323528" y="476672"/>
              <a:ext cx="1565262" cy="1104900"/>
              <a:chOff x="323528" y="476672"/>
              <a:chExt cx="1565262" cy="1104900"/>
            </a:xfrm>
          </p:grpSpPr>
          <p:pic>
            <p:nvPicPr>
              <p:cNvPr id="3" name="Рисунок 2" descr="единица.gif"/>
              <p:cNvPicPr>
                <a:picLocks noChangeAspect="1"/>
              </p:cNvPicPr>
              <p:nvPr/>
            </p:nvPicPr>
            <p:blipFill>
              <a:blip r:embed="rId2" cstate="screen"/>
              <a:stretch>
                <a:fillRect/>
              </a:stretch>
            </p:blipFill>
            <p:spPr>
              <a:xfrm>
                <a:off x="323528" y="476672"/>
                <a:ext cx="1019175" cy="1104900"/>
              </a:xfrm>
              <a:prstGeom prst="rect">
                <a:avLst/>
              </a:prstGeom>
            </p:spPr>
          </p:pic>
          <p:pic>
            <p:nvPicPr>
              <p:cNvPr id="5" name="Рисунок 4" descr="Без-имени-ноль.gif"/>
              <p:cNvPicPr>
                <a:picLocks noChangeAspect="1"/>
              </p:cNvPicPr>
              <p:nvPr/>
            </p:nvPicPr>
            <p:blipFill>
              <a:blip r:embed="rId3" cstate="screen"/>
              <a:stretch>
                <a:fillRect/>
              </a:stretch>
            </p:blipFill>
            <p:spPr>
              <a:xfrm>
                <a:off x="683568" y="476672"/>
                <a:ext cx="1205222" cy="1039366"/>
              </a:xfrm>
              <a:prstGeom prst="rect">
                <a:avLst/>
              </a:prstGeom>
            </p:spPr>
          </p:pic>
        </p:grpSp>
        <p:pic>
          <p:nvPicPr>
            <p:cNvPr id="7" name="Рисунок 6" descr="вН.jp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755576" y="1772816"/>
              <a:ext cx="6862500" cy="431482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chemeClr val="tx2">
                  <a:lumMod val="40000"/>
                  <a:lumOff val="60000"/>
                </a:schemeClr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0"/>
            <a:ext cx="5729064" cy="1417638"/>
          </a:xfrm>
        </p:spPr>
        <p:txBody>
          <a:bodyPr/>
          <a:lstStyle/>
          <a:p>
            <a:r>
              <a:rPr lang="ru-RU" dirty="0" smtClean="0"/>
              <a:t>Десять из-за поворота вижу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арвские </a:t>
            </a:r>
            <a:r>
              <a:rPr lang="ru-RU" dirty="0" smtClean="0">
                <a:solidFill>
                  <a:srgbClr val="FF0000"/>
                </a:solidFill>
              </a:rPr>
              <a:t>в</a:t>
            </a:r>
            <a:r>
              <a:rPr lang="ru-RU" dirty="0" smtClean="0"/>
              <a:t>орота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365104"/>
            <a:ext cx="3096344" cy="122413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Цифры все расставим в ряд и вернёмся в детский сад</a:t>
            </a:r>
            <a:endParaRPr lang="ru-RU" sz="2000" dirty="0"/>
          </a:p>
        </p:txBody>
      </p:sp>
      <p:grpSp>
        <p:nvGrpSpPr>
          <p:cNvPr id="37" name="Группа 36"/>
          <p:cNvGrpSpPr/>
          <p:nvPr/>
        </p:nvGrpSpPr>
        <p:grpSpPr>
          <a:xfrm>
            <a:off x="251520" y="1556792"/>
            <a:ext cx="6963072" cy="4586808"/>
            <a:chOff x="251520" y="1556792"/>
            <a:chExt cx="6963072" cy="4586808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51520" y="1556792"/>
              <a:ext cx="914400" cy="9144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899592" y="1988840"/>
              <a:ext cx="914400" cy="9144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195736" y="2852936"/>
              <a:ext cx="914400" cy="9144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475656" y="2492896"/>
              <a:ext cx="914400" cy="9144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716560" y="3301752"/>
              <a:ext cx="914400" cy="9144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275856" y="3573016"/>
              <a:ext cx="914400" cy="9144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995936" y="3933056"/>
              <a:ext cx="914400" cy="9144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716016" y="4221088"/>
              <a:ext cx="914400" cy="9144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6300192" y="5229200"/>
              <a:ext cx="914400" cy="9144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436096" y="4653136"/>
              <a:ext cx="914400" cy="9144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0" name="Группа 59"/>
          <p:cNvGrpSpPr/>
          <p:nvPr/>
        </p:nvGrpSpPr>
        <p:grpSpPr>
          <a:xfrm>
            <a:off x="4427984" y="4869160"/>
            <a:ext cx="2898322" cy="1328875"/>
            <a:chOff x="4427984" y="4869160"/>
            <a:chExt cx="2898322" cy="1328875"/>
          </a:xfrm>
        </p:grpSpPr>
        <p:pic>
          <p:nvPicPr>
            <p:cNvPr id="25" name="Рисунок 24" descr="единица.gif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6444208" y="4869160"/>
              <a:ext cx="882098" cy="851615"/>
            </a:xfrm>
            <a:prstGeom prst="rect">
              <a:avLst/>
            </a:prstGeom>
          </p:spPr>
        </p:pic>
        <p:sp>
          <p:nvSpPr>
            <p:cNvPr id="30" name="Прямоугольник 29"/>
            <p:cNvSpPr/>
            <p:nvPr/>
          </p:nvSpPr>
          <p:spPr>
            <a:xfrm>
              <a:off x="4427984" y="5877272"/>
              <a:ext cx="2195736" cy="3207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Невский проспект</a:t>
              </a:r>
              <a:endParaRPr lang="ru-RU" dirty="0"/>
            </a:p>
          </p:txBody>
        </p:sp>
      </p:grpSp>
      <p:grpSp>
        <p:nvGrpSpPr>
          <p:cNvPr id="61" name="Группа 60"/>
          <p:cNvGrpSpPr/>
          <p:nvPr/>
        </p:nvGrpSpPr>
        <p:grpSpPr>
          <a:xfrm>
            <a:off x="3635896" y="4149080"/>
            <a:ext cx="2808967" cy="1440160"/>
            <a:chOff x="3635896" y="4149080"/>
            <a:chExt cx="2808967" cy="1440160"/>
          </a:xfrm>
        </p:grpSpPr>
        <p:pic>
          <p:nvPicPr>
            <p:cNvPr id="16" name="Рисунок 15" descr="два.gif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5652120" y="4149080"/>
              <a:ext cx="792743" cy="800015"/>
            </a:xfrm>
            <a:prstGeom prst="rect">
              <a:avLst/>
            </a:prstGeom>
          </p:spPr>
        </p:pic>
        <p:sp>
          <p:nvSpPr>
            <p:cNvPr id="33" name="Прямоугольник 32"/>
            <p:cNvSpPr/>
            <p:nvPr/>
          </p:nvSpPr>
          <p:spPr>
            <a:xfrm>
              <a:off x="3635896" y="5157192"/>
              <a:ext cx="2160240" cy="43204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Зимний дворец</a:t>
              </a:r>
              <a:endParaRPr lang="ru-RU" dirty="0"/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4788024" y="3645024"/>
            <a:ext cx="3384376" cy="1028700"/>
            <a:chOff x="4788024" y="3645024"/>
            <a:chExt cx="3384376" cy="1028700"/>
          </a:xfrm>
        </p:grpSpPr>
        <p:pic>
          <p:nvPicPr>
            <p:cNvPr id="24" name="Рисунок 23" descr="три.gif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4788024" y="3645024"/>
              <a:ext cx="990600" cy="1028700"/>
            </a:xfrm>
            <a:prstGeom prst="rect">
              <a:avLst/>
            </a:prstGeom>
          </p:spPr>
        </p:pic>
        <p:sp>
          <p:nvSpPr>
            <p:cNvPr id="35" name="Прямоугольник 34"/>
            <p:cNvSpPr/>
            <p:nvPr/>
          </p:nvSpPr>
          <p:spPr>
            <a:xfrm>
              <a:off x="5868144" y="3645024"/>
              <a:ext cx="2304256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Красавица Нева</a:t>
              </a:r>
              <a:endParaRPr lang="ru-RU" dirty="0"/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3923928" y="3068960"/>
            <a:ext cx="3240360" cy="1152525"/>
            <a:chOff x="3923928" y="3068960"/>
            <a:chExt cx="3240360" cy="1152525"/>
          </a:xfrm>
        </p:grpSpPr>
        <p:pic>
          <p:nvPicPr>
            <p:cNvPr id="23" name="Рисунок 22" descr="четыре.gif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3923928" y="3068960"/>
              <a:ext cx="1057275" cy="1152525"/>
            </a:xfrm>
            <a:prstGeom prst="rect">
              <a:avLst/>
            </a:prstGeom>
          </p:spPr>
        </p:pic>
        <p:sp>
          <p:nvSpPr>
            <p:cNvPr id="38" name="Прямоугольник 37"/>
            <p:cNvSpPr/>
            <p:nvPr/>
          </p:nvSpPr>
          <p:spPr>
            <a:xfrm>
              <a:off x="4860032" y="3212976"/>
              <a:ext cx="2304256" cy="43204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Мост Дворцовый</a:t>
              </a:r>
              <a:endParaRPr lang="ru-RU" dirty="0"/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3498382" y="2744278"/>
            <a:ext cx="3017834" cy="999723"/>
            <a:chOff x="3498382" y="2744278"/>
            <a:chExt cx="3017834" cy="999723"/>
          </a:xfrm>
        </p:grpSpPr>
        <p:pic>
          <p:nvPicPr>
            <p:cNvPr id="20" name="Рисунок 19" descr="пять.gif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 rot="1235671">
              <a:off x="3498382" y="2744278"/>
              <a:ext cx="792088" cy="999723"/>
            </a:xfrm>
            <a:prstGeom prst="rect">
              <a:avLst/>
            </a:prstGeom>
          </p:spPr>
        </p:pic>
        <p:sp>
          <p:nvSpPr>
            <p:cNvPr id="40" name="Прямоугольник 39"/>
            <p:cNvSpPr/>
            <p:nvPr/>
          </p:nvSpPr>
          <p:spPr>
            <a:xfrm>
              <a:off x="4139952" y="2852936"/>
              <a:ext cx="2376264" cy="2880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Гуляю по Садовой</a:t>
              </a:r>
              <a:endParaRPr lang="ru-RU" dirty="0"/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843808" y="2492896"/>
            <a:ext cx="5472608" cy="912118"/>
            <a:chOff x="2771800" y="2492896"/>
            <a:chExt cx="5472608" cy="912118"/>
          </a:xfrm>
        </p:grpSpPr>
        <p:pic>
          <p:nvPicPr>
            <p:cNvPr id="22" name="Рисунок 21" descr="шесть.gif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2771800" y="2492896"/>
              <a:ext cx="752859" cy="912118"/>
            </a:xfrm>
            <a:prstGeom prst="rect">
              <a:avLst/>
            </a:prstGeom>
          </p:spPr>
        </p:pic>
        <p:sp>
          <p:nvSpPr>
            <p:cNvPr id="42" name="Прямоугольник 41"/>
            <p:cNvSpPr/>
            <p:nvPr/>
          </p:nvSpPr>
          <p:spPr>
            <a:xfrm>
              <a:off x="3491880" y="2564904"/>
              <a:ext cx="4752528" cy="2880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К </a:t>
              </a:r>
              <a:r>
                <a:rPr lang="ru-RU" dirty="0" err="1" smtClean="0"/>
                <a:t>Исаакию</a:t>
              </a:r>
              <a:r>
                <a:rPr lang="ru-RU" dirty="0" smtClean="0"/>
                <a:t> схожу и на купол погляжу </a:t>
              </a:r>
              <a:endParaRPr lang="ru-RU" dirty="0"/>
            </a:p>
          </p:txBody>
        </p:sp>
      </p:grpSp>
      <p:grpSp>
        <p:nvGrpSpPr>
          <p:cNvPr id="54" name="Группа 53"/>
          <p:cNvGrpSpPr/>
          <p:nvPr/>
        </p:nvGrpSpPr>
        <p:grpSpPr>
          <a:xfrm>
            <a:off x="2555776" y="1916832"/>
            <a:ext cx="5976664" cy="980680"/>
            <a:chOff x="2555776" y="1916832"/>
            <a:chExt cx="5976664" cy="980680"/>
          </a:xfrm>
        </p:grpSpPr>
        <p:pic>
          <p:nvPicPr>
            <p:cNvPr id="21" name="Рисунок 20" descr="семь.gif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2555776" y="2060848"/>
              <a:ext cx="720080" cy="836664"/>
            </a:xfrm>
            <a:prstGeom prst="rect">
              <a:avLst/>
            </a:prstGeom>
          </p:spPr>
        </p:pic>
        <p:sp>
          <p:nvSpPr>
            <p:cNvPr id="44" name="Прямоугольник 43"/>
            <p:cNvSpPr/>
            <p:nvPr/>
          </p:nvSpPr>
          <p:spPr>
            <a:xfrm>
              <a:off x="3131840" y="1916832"/>
              <a:ext cx="5400600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Конечно Летний сад, как красив его наряд</a:t>
              </a:r>
              <a:endParaRPr lang="ru-RU" dirty="0"/>
            </a:p>
          </p:txBody>
        </p:sp>
      </p:grpSp>
      <p:grpSp>
        <p:nvGrpSpPr>
          <p:cNvPr id="55" name="Группа 54"/>
          <p:cNvGrpSpPr/>
          <p:nvPr/>
        </p:nvGrpSpPr>
        <p:grpSpPr>
          <a:xfrm>
            <a:off x="1475656" y="1556792"/>
            <a:ext cx="6840760" cy="1148333"/>
            <a:chOff x="1475656" y="1556792"/>
            <a:chExt cx="6840760" cy="1148333"/>
          </a:xfrm>
        </p:grpSpPr>
        <p:pic>
          <p:nvPicPr>
            <p:cNvPr id="18" name="Рисунок 17" descr="восемь.gif"/>
            <p:cNvPicPr>
              <a:picLocks noChangeAspect="1"/>
            </p:cNvPicPr>
            <p:nvPr/>
          </p:nvPicPr>
          <p:blipFill>
            <a:blip r:embed="rId9" cstate="screen"/>
            <a:stretch>
              <a:fillRect/>
            </a:stretch>
          </p:blipFill>
          <p:spPr>
            <a:xfrm>
              <a:off x="1475656" y="1628800"/>
              <a:ext cx="1047750" cy="1076325"/>
            </a:xfrm>
            <a:prstGeom prst="rect">
              <a:avLst/>
            </a:prstGeom>
          </p:spPr>
        </p:pic>
        <p:sp>
          <p:nvSpPr>
            <p:cNvPr id="46" name="Прямоугольник 45"/>
            <p:cNvSpPr/>
            <p:nvPr/>
          </p:nvSpPr>
          <p:spPr>
            <a:xfrm>
              <a:off x="2483768" y="1556792"/>
              <a:ext cx="5832648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Крепость у Невы были там, наверно, Вы</a:t>
              </a:r>
              <a:endParaRPr lang="ru-RU" dirty="0"/>
            </a:p>
          </p:txBody>
        </p:sp>
      </p:grpSp>
      <p:grpSp>
        <p:nvGrpSpPr>
          <p:cNvPr id="57" name="Группа 56"/>
          <p:cNvGrpSpPr/>
          <p:nvPr/>
        </p:nvGrpSpPr>
        <p:grpSpPr>
          <a:xfrm>
            <a:off x="971600" y="1124744"/>
            <a:ext cx="6336704" cy="1157858"/>
            <a:chOff x="971600" y="1124744"/>
            <a:chExt cx="6336704" cy="1157858"/>
          </a:xfrm>
        </p:grpSpPr>
        <p:pic>
          <p:nvPicPr>
            <p:cNvPr id="19" name="Рисунок 18" descr="девять.gif"/>
            <p:cNvPicPr>
              <a:picLocks noChangeAspect="1"/>
            </p:cNvPicPr>
            <p:nvPr/>
          </p:nvPicPr>
          <p:blipFill>
            <a:blip r:embed="rId10" cstate="screen"/>
            <a:stretch>
              <a:fillRect/>
            </a:stretch>
          </p:blipFill>
          <p:spPr>
            <a:xfrm>
              <a:off x="971600" y="1196752"/>
              <a:ext cx="888678" cy="1085850"/>
            </a:xfrm>
            <a:prstGeom prst="rect">
              <a:avLst/>
            </a:prstGeom>
          </p:spPr>
        </p:pic>
        <p:sp>
          <p:nvSpPr>
            <p:cNvPr id="56" name="Прямоугольник 55"/>
            <p:cNvSpPr/>
            <p:nvPr/>
          </p:nvSpPr>
          <p:spPr>
            <a:xfrm>
              <a:off x="1907704" y="1124744"/>
              <a:ext cx="5400600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Повстречался мне Медный всадник на коне</a:t>
              </a:r>
              <a:endParaRPr lang="ru-RU" dirty="0"/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323528" y="620688"/>
            <a:ext cx="5760640" cy="960884"/>
            <a:chOff x="323528" y="620688"/>
            <a:chExt cx="5760640" cy="960884"/>
          </a:xfrm>
        </p:grpSpPr>
        <p:grpSp>
          <p:nvGrpSpPr>
            <p:cNvPr id="27" name="Группа 26"/>
            <p:cNvGrpSpPr/>
            <p:nvPr/>
          </p:nvGrpSpPr>
          <p:grpSpPr>
            <a:xfrm>
              <a:off x="323528" y="620688"/>
              <a:ext cx="936104" cy="960884"/>
              <a:chOff x="323528" y="476672"/>
              <a:chExt cx="1565262" cy="1104900"/>
            </a:xfrm>
          </p:grpSpPr>
          <p:pic>
            <p:nvPicPr>
              <p:cNvPr id="28" name="Рисунок 27" descr="единица.gif"/>
              <p:cNvPicPr>
                <a:picLocks noChangeAspect="1"/>
              </p:cNvPicPr>
              <p:nvPr/>
            </p:nvPicPr>
            <p:blipFill>
              <a:blip r:embed="rId11" cstate="screen"/>
              <a:stretch>
                <a:fillRect/>
              </a:stretch>
            </p:blipFill>
            <p:spPr>
              <a:xfrm>
                <a:off x="323528" y="476672"/>
                <a:ext cx="1019175" cy="1104900"/>
              </a:xfrm>
              <a:prstGeom prst="rect">
                <a:avLst/>
              </a:prstGeom>
            </p:spPr>
          </p:pic>
          <p:pic>
            <p:nvPicPr>
              <p:cNvPr id="29" name="Рисунок 28" descr="Без-имени-ноль.gif"/>
              <p:cNvPicPr>
                <a:picLocks noChangeAspect="1"/>
              </p:cNvPicPr>
              <p:nvPr/>
            </p:nvPicPr>
            <p:blipFill>
              <a:blip r:embed="rId12" cstate="screen"/>
              <a:stretch>
                <a:fillRect/>
              </a:stretch>
            </p:blipFill>
            <p:spPr>
              <a:xfrm>
                <a:off x="683568" y="476672"/>
                <a:ext cx="1205222" cy="1039366"/>
              </a:xfrm>
              <a:prstGeom prst="rect">
                <a:avLst/>
              </a:prstGeom>
            </p:spPr>
          </p:pic>
        </p:grpSp>
        <p:sp>
          <p:nvSpPr>
            <p:cNvPr id="58" name="Прямоугольник 57"/>
            <p:cNvSpPr/>
            <p:nvPr/>
          </p:nvSpPr>
          <p:spPr>
            <a:xfrm>
              <a:off x="1259632" y="620688"/>
              <a:ext cx="4824536" cy="2880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Из – за поворота вижу Нарвские ворота</a:t>
              </a:r>
              <a:endParaRPr lang="ru-RU" dirty="0"/>
            </a:p>
          </p:txBody>
        </p:sp>
      </p:grpSp>
      <p:grpSp>
        <p:nvGrpSpPr>
          <p:cNvPr id="63" name="Группа 62"/>
          <p:cNvGrpSpPr/>
          <p:nvPr/>
        </p:nvGrpSpPr>
        <p:grpSpPr>
          <a:xfrm>
            <a:off x="1475656" y="5589240"/>
            <a:ext cx="6606296" cy="1017404"/>
            <a:chOff x="1475656" y="5589240"/>
            <a:chExt cx="6606296" cy="1017404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7164288" y="5589240"/>
              <a:ext cx="914400" cy="914400"/>
              <a:chOff x="7164288" y="5661248"/>
              <a:chExt cx="914400" cy="914400"/>
            </a:xfrm>
          </p:grpSpPr>
          <p:sp>
            <p:nvSpPr>
              <p:cNvPr id="13" name="Прямоугольник 12"/>
              <p:cNvSpPr/>
              <p:nvPr/>
            </p:nvSpPr>
            <p:spPr>
              <a:xfrm>
                <a:off x="7164288" y="5661248"/>
                <a:ext cx="914400" cy="9144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4" name="Рисунок 13" descr="ноль.gif"/>
              <p:cNvPicPr>
                <a:picLocks noChangeAspect="1"/>
              </p:cNvPicPr>
              <p:nvPr/>
            </p:nvPicPr>
            <p:blipFill>
              <a:blip r:embed="rId13" cstate="screen"/>
              <a:stretch>
                <a:fillRect/>
              </a:stretch>
            </p:blipFill>
            <p:spPr>
              <a:xfrm>
                <a:off x="7236296" y="5805264"/>
                <a:ext cx="751488" cy="648072"/>
              </a:xfrm>
              <a:prstGeom prst="rect">
                <a:avLst/>
              </a:prstGeom>
            </p:spPr>
          </p:pic>
        </p:grpSp>
        <p:sp>
          <p:nvSpPr>
            <p:cNvPr id="62" name="TextBox 61"/>
            <p:cNvSpPr txBox="1"/>
            <p:nvPr/>
          </p:nvSpPr>
          <p:spPr>
            <a:xfrm>
              <a:off x="1475656" y="6237312"/>
              <a:ext cx="6606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Люблю по городу гулять, люблю смотреть, люблю считать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Детский сад всегда нам рад называется….</a:t>
            </a:r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1043608" y="2132856"/>
            <a:ext cx="5997370" cy="3751296"/>
            <a:chOff x="1043608" y="2132856"/>
            <a:chExt cx="5997370" cy="3751296"/>
          </a:xfrm>
        </p:grpSpPr>
        <p:pic>
          <p:nvPicPr>
            <p:cNvPr id="3" name="Рисунок 2" descr="2014-04-07_235551.png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043608" y="2132856"/>
              <a:ext cx="5997370" cy="375129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chemeClr val="tx2">
                  <a:lumMod val="40000"/>
                  <a:lumOff val="60000"/>
                </a:schemeClr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grpSp>
          <p:nvGrpSpPr>
            <p:cNvPr id="7" name="Группа 6"/>
            <p:cNvGrpSpPr/>
            <p:nvPr/>
          </p:nvGrpSpPr>
          <p:grpSpPr>
            <a:xfrm>
              <a:off x="2699792" y="2204864"/>
              <a:ext cx="2694409" cy="1320924"/>
              <a:chOff x="2699792" y="2204864"/>
              <a:chExt cx="2694409" cy="1320924"/>
            </a:xfrm>
          </p:grpSpPr>
          <p:pic>
            <p:nvPicPr>
              <p:cNvPr id="4" name="Рисунок 3" descr="два.gif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355976" y="2420888"/>
                <a:ext cx="1038225" cy="1047750"/>
              </a:xfrm>
              <a:prstGeom prst="rect">
                <a:avLst/>
              </a:prstGeom>
            </p:spPr>
          </p:pic>
          <p:pic>
            <p:nvPicPr>
              <p:cNvPr id="5" name="Рисунок 4" descr="единица.gif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2699792" y="2420888"/>
                <a:ext cx="1019175" cy="1104900"/>
              </a:xfrm>
              <a:prstGeom prst="rect">
                <a:avLst/>
              </a:prstGeom>
            </p:spPr>
          </p:pic>
          <p:pic>
            <p:nvPicPr>
              <p:cNvPr id="6" name="Рисунок 5" descr="ноль.gif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3491880" y="2204864"/>
                <a:ext cx="1038225" cy="895350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евский - ОДИН</a:t>
            </a:r>
            <a:endParaRPr lang="ru-RU" dirty="0"/>
          </a:p>
        </p:txBody>
      </p:sp>
      <p:pic>
        <p:nvPicPr>
          <p:cNvPr id="3" name="Рисунок 2" descr="единица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340427">
            <a:off x="4192073" y="380329"/>
            <a:ext cx="1019175" cy="1104900"/>
          </a:xfrm>
          <a:prstGeom prst="rect">
            <a:avLst/>
          </a:prstGeom>
        </p:spPr>
      </p:pic>
      <p:pic>
        <p:nvPicPr>
          <p:cNvPr id="4" name="Рисунок 3" descr="дум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1696350"/>
            <a:ext cx="7344816" cy="4766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</a:t>
            </a:r>
            <a:r>
              <a:rPr lang="ru-RU" dirty="0" smtClean="0"/>
              <a:t>имний - ДВА</a:t>
            </a:r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323528" y="260648"/>
            <a:ext cx="7621064" cy="6335573"/>
            <a:chOff x="323528" y="260648"/>
            <a:chExt cx="7621064" cy="6335573"/>
          </a:xfrm>
        </p:grpSpPr>
        <p:pic>
          <p:nvPicPr>
            <p:cNvPr id="6" name="Рисунок 5" descr="эрмитаж.png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323528" y="1556792"/>
              <a:ext cx="7621064" cy="503942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chemeClr val="tx2">
                  <a:lumMod val="40000"/>
                  <a:lumOff val="60000"/>
                </a:schemeClr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3" name="Рисунок 2" descr="Без-имени-1два.gif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3707904" y="260648"/>
              <a:ext cx="1284361" cy="1296144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ТРИ – Красавица  </a:t>
            </a: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ева</a:t>
            </a:r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430815" y="404664"/>
            <a:ext cx="7102695" cy="6020705"/>
            <a:chOff x="430815" y="404664"/>
            <a:chExt cx="7102695" cy="6020705"/>
          </a:xfrm>
        </p:grpSpPr>
        <p:pic>
          <p:nvPicPr>
            <p:cNvPr id="3" name="Рисунок 2" descr="2013-03-20_005539.png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547664" y="404664"/>
              <a:ext cx="990476" cy="1028571"/>
            </a:xfrm>
            <a:prstGeom prst="rect">
              <a:avLst/>
            </a:prstGeom>
          </p:spPr>
        </p:pic>
        <p:pic>
          <p:nvPicPr>
            <p:cNvPr id="6" name="Рисунок 5" descr="091b327fd9a670cfb02e525ae8242a19.jp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30815" y="1700808"/>
              <a:ext cx="7102695" cy="472456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chemeClr val="tx2">
                  <a:lumMod val="40000"/>
                  <a:lumOff val="60000"/>
                </a:schemeClr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6521152" cy="1156990"/>
          </a:xfrm>
        </p:spPr>
        <p:txBody>
          <a:bodyPr/>
          <a:lstStyle/>
          <a:p>
            <a:r>
              <a:rPr lang="ru-RU" dirty="0" smtClean="0"/>
              <a:t>А четыре  - мост </a:t>
            </a:r>
            <a:r>
              <a:rPr lang="ru-RU" dirty="0" smtClean="0">
                <a:solidFill>
                  <a:srgbClr val="FF0000"/>
                </a:solidFill>
              </a:rPr>
              <a:t>Д</a:t>
            </a:r>
            <a:r>
              <a:rPr lang="ru-RU" dirty="0" smtClean="0"/>
              <a:t>ворцовый</a:t>
            </a:r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395536" y="332656"/>
            <a:ext cx="6912768" cy="5938818"/>
            <a:chOff x="395536" y="332656"/>
            <a:chExt cx="6912768" cy="5938818"/>
          </a:xfrm>
        </p:grpSpPr>
        <p:pic>
          <p:nvPicPr>
            <p:cNvPr id="3" name="Рисунок 2" descr="Без-имени-1четыре.gif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395536" y="332656"/>
              <a:ext cx="1057275" cy="1152525"/>
            </a:xfrm>
            <a:prstGeom prst="rect">
              <a:avLst/>
            </a:prstGeom>
          </p:spPr>
        </p:pic>
        <p:pic>
          <p:nvPicPr>
            <p:cNvPr id="4" name="Рисунок 3" descr="ДВмост.jp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83568" y="1772816"/>
              <a:ext cx="6624736" cy="449865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chemeClr val="tx2">
                  <a:lumMod val="40000"/>
                  <a:lumOff val="60000"/>
                </a:schemeClr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60648"/>
            <a:ext cx="5369024" cy="1156990"/>
          </a:xfrm>
        </p:spPr>
        <p:txBody>
          <a:bodyPr/>
          <a:lstStyle/>
          <a:p>
            <a:r>
              <a:rPr lang="ru-RU" dirty="0" smtClean="0"/>
              <a:t>Пять – гуляю по </a:t>
            </a:r>
            <a:r>
              <a:rPr lang="ru-RU" sz="3200" dirty="0" smtClean="0">
                <a:solidFill>
                  <a:srgbClr val="FF0000"/>
                </a:solidFill>
              </a:rPr>
              <a:t>с</a:t>
            </a:r>
            <a:r>
              <a:rPr lang="ru-RU" dirty="0" smtClean="0"/>
              <a:t>адовой</a:t>
            </a: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899592" y="404664"/>
            <a:ext cx="6624736" cy="6057292"/>
            <a:chOff x="899592" y="404664"/>
            <a:chExt cx="6156176" cy="6057292"/>
          </a:xfrm>
        </p:grpSpPr>
        <p:pic>
          <p:nvPicPr>
            <p:cNvPr id="3" name="Рисунок 2" descr="пять.gif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1259632" y="404664"/>
              <a:ext cx="981075" cy="1238250"/>
            </a:xfrm>
            <a:prstGeom prst="rect">
              <a:avLst/>
            </a:prstGeom>
          </p:spPr>
        </p:pic>
        <p:pic>
          <p:nvPicPr>
            <p:cNvPr id="5" name="Рисунок 4" descr="Садовая.jp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899592" y="1844824"/>
              <a:ext cx="6156176" cy="461713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chemeClr val="tx2">
                  <a:lumMod val="40000"/>
                  <a:lumOff val="60000"/>
                </a:schemeClr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332656"/>
            <a:ext cx="5441032" cy="1084982"/>
          </a:xfrm>
        </p:spPr>
        <p:txBody>
          <a:bodyPr/>
          <a:lstStyle/>
          <a:p>
            <a:r>
              <a:rPr lang="ru-RU" dirty="0" smtClean="0"/>
              <a:t>Шесть – к </a:t>
            </a:r>
            <a:r>
              <a:rPr lang="ru-RU" dirty="0" err="1" smtClean="0">
                <a:solidFill>
                  <a:srgbClr val="FF0000"/>
                </a:solidFill>
              </a:rPr>
              <a:t>И</a:t>
            </a:r>
            <a:r>
              <a:rPr lang="ru-RU" dirty="0" err="1" smtClean="0"/>
              <a:t>саакию</a:t>
            </a:r>
            <a:r>
              <a:rPr lang="ru-RU" dirty="0" smtClean="0"/>
              <a:t> схожу</a:t>
            </a:r>
            <a:br>
              <a:rPr lang="ru-RU" dirty="0" smtClean="0"/>
            </a:br>
            <a:r>
              <a:rPr lang="ru-RU" dirty="0" smtClean="0"/>
              <a:t>И на купол погляжу</a:t>
            </a:r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611560" y="208966"/>
            <a:ext cx="6955889" cy="6327010"/>
            <a:chOff x="611560" y="208966"/>
            <a:chExt cx="6955889" cy="6327010"/>
          </a:xfrm>
        </p:grpSpPr>
        <p:pic>
          <p:nvPicPr>
            <p:cNvPr id="5" name="Рисунок 4" descr="гигант.jpg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611560" y="1916831"/>
              <a:ext cx="6955889" cy="461914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chemeClr val="tx2">
                  <a:lumMod val="40000"/>
                  <a:lumOff val="60000"/>
                </a:schemeClr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6" name="Рисунок 5" descr="шесть.gif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827584" y="208966"/>
              <a:ext cx="1296144" cy="139584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6840760" cy="1224136"/>
          </a:xfrm>
        </p:spPr>
        <p:txBody>
          <a:bodyPr/>
          <a:lstStyle/>
          <a:p>
            <a:r>
              <a:rPr lang="ru-RU" dirty="0" smtClean="0"/>
              <a:t>Семь – конечно </a:t>
            </a:r>
            <a:r>
              <a:rPr lang="ru-RU" dirty="0" smtClean="0">
                <a:solidFill>
                  <a:srgbClr val="FF0000"/>
                </a:solidFill>
              </a:rPr>
              <a:t>Л</a:t>
            </a:r>
            <a:r>
              <a:rPr lang="ru-RU" dirty="0" smtClean="0"/>
              <a:t>ЕТНИЙ САД</a:t>
            </a:r>
            <a:br>
              <a:rPr lang="ru-RU" dirty="0" smtClean="0"/>
            </a:br>
            <a:r>
              <a:rPr lang="ru-RU" dirty="0" smtClean="0"/>
              <a:t>Как красив его наряд</a:t>
            </a:r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611560" y="332656"/>
            <a:ext cx="6768752" cy="5725224"/>
            <a:chOff x="611560" y="332656"/>
            <a:chExt cx="6768752" cy="5725224"/>
          </a:xfrm>
        </p:grpSpPr>
        <p:pic>
          <p:nvPicPr>
            <p:cNvPr id="3" name="Рисунок 2" descr="семь.gif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611560" y="332656"/>
              <a:ext cx="1000125" cy="1162050"/>
            </a:xfrm>
            <a:prstGeom prst="rect">
              <a:avLst/>
            </a:prstGeom>
          </p:spPr>
        </p:pic>
        <p:pic>
          <p:nvPicPr>
            <p:cNvPr id="4" name="Рисунок 3" descr="4.jp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899592" y="1845412"/>
              <a:ext cx="6480720" cy="421246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chemeClr val="tx2">
                  <a:lumMod val="40000"/>
                  <a:lumOff val="60000"/>
                </a:schemeClr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0"/>
            <a:ext cx="5873080" cy="1417638"/>
          </a:xfrm>
        </p:spPr>
        <p:txBody>
          <a:bodyPr/>
          <a:lstStyle/>
          <a:p>
            <a:r>
              <a:rPr lang="ru-RU" dirty="0" smtClean="0"/>
              <a:t>Восемь – </a:t>
            </a:r>
            <a:r>
              <a:rPr lang="ru-RU" dirty="0" smtClean="0">
                <a:solidFill>
                  <a:srgbClr val="FF0000"/>
                </a:solidFill>
              </a:rPr>
              <a:t>К</a:t>
            </a:r>
            <a:r>
              <a:rPr lang="ru-RU" dirty="0" smtClean="0"/>
              <a:t>репость у Невы,</a:t>
            </a:r>
            <a:br>
              <a:rPr lang="ru-RU" dirty="0" smtClean="0"/>
            </a:br>
            <a:r>
              <a:rPr lang="ru-RU" dirty="0" smtClean="0"/>
              <a:t>Были там , наверно, Вы</a:t>
            </a:r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467544" y="404664"/>
            <a:ext cx="6696744" cy="6157211"/>
            <a:chOff x="467544" y="404664"/>
            <a:chExt cx="6696744" cy="6157211"/>
          </a:xfrm>
        </p:grpSpPr>
        <p:pic>
          <p:nvPicPr>
            <p:cNvPr id="3" name="Рисунок 2" descr="восемь.gif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467544" y="404664"/>
              <a:ext cx="1296144" cy="1331493"/>
            </a:xfrm>
            <a:prstGeom prst="rect">
              <a:avLst/>
            </a:prstGeom>
          </p:spPr>
        </p:pic>
        <p:pic>
          <p:nvPicPr>
            <p:cNvPr id="4" name="Рисунок 3" descr="40d719f80c0a.jp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03155" y="1919287"/>
              <a:ext cx="6561133" cy="464258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chemeClr val="tx2">
                  <a:lumMod val="40000"/>
                  <a:lumOff val="60000"/>
                </a:schemeClr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328</TotalTime>
  <Words>133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Считаем и познаём Санкт – Петербург ДОПОЛНИТЕЛЬНЫЙ МАТЕРИАЛ К ПРОГРАММЕ «ГОРОД САНКТ – ПЕТЕРБУРГ -  МОЙ ДРУГ» Автор: Гаврилова А.А., воспитатель ГДОУ №102, Калининского района, СПБ </vt:lpstr>
      <vt:lpstr>Невский - ОДИН</vt:lpstr>
      <vt:lpstr>Зимний - ДВА</vt:lpstr>
      <vt:lpstr>                      ТРИ – Красавица  Нева</vt:lpstr>
      <vt:lpstr>А четыре  - мост Дворцовый</vt:lpstr>
      <vt:lpstr>Пять – гуляю по садовой</vt:lpstr>
      <vt:lpstr>Шесть – к Исаакию схожу И на купол погляжу</vt:lpstr>
      <vt:lpstr>Семь – конечно ЛЕТНИЙ САД Как красив его наряд</vt:lpstr>
      <vt:lpstr>Восемь – Крепость у Невы, Были там , наверно, Вы</vt:lpstr>
      <vt:lpstr>Девять – повстречался мне Медный всадник на коне</vt:lpstr>
      <vt:lpstr>Десять из-за поворота вижу Нарвские ворота</vt:lpstr>
      <vt:lpstr>Цифры все расставим в ряд и вернёмся в детский сад</vt:lpstr>
      <vt:lpstr>Детский сад всегда нам рад называется….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Считаем и познаём Санкт - Петербург</dc:title>
  <dc:creator>User Гаврилова</dc:creator>
  <cp:keywords>Дополнение к программе; "Город - мой друг"</cp:keywords>
  <cp:lastModifiedBy>User Гаврилова</cp:lastModifiedBy>
  <cp:revision>34</cp:revision>
  <dcterms:created xsi:type="dcterms:W3CDTF">2016-08-20T07:19:00Z</dcterms:created>
  <dcterms:modified xsi:type="dcterms:W3CDTF">2017-06-14T05:12:51Z</dcterms:modified>
</cp:coreProperties>
</file>