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  <p:sldId id="272" r:id="rId16"/>
    <p:sldId id="273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917"/>
    <a:srgbClr val="3E4D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>
            <a:lum bright="8000"/>
          </a:blip>
          <a:srcRect/>
          <a:stretch>
            <a:fillRect/>
          </a:stretch>
        </p:blipFill>
        <p:spPr bwMode="auto">
          <a:xfrm>
            <a:off x="152400" y="152400"/>
            <a:ext cx="8839200" cy="6575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2286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2E39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295401"/>
            <a:ext cx="83058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средства  в ДОУ 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условие достижения целевых ориентиров  развития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pPr algn="ctr"/>
            <a:endParaRPr lang="ru-RU" sz="3600" b="1" i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2000" b="1" i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коррекционной  группы: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С.Г. ШЕВЦОВА</a:t>
            </a:r>
          </a:p>
          <a:p>
            <a:endParaRPr lang="ru-RU" sz="2000" b="1" dirty="0" smtClean="0">
              <a:solidFill>
                <a:srgbClr val="2E39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Категория: высшая квалификационная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стаж: </a:t>
            </a:r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 лет</a:t>
            </a:r>
          </a:p>
          <a:p>
            <a:endParaRPr lang="ru-RU" sz="2000" b="1" dirty="0" smtClean="0">
              <a:solidFill>
                <a:srgbClr val="2E39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 smtClean="0">
              <a:solidFill>
                <a:srgbClr val="2E39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2E3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2E39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</a:t>
            </a:r>
          </a:p>
        </p:txBody>
      </p:sp>
      <p:pic>
        <p:nvPicPr>
          <p:cNvPr id="5" name="Рисунок 4" descr="C:\Documents and Settings\Admin\Рабочий стол\Конкурс\июль 2011 033.jpg"/>
          <p:cNvPicPr/>
          <p:nvPr/>
        </p:nvPicPr>
        <p:blipFill>
          <a:blip r:embed="rId3" cstate="screen">
            <a:lum bright="5000" contrast="21000"/>
          </a:blip>
          <a:srcRect/>
          <a:stretch>
            <a:fillRect/>
          </a:stretch>
        </p:blipFill>
        <p:spPr bwMode="auto">
          <a:xfrm>
            <a:off x="5410200" y="3581400"/>
            <a:ext cx="3430270" cy="2978150"/>
          </a:xfrm>
          <a:prstGeom prst="rect">
            <a:avLst/>
          </a:prstGeom>
          <a:noFill/>
          <a:ln w="9525">
            <a:solidFill>
              <a:srgbClr val="00808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" y="228600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бюджетное дошкольное образовательное учреждение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 общеразвивающего  вида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приоритетным осуществлением деятельности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социально-личностному развитию детей № 6  «Страна детства»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E:\СЕГОДНЯ\Исходники\удалить 06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04800"/>
            <a:ext cx="38100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E:\СЕГОДНЯ\Исходники\удалить 039.jpg"/>
          <p:cNvPicPr/>
          <p:nvPr/>
        </p:nvPicPr>
        <p:blipFill>
          <a:blip r:embed="rId4" cstate="screen">
            <a:lum bright="11000" contrast="15000"/>
          </a:blip>
          <a:srcRect/>
          <a:stretch>
            <a:fillRect/>
          </a:stretch>
        </p:blipFill>
        <p:spPr bwMode="auto">
          <a:xfrm>
            <a:off x="4572000" y="304800"/>
            <a:ext cx="43434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:\СЕГОДНЯ\Исходники\DSCN1318.JPG"/>
          <p:cNvPicPr/>
          <p:nvPr/>
        </p:nvPicPr>
        <p:blipFill>
          <a:blip r:embed="rId5" cstate="screen">
            <a:lum bright="-6000"/>
          </a:blip>
          <a:srcRect/>
          <a:stretch>
            <a:fillRect/>
          </a:stretch>
        </p:blipFill>
        <p:spPr bwMode="auto">
          <a:xfrm>
            <a:off x="5181600" y="3810000"/>
            <a:ext cx="36576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СЕГОДНЯ\Исходники\DSCN1321.JPG"/>
          <p:cNvPicPr/>
          <p:nvPr/>
        </p:nvPicPr>
        <p:blipFill>
          <a:blip r:embed="rId6" cstate="screen">
            <a:lum bright="9000" contrast="19000"/>
          </a:blip>
          <a:srcRect/>
          <a:stretch>
            <a:fillRect/>
          </a:stretch>
        </p:blipFill>
        <p:spPr bwMode="auto">
          <a:xfrm>
            <a:off x="457200" y="3733800"/>
            <a:ext cx="3657600" cy="2547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7200" y="6248400"/>
            <a:ext cx="3760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Цветофильтры</a:t>
            </a:r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«Цвет, счет, ритм»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6248400"/>
            <a:ext cx="1758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«Посчитай-ка»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124200"/>
            <a:ext cx="452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Состав числа  «Две льдины и пингвины»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C:\Documents and Settings\Admin\Рабочий стол\Исходники\DSCN1480.jpg"/>
          <p:cNvPicPr/>
          <p:nvPr/>
        </p:nvPicPr>
        <p:blipFill>
          <a:blip r:embed="rId3" cstate="screen">
            <a:lum bright="7000" contrast="19000"/>
          </a:blip>
          <a:srcRect/>
          <a:stretch>
            <a:fillRect/>
          </a:stretch>
        </p:blipFill>
        <p:spPr bwMode="auto">
          <a:xfrm>
            <a:off x="609600" y="457200"/>
            <a:ext cx="3657601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Исходники\DSCN1475.jpg"/>
          <p:cNvPicPr/>
          <p:nvPr/>
        </p:nvPicPr>
        <p:blipFill>
          <a:blip r:embed="rId4" cstate="screen">
            <a:lum contrast="13000"/>
          </a:blip>
          <a:srcRect/>
          <a:stretch>
            <a:fillRect/>
          </a:stretch>
        </p:blipFill>
        <p:spPr bwMode="auto">
          <a:xfrm rot="5400000">
            <a:off x="-190501" y="3695700"/>
            <a:ext cx="3581399" cy="2286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Рабочий стол\Исходники\DSCN1474.jpg"/>
          <p:cNvPicPr/>
          <p:nvPr/>
        </p:nvPicPr>
        <p:blipFill>
          <a:blip r:embed="rId5" cstate="screen">
            <a:lum bright="12000" contrast="19000"/>
          </a:blip>
          <a:srcRect/>
          <a:stretch>
            <a:fillRect/>
          </a:stretch>
        </p:blipFill>
        <p:spPr bwMode="auto">
          <a:xfrm>
            <a:off x="5486400" y="4114800"/>
            <a:ext cx="3433697" cy="2362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dmin\Рабочий стол\Исходники\DSCN147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2324099" y="3619502"/>
            <a:ext cx="3505201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Admin\Рабочий стол\Исходники\DSCN1419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7400" y="228600"/>
            <a:ext cx="2847109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752600" y="152400"/>
            <a:ext cx="451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Ориентировка в пространстве  «от  себя»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2286000"/>
            <a:ext cx="139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+  предлоги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2286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Вид  детской деятельности:  КОНСТРУКТИВНАЯ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СЕГОДНЯ\Исходники\Изображение 0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533400"/>
            <a:ext cx="25908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СЕГОДНЯ\Исходники\новое 07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4114800"/>
            <a:ext cx="3375313" cy="2533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:\СЕГОДНЯ\Исходники\новое 04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9800" y="685800"/>
            <a:ext cx="2902203" cy="2064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:\СЕГОДНЯ\Исходники\новое 049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00" y="2743200"/>
            <a:ext cx="19812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E:\СЕГОДНЯ\Исходники\новое 04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48000" y="609600"/>
            <a:ext cx="28956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E:\СЕГОДНЯ\Исходники\новое 044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05200" y="3733800"/>
            <a:ext cx="232104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5715000" y="4876800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Картотека  схем  для  активизации самостоятельной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конструктивной  деятельности  детей 5-7 лет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2286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Вид  детской деятельности:  КОНСТРУКТИВНАЯ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СЕГОДНЯ\Исходники\новое 03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6400" y="533400"/>
            <a:ext cx="3429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СЕГОДНЯ\Исходники\новое 04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2895600"/>
            <a:ext cx="2848840" cy="3794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СЕГОДНЯ\Исходники\новое 059.jpg"/>
          <p:cNvPicPr/>
          <p:nvPr/>
        </p:nvPicPr>
        <p:blipFill>
          <a:blip r:embed="rId5" cstate="screen">
            <a:lum bright="-4000"/>
          </a:blip>
          <a:srcRect/>
          <a:stretch>
            <a:fillRect/>
          </a:stretch>
        </p:blipFill>
        <p:spPr bwMode="auto">
          <a:xfrm>
            <a:off x="152400" y="609600"/>
            <a:ext cx="2890404" cy="313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СЕГОДНЯ\Исходники\новое 060.jpg"/>
          <p:cNvPicPr/>
          <p:nvPr/>
        </p:nvPicPr>
        <p:blipFill>
          <a:blip r:embed="rId6" cstate="screen">
            <a:lum bright="-6000"/>
          </a:blip>
          <a:srcRect/>
          <a:stretch>
            <a:fillRect/>
          </a:stretch>
        </p:blipFill>
        <p:spPr bwMode="auto">
          <a:xfrm>
            <a:off x="2819400" y="3276600"/>
            <a:ext cx="2460913" cy="3353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76600" y="609600"/>
            <a:ext cx="1861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«В  чем ошибся </a:t>
            </a:r>
          </a:p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архитектор?»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Documents and Settings\Admin\Рабочий стол\Конструирование\новое 048.jpg"/>
          <p:cNvPicPr/>
          <p:nvPr/>
        </p:nvPicPr>
        <p:blipFill>
          <a:blip r:embed="rId7" cstate="screen">
            <a:lum bright="2000" contrast="6000"/>
          </a:blip>
          <a:srcRect/>
          <a:stretch>
            <a:fillRect/>
          </a:stretch>
        </p:blipFill>
        <p:spPr bwMode="auto">
          <a:xfrm rot="5400000">
            <a:off x="31866" y="4159134"/>
            <a:ext cx="2831868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Documents and Settings\Admin\Рабочий стол\Конструирование\новое 060.jpg"/>
          <p:cNvPicPr/>
          <p:nvPr/>
        </p:nvPicPr>
        <p:blipFill>
          <a:blip r:embed="rId8" cstate="screen">
            <a:lum bright="28000" contrast="30000"/>
          </a:blip>
          <a:srcRect/>
          <a:stretch>
            <a:fillRect/>
          </a:stretch>
        </p:blipFill>
        <p:spPr bwMode="auto">
          <a:xfrm>
            <a:off x="3276600" y="1524000"/>
            <a:ext cx="2155940" cy="1619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2286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Творческие   находки:  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:\СЕГОДНЯ\Исходники\DSCN1493.jpg"/>
          <p:cNvPicPr/>
          <p:nvPr/>
        </p:nvPicPr>
        <p:blipFill>
          <a:blip r:embed="rId3" cstate="screen">
            <a:lum contrast="9000"/>
          </a:blip>
          <a:srcRect/>
          <a:stretch>
            <a:fillRect/>
          </a:stretch>
        </p:blipFill>
        <p:spPr bwMode="auto">
          <a:xfrm>
            <a:off x="152400" y="152400"/>
            <a:ext cx="28194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СЕГОДНЯ\Исходники\Фото013.jpg"/>
          <p:cNvPicPr/>
          <p:nvPr/>
        </p:nvPicPr>
        <p:blipFill>
          <a:blip r:embed="rId4" cstate="screen">
            <a:lum contrast="33000"/>
          </a:blip>
          <a:srcRect/>
          <a:stretch>
            <a:fillRect/>
          </a:stretch>
        </p:blipFill>
        <p:spPr bwMode="auto">
          <a:xfrm>
            <a:off x="7086600" y="3276600"/>
            <a:ext cx="16764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:\СЕГОДНЯ\Исходники\Изображение 036.jpg"/>
          <p:cNvPicPr/>
          <p:nvPr/>
        </p:nvPicPr>
        <p:blipFill>
          <a:blip r:embed="rId5" cstate="screen">
            <a:lum bright="-6000"/>
          </a:blip>
          <a:srcRect/>
          <a:stretch>
            <a:fillRect/>
          </a:stretch>
        </p:blipFill>
        <p:spPr bwMode="auto">
          <a:xfrm>
            <a:off x="152400" y="3200400"/>
            <a:ext cx="25146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:\СЕГОДНЯ\Исходники\DSCN1541.jpg"/>
          <p:cNvPicPr/>
          <p:nvPr/>
        </p:nvPicPr>
        <p:blipFill>
          <a:blip r:embed="rId6" cstate="screen">
            <a:lum bright="8000" contrast="24000"/>
          </a:blip>
          <a:srcRect/>
          <a:stretch>
            <a:fillRect/>
          </a:stretch>
        </p:blipFill>
        <p:spPr bwMode="auto">
          <a:xfrm rot="5400000">
            <a:off x="6172200" y="533400"/>
            <a:ext cx="2743199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E:\СЕГОДНЯ\Исходники\DSCN1500.jpg"/>
          <p:cNvPicPr/>
          <p:nvPr/>
        </p:nvPicPr>
        <p:blipFill>
          <a:blip r:embed="rId7" cstate="screen">
            <a:lum bright="8000" contrast="21000"/>
          </a:blip>
          <a:srcRect/>
          <a:stretch>
            <a:fillRect/>
          </a:stretch>
        </p:blipFill>
        <p:spPr bwMode="auto">
          <a:xfrm rot="5400000">
            <a:off x="3162300" y="952500"/>
            <a:ext cx="27432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04800" y="2743200"/>
            <a:ext cx="234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«Хлеб всему голова»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29400" y="2895600"/>
            <a:ext cx="2121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«Палитра красок»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16407" y="5410200"/>
            <a:ext cx="64275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«Человек  в динамике» - 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в мыльнице набор пластиковых сегментов. </a:t>
            </a:r>
          </a:p>
          <a:p>
            <a:r>
              <a:rPr lang="ru-RU" b="1" i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формирование восприятия положения  тела человека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в движении.</a:t>
            </a:r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43200" y="3429000"/>
            <a:ext cx="413004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«Детки с чьей ветки?» - фотоальбом,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листы разделены на  ½ .</a:t>
            </a:r>
          </a:p>
          <a:p>
            <a:r>
              <a:rPr lang="ru-RU" b="1" i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формирование  представлений 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«часть - целое»  предмета, объекта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95600" y="4724400"/>
            <a:ext cx="35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«Светофор» - съёмные магниты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позволяют изменять сигнал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ПОРТФОЛИО\Мои идеи\Изображение 007.jpg"/>
          <p:cNvPicPr>
            <a:picLocks noChangeAspect="1" noChangeArrowheads="1"/>
          </p:cNvPicPr>
          <p:nvPr/>
        </p:nvPicPr>
        <p:blipFill>
          <a:blip r:embed="rId3" cstate="screen">
            <a:lum bright="-2000" contrast="6000"/>
          </a:blip>
          <a:srcRect/>
          <a:stretch>
            <a:fillRect/>
          </a:stretch>
        </p:blipFill>
        <p:spPr bwMode="auto">
          <a:xfrm>
            <a:off x="152401" y="2209800"/>
            <a:ext cx="2971800" cy="22287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2051" name="Picture 3" descr="E:\ПОРТФОЛИО\Мои идеи\Изображение 009.jpg"/>
          <p:cNvPicPr>
            <a:picLocks noChangeAspect="1" noChangeArrowheads="1"/>
          </p:cNvPicPr>
          <p:nvPr/>
        </p:nvPicPr>
        <p:blipFill>
          <a:blip r:embed="rId4" cstate="screen">
            <a:lum bright="-5000" contrast="6000"/>
          </a:blip>
          <a:srcRect/>
          <a:stretch>
            <a:fillRect/>
          </a:stretch>
        </p:blipFill>
        <p:spPr bwMode="auto">
          <a:xfrm>
            <a:off x="990600" y="4572000"/>
            <a:ext cx="2819400" cy="211443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4800" y="2286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«Морские истории» - железная пластина задекорированная  плёнкой с двух сторон, магниты «жители водоёмов» или картинки на плотном картоне, искусственные растения для аквариума с приклеенными магнитами у основания.</a:t>
            </a:r>
          </a:p>
          <a:p>
            <a:r>
              <a:rPr lang="ru-RU" b="1" i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ориентировка в пространстве; сюжетная композиция; активизация в самостоятельной  речи предлогов; режиссерская игра.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E:\ИЗО-деятельность\Центр изо- в группах ДОУ\Изображение 0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38600" y="2286000"/>
            <a:ext cx="4775454" cy="35814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E:\ИЗО-деятельность\Центр изо- в группах ДОУ\Изображение 0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1800" y="685800"/>
            <a:ext cx="2108416" cy="2811371"/>
          </a:xfrm>
          <a:prstGeom prst="rect">
            <a:avLst/>
          </a:prstGeom>
          <a:noFill/>
        </p:spPr>
      </p:pic>
      <p:pic>
        <p:nvPicPr>
          <p:cNvPr id="3075" name="Picture 3" descr="E:\ИЗО-деятельность\Центр изо- в группах ДОУ\Изображение 0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1800" y="3733800"/>
            <a:ext cx="2171585" cy="2895600"/>
          </a:xfrm>
          <a:prstGeom prst="rect">
            <a:avLst/>
          </a:prstGeom>
          <a:noFill/>
        </p:spPr>
      </p:pic>
      <p:pic>
        <p:nvPicPr>
          <p:cNvPr id="3076" name="Picture 4" descr="E:\ИЗО-деятельность\Центр изо- в группах ДОУ\Изображение 044.jpg"/>
          <p:cNvPicPr>
            <a:picLocks noChangeAspect="1" noChangeArrowheads="1"/>
          </p:cNvPicPr>
          <p:nvPr/>
        </p:nvPicPr>
        <p:blipFill>
          <a:blip r:embed="rId5" cstate="screen">
            <a:lum bright="6000" contrast="7000"/>
          </a:blip>
          <a:srcRect/>
          <a:stretch>
            <a:fillRect/>
          </a:stretch>
        </p:blipFill>
        <p:spPr bwMode="auto">
          <a:xfrm>
            <a:off x="228600" y="1981200"/>
            <a:ext cx="6197930" cy="4648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228600"/>
            <a:ext cx="624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«Жостовские  узоры» - силуэты подносов из бархатной бумаги  А4,  силуэты  крупных и мелких цветов из старых открыток с бархатной изнанкой, схемы  украшения подносов  жостовскими узорами.</a:t>
            </a:r>
          </a:p>
          <a:p>
            <a:r>
              <a:rPr lang="ru-RU" b="1" i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знакомство с народно-прикладным искусством;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формирование эстетической культуры.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5800" y="2286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Авторские   игрушки: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Admin\Рабочий стол\Конкурс\июль 2011 034.jpg"/>
          <p:cNvPicPr/>
          <p:nvPr/>
        </p:nvPicPr>
        <p:blipFill>
          <a:blip r:embed="rId3" cstate="screen">
            <a:lum bright="4000" contrast="24000"/>
          </a:blip>
          <a:srcRect/>
          <a:stretch>
            <a:fillRect/>
          </a:stretch>
        </p:blipFill>
        <p:spPr bwMode="auto">
          <a:xfrm>
            <a:off x="304800" y="304800"/>
            <a:ext cx="2590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Рабочий стол\Конкурс\июль 2011 039.jpg"/>
          <p:cNvPicPr/>
          <p:nvPr/>
        </p:nvPicPr>
        <p:blipFill>
          <a:blip r:embed="rId4" cstate="screen">
            <a:lum bright="5000" contrast="15000"/>
          </a:blip>
          <a:srcRect/>
          <a:stretch>
            <a:fillRect/>
          </a:stretch>
        </p:blipFill>
        <p:spPr bwMode="auto">
          <a:xfrm>
            <a:off x="3505200" y="685800"/>
            <a:ext cx="26670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dmin\Рабочий стол\Конкурс\июль 2011 052.jpg"/>
          <p:cNvPicPr/>
          <p:nvPr/>
        </p:nvPicPr>
        <p:blipFill>
          <a:blip r:embed="rId5" cstate="screen">
            <a:lum bright="6000" contrast="13000"/>
          </a:blip>
          <a:srcRect/>
          <a:stretch>
            <a:fillRect/>
          </a:stretch>
        </p:blipFill>
        <p:spPr bwMode="auto">
          <a:xfrm>
            <a:off x="304800" y="4114800"/>
            <a:ext cx="23622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Admin\Рабочий стол\Конкурс\июль 2011 047.jpg"/>
          <p:cNvPicPr/>
          <p:nvPr/>
        </p:nvPicPr>
        <p:blipFill>
          <a:blip r:embed="rId6" cstate="screen">
            <a:lum bright="7000" contrast="11000"/>
          </a:blip>
          <a:srcRect/>
          <a:stretch>
            <a:fillRect/>
          </a:stretch>
        </p:blipFill>
        <p:spPr bwMode="auto">
          <a:xfrm>
            <a:off x="6629400" y="3505200"/>
            <a:ext cx="2362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Documents and Settings\Admin\Рабочий стол\Конкурс\июль 2011 046.jpg"/>
          <p:cNvPicPr/>
          <p:nvPr/>
        </p:nvPicPr>
        <p:blipFill>
          <a:blip r:embed="rId7" cstate="screen">
            <a:lum bright="15000" contrast="31000"/>
          </a:blip>
          <a:srcRect/>
          <a:stretch>
            <a:fillRect/>
          </a:stretch>
        </p:blipFill>
        <p:spPr bwMode="auto">
          <a:xfrm>
            <a:off x="6705600" y="228600"/>
            <a:ext cx="22860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172200" y="28956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«Кукла  Радужка»</a:t>
            </a:r>
          </a:p>
          <a:p>
            <a:pPr algn="ct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«Кукла Уголёк»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6019800"/>
            <a:ext cx="3010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Отрицательный персонаж </a:t>
            </a:r>
          </a:p>
          <a:p>
            <a:pPr algn="ct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«Муха  </a:t>
            </a:r>
            <a:r>
              <a:rPr lang="ru-RU" b="1" dirty="0" err="1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Вреднюха</a:t>
            </a:r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2895600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«Книжка - малышка»</a:t>
            </a:r>
          </a:p>
          <a:p>
            <a:pPr algn="ctr"/>
            <a:r>
              <a:rPr lang="ru-RU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(внутри музыкальная открытка – издаёт мелодию при открывании)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48000" y="4038600"/>
            <a:ext cx="3657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«Лунатик» - 1 лицо «Удивление»,</a:t>
            </a:r>
          </a:p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                      2 лицо «Радость». Трансформация происходит  за счет изменения положения  волос на голове.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28800" y="838200"/>
            <a:ext cx="487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Разрабатываю + изготавливаю </a:t>
            </a:r>
          </a:p>
          <a:p>
            <a:pPr algn="ctr"/>
            <a:r>
              <a:rPr lang="ru-RU" sz="28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+  играя, обучаю   =</a:t>
            </a:r>
          </a:p>
          <a:p>
            <a:pPr algn="ctr"/>
            <a:r>
              <a:rPr lang="ru-RU" sz="36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получаю результат.</a:t>
            </a:r>
            <a:endParaRPr lang="ru-RU" sz="3600" b="1" dirty="0">
              <a:solidFill>
                <a:srgbClr val="2E3917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90800" y="6172200"/>
            <a:ext cx="3955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  <a:endParaRPr lang="ru-RU" sz="2800" b="1" dirty="0">
              <a:solidFill>
                <a:srgbClr val="3E4D1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Формула моей профессиональной деятельности</a:t>
            </a:r>
            <a:endParaRPr lang="ru-RU" sz="24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ПОРТФОЛИО\Мои идеи\DSCN1421.JPG"/>
          <p:cNvPicPr>
            <a:picLocks noChangeAspect="1" noChangeArrowheads="1"/>
          </p:cNvPicPr>
          <p:nvPr/>
        </p:nvPicPr>
        <p:blipFill>
          <a:blip r:embed="rId3" cstate="screen">
            <a:lum bright="-4000"/>
          </a:blip>
          <a:srcRect/>
          <a:stretch>
            <a:fillRect/>
          </a:stretch>
        </p:blipFill>
        <p:spPr bwMode="auto">
          <a:xfrm>
            <a:off x="3276600" y="2590800"/>
            <a:ext cx="2571612" cy="342899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1027" name="Picture 3" descr="E:\ПОРТФОЛИО\Мои идеи\май 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2590800"/>
            <a:ext cx="2667000" cy="335298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9" name="Рисунок 8" descr="C:\Documents and Settings\Admin\Рабочий стол\Конкурс\июль 2011 043.jpg"/>
          <p:cNvPicPr/>
          <p:nvPr/>
        </p:nvPicPr>
        <p:blipFill>
          <a:blip r:embed="rId5" cstate="screen">
            <a:lum bright="9000" contrast="14000"/>
          </a:blip>
          <a:srcRect/>
          <a:stretch>
            <a:fillRect/>
          </a:stretch>
        </p:blipFill>
        <p:spPr bwMode="auto">
          <a:xfrm>
            <a:off x="6172200" y="2590800"/>
            <a:ext cx="2743200" cy="342900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>
            <a:lum bright="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210026"/>
            <a:ext cx="830580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Цель  разработки и изготовления игровых средств:</a:t>
            </a:r>
          </a:p>
          <a:p>
            <a:pPr algn="ctr"/>
            <a:endParaRPr lang="ru-RU" sz="2400" b="1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организация самостоятельной деятельности воспитанников </a:t>
            </a:r>
          </a:p>
          <a:p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   с учетом национально – культурных и климатических условий;</a:t>
            </a:r>
            <a:endParaRPr lang="ru-RU" sz="800" b="1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" b="1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выявление и развитие способностей  воспитанников;</a:t>
            </a:r>
          </a:p>
          <a:p>
            <a:endParaRPr lang="ru-RU" sz="800" b="1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освоение содержания образовательной программы </a:t>
            </a:r>
          </a:p>
          <a:p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   воспитанниками  группы;</a:t>
            </a:r>
          </a:p>
          <a:p>
            <a:endParaRPr lang="ru-RU" sz="800" b="1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 использование образовательных технологий.</a:t>
            </a:r>
          </a:p>
          <a:p>
            <a:endParaRPr lang="ru-RU" sz="800" b="1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Игровые средства выполнены с учетом:</a:t>
            </a:r>
          </a:p>
          <a:p>
            <a:pPr algn="ctr"/>
            <a:endParaRPr lang="ru-RU" sz="2000" b="1" u="sng" dirty="0" smtClean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закономерностей развития воспитанников дошкольного  возраста;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здоровьесберегающих  факторов и требований   СанПин;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педагогической целесообразности;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вариативности и привлекательности для дошкольников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   и их родителей.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925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52600" y="228600"/>
            <a:ext cx="4852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Вид  детской деятельности:  ФИЗИЧЕСКАЯ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:\ФОТО МЛАДШАЯ\Дорожка здоровья\опыты 2012 084.jpg"/>
          <p:cNvPicPr/>
          <p:nvPr/>
        </p:nvPicPr>
        <p:blipFill>
          <a:blip r:embed="rId3" cstate="screen">
            <a:lum contrast="8000"/>
          </a:blip>
          <a:srcRect/>
          <a:stretch>
            <a:fillRect/>
          </a:stretch>
        </p:blipFill>
        <p:spPr bwMode="auto">
          <a:xfrm>
            <a:off x="5943600" y="1676400"/>
            <a:ext cx="32004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dmin\Рабочий стол\Исходники\DSCN1529.jpg"/>
          <p:cNvPicPr/>
          <p:nvPr/>
        </p:nvPicPr>
        <p:blipFill>
          <a:blip r:embed="rId4" cstate="screen">
            <a:lum bright="4000"/>
          </a:blip>
          <a:srcRect/>
          <a:stretch>
            <a:fillRect/>
          </a:stretch>
        </p:blipFill>
        <p:spPr bwMode="auto">
          <a:xfrm>
            <a:off x="381000" y="4267200"/>
            <a:ext cx="2514600" cy="2209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Исходники\DSCN1530.jpg"/>
          <p:cNvPicPr/>
          <p:nvPr/>
        </p:nvPicPr>
        <p:blipFill>
          <a:blip r:embed="rId5" cstate="screen">
            <a:lum bright="17000" contrast="11000"/>
          </a:blip>
          <a:srcRect/>
          <a:stretch>
            <a:fillRect/>
          </a:stretch>
        </p:blipFill>
        <p:spPr bwMode="auto">
          <a:xfrm>
            <a:off x="381000" y="685800"/>
            <a:ext cx="2362200" cy="1600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Исходники\DSCN1531.jpg"/>
          <p:cNvPicPr/>
          <p:nvPr/>
        </p:nvPicPr>
        <p:blipFill>
          <a:blip r:embed="rId6" cstate="screen">
            <a:lum contrast="6000"/>
          </a:blip>
          <a:srcRect/>
          <a:stretch>
            <a:fillRect/>
          </a:stretch>
        </p:blipFill>
        <p:spPr bwMode="auto">
          <a:xfrm>
            <a:off x="381000" y="2438401"/>
            <a:ext cx="4419600" cy="1752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72200" y="838200"/>
            <a:ext cx="2566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«Дорожка здоровья»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400" y="1371600"/>
            <a:ext cx="33193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Пустые палитры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 акварельных красок,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пришитые леской на «симпу»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71800" y="4876800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«Костяшки»  от старых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счёт, пришитые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леской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 поликарбоната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\Рабочий стол\Исходники\DSCN1534.jpg"/>
          <p:cNvPicPr/>
          <p:nvPr/>
        </p:nvPicPr>
        <p:blipFill>
          <a:blip r:embed="rId3" cstate="screen">
            <a:lum bright="7000" contrast="10000"/>
          </a:blip>
          <a:srcRect/>
          <a:stretch>
            <a:fillRect/>
          </a:stretch>
        </p:blipFill>
        <p:spPr bwMode="auto">
          <a:xfrm>
            <a:off x="228600" y="152400"/>
            <a:ext cx="3657599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Admin\Рабочий стол\Исходники\DSCN1533.jpg"/>
          <p:cNvPicPr/>
          <p:nvPr/>
        </p:nvPicPr>
        <p:blipFill>
          <a:blip r:embed="rId4" cstate="screen">
            <a:lum bright="7000" contrast="12000"/>
          </a:blip>
          <a:srcRect/>
          <a:stretch>
            <a:fillRect/>
          </a:stretch>
        </p:blipFill>
        <p:spPr bwMode="auto">
          <a:xfrm>
            <a:off x="4038600" y="228600"/>
            <a:ext cx="21336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Исходники\DSCN1535.jpg"/>
          <p:cNvPicPr/>
          <p:nvPr/>
        </p:nvPicPr>
        <p:blipFill>
          <a:blip r:embed="rId5" cstate="screen">
            <a:lum bright="-2000" contrast="21000"/>
          </a:blip>
          <a:srcRect/>
          <a:stretch>
            <a:fillRect/>
          </a:stretch>
        </p:blipFill>
        <p:spPr bwMode="auto">
          <a:xfrm rot="5400000">
            <a:off x="6248400" y="533400"/>
            <a:ext cx="22860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1000" y="3200400"/>
            <a:ext cx="8150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«Весёлая рыбалка» - мочалки, пуговицы, трубки от самоклеящейся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плётки, лента – «киперка» </a:t>
            </a:r>
            <a:r>
              <a:rPr lang="ru-RU" sz="2000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(по аналогии «Мотальщики»)</a:t>
            </a:r>
            <a:endParaRPr lang="ru-RU" sz="2000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Admin\Рабочий стол\Исходники\DSCN1515.jpg"/>
          <p:cNvPicPr/>
          <p:nvPr/>
        </p:nvPicPr>
        <p:blipFill>
          <a:blip r:embed="rId6" cstate="screen">
            <a:lum contrast="14000"/>
          </a:blip>
          <a:srcRect/>
          <a:stretch>
            <a:fillRect/>
          </a:stretch>
        </p:blipFill>
        <p:spPr bwMode="auto">
          <a:xfrm>
            <a:off x="609600" y="3962400"/>
            <a:ext cx="3596986" cy="2700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191000" y="4267200"/>
            <a:ext cx="48580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«Беличья  кладовая» - корзина,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кедровые орехи, 2 деревянных шпателя,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мягкий шпагат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и 2 декоративные корзинки.</a:t>
            </a:r>
          </a:p>
          <a:p>
            <a:r>
              <a:rPr lang="ru-RU" sz="2000" b="1" i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развитие мелкой моторики,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формирование  «барического чувства».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\Рабочий стол\Исходники\DSCN1305.JPG"/>
          <p:cNvPicPr/>
          <p:nvPr/>
        </p:nvPicPr>
        <p:blipFill>
          <a:blip r:embed="rId3" cstate="screen">
            <a:lum bright="9000" contrast="24000"/>
          </a:blip>
          <a:srcRect/>
          <a:stretch>
            <a:fillRect/>
          </a:stretch>
        </p:blipFill>
        <p:spPr bwMode="auto">
          <a:xfrm>
            <a:off x="4876800" y="609600"/>
            <a:ext cx="4061113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Исходники\DSCN1306.JPG"/>
          <p:cNvPicPr/>
          <p:nvPr/>
        </p:nvPicPr>
        <p:blipFill>
          <a:blip r:embed="rId4" cstate="screen">
            <a:lum bright="5000" contrast="20000"/>
          </a:blip>
          <a:srcRect/>
          <a:stretch>
            <a:fillRect/>
          </a:stretch>
        </p:blipFill>
        <p:spPr bwMode="auto">
          <a:xfrm>
            <a:off x="304800" y="609600"/>
            <a:ext cx="23622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Рабочий стол\Исходники\DSCN1301.JPG"/>
          <p:cNvPicPr/>
          <p:nvPr/>
        </p:nvPicPr>
        <p:blipFill>
          <a:blip r:embed="rId5" cstate="screen">
            <a:lum bright="8000" contrast="22000"/>
          </a:blip>
          <a:srcRect/>
          <a:stretch>
            <a:fillRect/>
          </a:stretch>
        </p:blipFill>
        <p:spPr bwMode="auto">
          <a:xfrm>
            <a:off x="228600" y="3505200"/>
            <a:ext cx="3347604" cy="251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dmin\Рабочий стол\Исходники\DSCN133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2800" y="3962400"/>
            <a:ext cx="18288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04800" y="5943600"/>
            <a:ext cx="6206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«Бильбоке» - пластиковые бутылки  с обвязанными</a:t>
            </a:r>
          </a:p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краями; украшены  цветной изолентой; шарики вязаные.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6176" y="152400"/>
            <a:ext cx="579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Нетрадиционные  физкультурные игровые средства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0" y="685800"/>
            <a:ext cx="213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Пластиковые бутылки от моющих средств использованы для изготовления оборудования  для перешагивания и подлезания.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1000" y="38862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Картонные трубки от  цветной плёнки  как основа для изготовления гимнастических палок.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\Рабочий стол\Исходники\DSCN134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77000" y="3733800"/>
            <a:ext cx="25146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Admin\Рабочий стол\Исходники\DSCN137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0" y="381000"/>
            <a:ext cx="2057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Исходники\DSCN136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457200"/>
            <a:ext cx="2314977" cy="2956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Рабочий стол\Исходники\DSCN1338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600" y="3505200"/>
            <a:ext cx="2286000" cy="3140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Admin\Рабочий стол\Исходники\клюшки для мячей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90800" y="609600"/>
            <a:ext cx="2209800" cy="2991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Documents and Settings\Admin\Рабочий стол\Исходники\мишень для шишек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53000" y="1371600"/>
            <a:ext cx="1901816" cy="2231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71600" y="1524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Нетрадиционное  физкультурные игровые средства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8400" y="55626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Мягкие  безопасные мячи связаны из ярких ниток и набиты старыми пакетами.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36576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Мягкие клюшки из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/б перчаток набиты промышленной ватой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67600" y="3352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Вожжи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53000" y="762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Вязаная мишень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2472" y="0"/>
            <a:ext cx="9196472" cy="6858000"/>
          </a:xfrm>
          <a:prstGeom prst="rect">
            <a:avLst/>
          </a:prstGeom>
          <a:noFill/>
        </p:spPr>
      </p:pic>
      <p:pic>
        <p:nvPicPr>
          <p:cNvPr id="5" name="Рисунок 4" descr="C:\Documents and Settings\Admin\Рабочий стол\Исходники\DSCN1373.JPG"/>
          <p:cNvPicPr/>
          <p:nvPr/>
        </p:nvPicPr>
        <p:blipFill>
          <a:blip r:embed="rId3" cstate="screen">
            <a:lum contrast="18000"/>
          </a:blip>
          <a:srcRect/>
          <a:stretch>
            <a:fillRect/>
          </a:stretch>
        </p:blipFill>
        <p:spPr bwMode="auto">
          <a:xfrm>
            <a:off x="0" y="1524000"/>
            <a:ext cx="3903807" cy="4461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Admin\Рабочий стол\Исходники\DSCN1345.JPG"/>
          <p:cNvPicPr/>
          <p:nvPr/>
        </p:nvPicPr>
        <p:blipFill>
          <a:blip r:embed="rId4" cstate="screen">
            <a:lum bright="11000" contrast="18000"/>
          </a:blip>
          <a:srcRect/>
          <a:stretch>
            <a:fillRect/>
          </a:stretch>
        </p:blipFill>
        <p:spPr bwMode="auto">
          <a:xfrm>
            <a:off x="6248400" y="609600"/>
            <a:ext cx="28956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Admin\Рабочий стол\Исходники\DSCN1370.JPG"/>
          <p:cNvPicPr/>
          <p:nvPr/>
        </p:nvPicPr>
        <p:blipFill>
          <a:blip r:embed="rId5" cstate="screen">
            <a:lum contrast="26000"/>
          </a:blip>
          <a:srcRect/>
          <a:stretch>
            <a:fillRect/>
          </a:stretch>
        </p:blipFill>
        <p:spPr bwMode="auto">
          <a:xfrm>
            <a:off x="3962400" y="914400"/>
            <a:ext cx="2364389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038600" y="4343400"/>
            <a:ext cx="45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«Тапки  Деда Мороза» - линолеум,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капроновые  нитки.</a:t>
            </a:r>
          </a:p>
          <a:p>
            <a:r>
              <a:rPr lang="ru-RU" sz="2000" b="1" i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 формирование техники </a:t>
            </a:r>
          </a:p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«скользящий  шаг»  в игровой форме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524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«Нам  морозы не беда – мы  здоровью скажем  «ДА!»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6172200"/>
            <a:ext cx="248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Мешки для прыжков 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2472" y="0"/>
            <a:ext cx="919647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4400" y="2286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Вид  детской деятельности:  ПОЗНАВАТЕЛЬНАЯ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Рабочий стол\Исходники\DSC07414.JPG"/>
          <p:cNvPicPr/>
          <p:nvPr/>
        </p:nvPicPr>
        <p:blipFill>
          <a:blip r:embed="rId3" cstate="screen">
            <a:lum bright="2000" contrast="11000"/>
          </a:blip>
          <a:srcRect/>
          <a:stretch>
            <a:fillRect/>
          </a:stretch>
        </p:blipFill>
        <p:spPr bwMode="auto">
          <a:xfrm>
            <a:off x="228600" y="685800"/>
            <a:ext cx="2848840" cy="213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Исходники\DSCN1473.jpg"/>
          <p:cNvPicPr/>
          <p:nvPr/>
        </p:nvPicPr>
        <p:blipFill>
          <a:blip r:embed="rId4" cstate="screen">
            <a:lum contrast="12000"/>
          </a:blip>
          <a:srcRect/>
          <a:stretch>
            <a:fillRect/>
          </a:stretch>
        </p:blipFill>
        <p:spPr bwMode="auto">
          <a:xfrm rot="5400000">
            <a:off x="6080473" y="853727"/>
            <a:ext cx="3181350" cy="2540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Рабочий стол\Исходники\DSCN1472.jpg"/>
          <p:cNvPicPr/>
          <p:nvPr/>
        </p:nvPicPr>
        <p:blipFill>
          <a:blip r:embed="rId5" cstate="screen">
            <a:lum contrast="13000"/>
          </a:blip>
          <a:srcRect/>
          <a:stretch>
            <a:fillRect/>
          </a:stretch>
        </p:blipFill>
        <p:spPr bwMode="auto">
          <a:xfrm>
            <a:off x="3200400" y="685800"/>
            <a:ext cx="3040814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81000" y="2895600"/>
            <a:ext cx="1695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«Сенсорика»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2800" y="2819400"/>
            <a:ext cx="259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«Часть  -  целое»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Documents and Settings\Admin\Рабочий стол\Исходники\DSCN1487.jpg"/>
          <p:cNvPicPr/>
          <p:nvPr/>
        </p:nvPicPr>
        <p:blipFill>
          <a:blip r:embed="rId6" cstate="screen">
            <a:lum bright="14000" contrast="37000"/>
          </a:blip>
          <a:srcRect/>
          <a:stretch>
            <a:fillRect/>
          </a:stretch>
        </p:blipFill>
        <p:spPr bwMode="auto">
          <a:xfrm>
            <a:off x="3657600" y="4343400"/>
            <a:ext cx="19050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228600" y="61722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«Сравнение  2  групп  предметов»,   «Состав числа»</a:t>
            </a:r>
            <a:endParaRPr lang="ru-RU" sz="2000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E:\СЕГОДНЯ\Исходники\май 013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28600" y="3505200"/>
            <a:ext cx="33528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Documents and Settings\Admin\Рабочий стол\Исходники\DSCN1489.jpg"/>
          <p:cNvPicPr/>
          <p:nvPr/>
        </p:nvPicPr>
        <p:blipFill>
          <a:blip r:embed="rId8" cstate="screen">
            <a:lum contrast="23000"/>
          </a:blip>
          <a:srcRect/>
          <a:stretch>
            <a:fillRect/>
          </a:stretch>
        </p:blipFill>
        <p:spPr bwMode="auto">
          <a:xfrm>
            <a:off x="5638800" y="3733800"/>
            <a:ext cx="3306040" cy="2473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оформления\Рамки-фон\Green2MasterPr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E:\СЕГОДНЯ\Исходники\DSCN1491.jpg"/>
          <p:cNvPicPr/>
          <p:nvPr/>
        </p:nvPicPr>
        <p:blipFill>
          <a:blip r:embed="rId3" cstate="screen">
            <a:lum bright="4000" contrast="17000"/>
          </a:blip>
          <a:srcRect/>
          <a:stretch>
            <a:fillRect/>
          </a:stretch>
        </p:blipFill>
        <p:spPr bwMode="auto">
          <a:xfrm>
            <a:off x="152400" y="228600"/>
            <a:ext cx="33528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Admin\Рабочий стол\Исходники\DSCN1490.jpg"/>
          <p:cNvPicPr/>
          <p:nvPr/>
        </p:nvPicPr>
        <p:blipFill>
          <a:blip r:embed="rId4" cstate="screen">
            <a:lum bright="12000" contrast="23000"/>
          </a:blip>
          <a:srcRect/>
          <a:stretch>
            <a:fillRect/>
          </a:stretch>
        </p:blipFill>
        <p:spPr bwMode="auto">
          <a:xfrm rot="5400000">
            <a:off x="5638800" y="1066800"/>
            <a:ext cx="32004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СЕГОДНЯ\Исходники\DSCN1494.jpg"/>
          <p:cNvPicPr/>
          <p:nvPr/>
        </p:nvPicPr>
        <p:blipFill>
          <a:blip r:embed="rId5" cstate="screen">
            <a:lum bright="-1000" contrast="13000"/>
          </a:blip>
          <a:srcRect/>
          <a:stretch>
            <a:fillRect/>
          </a:stretch>
        </p:blipFill>
        <p:spPr bwMode="auto">
          <a:xfrm>
            <a:off x="3200400" y="4114800"/>
            <a:ext cx="2564822" cy="1944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СЕГОДНЯ\Исходники\DSCN1495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43600" y="3886200"/>
            <a:ext cx="292504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СЕГОДНЯ\Исходники\DSCN1506.jpg"/>
          <p:cNvPicPr/>
          <p:nvPr/>
        </p:nvPicPr>
        <p:blipFill>
          <a:blip r:embed="rId7" cstate="screen">
            <a:lum bright="8000" contrast="14000"/>
          </a:blip>
          <a:srcRect/>
          <a:stretch>
            <a:fillRect/>
          </a:stretch>
        </p:blipFill>
        <p:spPr bwMode="auto">
          <a:xfrm rot="5400000">
            <a:off x="3298845" y="511155"/>
            <a:ext cx="2266950" cy="170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:\СЕГОДНЯ\Исходники\DSCN1504.jpg"/>
          <p:cNvPicPr/>
          <p:nvPr/>
        </p:nvPicPr>
        <p:blipFill>
          <a:blip r:embed="rId8" cstate="screen">
            <a:lum bright="3000" contrast="15000"/>
          </a:blip>
          <a:srcRect/>
          <a:stretch>
            <a:fillRect/>
          </a:stretch>
        </p:blipFill>
        <p:spPr bwMode="auto">
          <a:xfrm>
            <a:off x="3505200" y="2438400"/>
            <a:ext cx="2338820" cy="165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:\СЕГОДНЯ\Исходники\май 011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" y="3352800"/>
            <a:ext cx="2599459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562600" y="228600"/>
            <a:ext cx="350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Ориентировка  на листе бумаги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2895600"/>
            <a:ext cx="323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3E4D1F"/>
                </a:solidFill>
                <a:latin typeface="Times New Roman" pitchFamily="18" charset="0"/>
                <a:cs typeface="Times New Roman" pitchFamily="18" charset="0"/>
              </a:rPr>
              <a:t>Сериационный  ряд «Длина»</a:t>
            </a:r>
            <a:endParaRPr lang="ru-RU" b="1" dirty="0">
              <a:solidFill>
                <a:srgbClr val="3E4D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9000" y="6096000"/>
            <a:ext cx="184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E3917"/>
                </a:solidFill>
                <a:latin typeface="Times New Roman" pitchFamily="18" charset="0"/>
                <a:cs typeface="Times New Roman" pitchFamily="18" charset="0"/>
              </a:rPr>
              <a:t>Коллекция яиц.</a:t>
            </a:r>
            <a:endParaRPr lang="ru-RU" b="1" dirty="0">
              <a:solidFill>
                <a:srgbClr val="2E391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659</Words>
  <Application>Microsoft Office PowerPoint</Application>
  <PresentationFormat>Экран (4:3)</PresentationFormat>
  <Paragraphs>116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67</cp:revision>
  <dcterms:modified xsi:type="dcterms:W3CDTF">2018-07-30T02:43:20Z</dcterms:modified>
</cp:coreProperties>
</file>