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93" r:id="rId4"/>
    <p:sldId id="290" r:id="rId5"/>
    <p:sldId id="260" r:id="rId6"/>
    <p:sldId id="266" r:id="rId7"/>
    <p:sldId id="267" r:id="rId8"/>
    <p:sldId id="292" r:id="rId9"/>
    <p:sldId id="291" r:id="rId10"/>
    <p:sldId id="296" r:id="rId11"/>
    <p:sldId id="302" r:id="rId12"/>
    <p:sldId id="311" r:id="rId13"/>
    <p:sldId id="303" r:id="rId14"/>
    <p:sldId id="305" r:id="rId15"/>
    <p:sldId id="306" r:id="rId16"/>
    <p:sldId id="308" r:id="rId17"/>
    <p:sldId id="309" r:id="rId18"/>
    <p:sldId id="300" r:id="rId19"/>
    <p:sldId id="307" r:id="rId20"/>
    <p:sldId id="282" r:id="rId21"/>
    <p:sldId id="31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F3A5BD-62BE-4DEA-9A87-DF5532DB91DB}" type="datetimeFigureOut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F440246-C10F-4AA6-8F8B-604B4A34C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5D6734-D596-40CF-BD5E-C4FAAB225C4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2011A-678E-49B3-8229-7CA19E72B53E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83673-E868-4001-8298-A094C369F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A1852-E9B7-4492-ADAF-600288415901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E53FB-B940-4D48-A31E-5700FA189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7EA10-20DF-4C1B-878E-6B860ED0A1CB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F2D2A-00CE-4DC8-ADC5-D8F36FDF8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2CE4C-FE28-47FA-9FEE-D6A4B278C9E9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BA7CF-0234-4373-9439-8B31A178F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6C693-8634-4602-A69A-DB5D608DD99C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6D5AD-A87A-4EE8-A497-A23C31B29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90CA9-E943-4A39-8889-4203C074A7E2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1493C-8FBD-43E8-9A7B-E72F70B41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4D7D5-FCE5-449F-BA41-831ED7453354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47E8D-C522-473F-8F19-F12C02397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37B12-0D5F-4319-A4E5-943831C37514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0EAE0-6F25-4668-8E40-6E5910071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701ED-C73A-4515-96D4-C0BE9980117C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93728-63A6-48B8-9DE4-58515405F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233E0-83C6-40D5-8736-814E691F3AB0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22689-F9D0-47F7-802A-103D3414E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01C1-D319-42AC-9847-050EB0A55D32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B3A69-D2F7-472D-8637-C6B7D95DE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FB01B8-18ED-4A77-8EE4-8ABFB2A52DA6}" type="datetime1">
              <a:rPr lang="ru-RU"/>
              <a:pPr>
                <a:defRPr/>
              </a:pPr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4B07FE-A358-492F-92BB-42F2D7397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571744"/>
            <a:ext cx="521497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8001056" cy="1857412"/>
          </a:xfrm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Партнёрская   позиция  и  партнёрская деятельность   педагога  с  детьми   как необходимое   требование   реализации ФГОС  ДО.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5572132" y="5786454"/>
            <a:ext cx="3256255" cy="7858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Журавлева Ольга Александровна, учитель-логопед</a:t>
            </a:r>
          </a:p>
          <a:p>
            <a:pPr marL="0" indent="0" algn="r">
              <a:buNone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МКДОУ  «Д/с № 30»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72264" y="6072206"/>
            <a:ext cx="2133600" cy="365125"/>
          </a:xfrm>
        </p:spPr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1285861"/>
          <a:ext cx="8358246" cy="3714775"/>
        </p:xfrm>
        <a:graphic>
          <a:graphicData uri="http://schemas.openxmlformats.org/drawingml/2006/table">
            <a:tbl>
              <a:tblPr/>
              <a:tblGrid>
                <a:gridCol w="3856805"/>
                <a:gridCol w="4501441"/>
              </a:tblGrid>
              <a:tr h="219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ПАРТНЁРСКИЙ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НЕПАРТНЁРСКИЙ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70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307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 этого стиля в том, чтобы в переговорах  прийти к соглашению удовлетворяющему обе стороны, по возможности без потерь с обеих сторон.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при таком стиле общения – добиться необходимого данной стороне результата, совершенно не обращая внимания на цели другой стороны.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29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Мотив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/>
                </a:tc>
              </a:tr>
              <a:tr h="10915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Стремление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прийти к взаимовыгодному соглашению и сохранить отношения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Стремление достичь поставленной цели любой ценой.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428604"/>
            <a:ext cx="85011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Характеристика   партнерского  и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непартнерского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стилей общения.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428604"/>
          <a:ext cx="8286808" cy="4595561"/>
        </p:xfrm>
        <a:graphic>
          <a:graphicData uri="http://schemas.openxmlformats.org/drawingml/2006/table">
            <a:tbl>
              <a:tblPr/>
              <a:tblGrid>
                <a:gridCol w="4199737"/>
                <a:gridCol w="4087071"/>
              </a:tblGrid>
              <a:tr h="2613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30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Психологическая установка на другого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64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«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– ТЫ».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Оппонент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является партнером. Для данного типа общения характерно наличие развитой толерантности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личности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отношению к партнеру. Позиция по отношению к другому “Взрослый-взрослый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”.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Оппонент лишь средство достижения. Его интересы это его проблемы. Игнорирует точку зрения собеседника, искажает его отношение к теме беседы; стремится найти у партнера понимание только своих собственных проблем.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76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Язык   глаз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2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Взгляд  не выражает неприятия  по отношению к партнеру, фиксируется на партнере. Доброжелательный, открытый взгляд. В глазах читается внимание к партнеру.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Демонстрирующий пренебрежение к партнеру, высокомерный, слишком прямой (“сверлящий”) взгляд.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571480"/>
          <a:ext cx="8175654" cy="3643338"/>
        </p:xfrm>
        <a:graphic>
          <a:graphicData uri="http://schemas.openxmlformats.org/drawingml/2006/table">
            <a:tbl>
              <a:tblPr/>
              <a:tblGrid>
                <a:gridCol w="4143404"/>
                <a:gridCol w="4032250"/>
              </a:tblGrid>
              <a:tr h="280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23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Тон   голоса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71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Голос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мягкий, возможно с несколько более высоким тоном, без интонации раздражения, нетерпения. В голосе слышны искренняя заинтересованность.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Возможны резкое произношение слов при высоких  интонациях, либо монотонный низкий. В голосе слышны грубость, нетерпение, раздражение.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00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Ритм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голоса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47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Спокойная размеренная речь, но не слишком медлительная, не внушающая.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Ритм может быть быстрым порывистым, либо замедленным чётким (внушающим).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285728"/>
          <a:ext cx="8358246" cy="6072230"/>
        </p:xfrm>
        <a:graphic>
          <a:graphicData uri="http://schemas.openxmlformats.org/drawingml/2006/table">
            <a:tbl>
              <a:tblPr/>
              <a:tblGrid>
                <a:gridCol w="3786214"/>
                <a:gridCol w="4572032"/>
              </a:tblGrid>
              <a:tr h="214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09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Мимика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20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Искренняя улыбка, приподнятые брови, выражение заинтересованности на лице.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Брови опущены и сведены.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Губы в виде двух тонких параллельных линий.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65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Жесты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98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Ладони видны, прикладывание руки к груди, движение рук ладонями вверх. Наклон головы в сторону партнера или слегка на бок. В течение разговора часты улыбка и кивок. Пальцы соединяются наподобие купола храма или руки соединены теснее. Приближение к другому человеку.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Неискренность: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приближение рук к лицу; прикрытие рукой рта; прикосновение к носу; </a:t>
                      </a:r>
                      <a:r>
                        <a:rPr lang="ru-RU" sz="17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потирание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глаза; </a:t>
                      </a:r>
                      <a:r>
                        <a:rPr lang="ru-RU" sz="17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потирание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уха, поглаживание и почесывание</a:t>
                      </a:r>
                      <a:r>
                        <a:rPr lang="ru-RU" sz="17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шеи.</a:t>
                      </a:r>
                      <a:b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Доминирование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выставление больших пальцев, ладони обращены вниз, невидны. Опора на стол широко расставленными руками.</a:t>
                      </a:r>
                      <a:b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Отрицание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сложенные руки на груди; скрещенные руки.</a:t>
                      </a:r>
                      <a:b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почесывание подбородка; вытянутый указательный палец вдоль щеки, большой палец поддерживает.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Агрессия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руки на бедрах.</a:t>
                      </a:r>
                      <a:b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7" y="428604"/>
          <a:ext cx="8358246" cy="4051002"/>
        </p:xfrm>
        <a:graphic>
          <a:graphicData uri="http://schemas.openxmlformats.org/drawingml/2006/table">
            <a:tbl>
              <a:tblPr/>
              <a:tblGrid>
                <a:gridCol w="3836385"/>
                <a:gridCol w="4521861"/>
              </a:tblGrid>
              <a:tr h="3544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4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Громкость голоса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27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Голос не громкий, обычная громкость с которой говорит человек или чуть тише.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Громкий голос. Возможны крик и шепот («шипение»).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4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Язык тела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4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Уверенная, открытая стойка на обеих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ногах,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равномерно распределенным весом тела. Естественность в позе</a:t>
                      </a:r>
                      <a:b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Люди сидят, не скрещивая рук и ног, сдвинувшись на краешек стула и наклонившись к партнеру.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Неподвижная, застывшая, напряженная, широко расставив ноги стойка. Покачивание, приподнимание на носки. Скрещенные лодыжки и руки, вцепившиеся в подлокотники кресла. Вялое откидывание на спинку стула в противовес партнеру,  сидящему прямо.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500041"/>
          <a:ext cx="8501122" cy="4143405"/>
        </p:xfrm>
        <a:graphic>
          <a:graphicData uri="http://schemas.openxmlformats.org/drawingml/2006/table">
            <a:tbl>
              <a:tblPr/>
              <a:tblGrid>
                <a:gridCol w="4000528"/>
                <a:gridCol w="4500594"/>
              </a:tblGrid>
              <a:tr h="2857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98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в пространстве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8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Положение – лицом друг к другу либо слегка развернуты  под  углом. Сидят рядом на одной стороне стола. Возможна короткая дистанция между собеседниками.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возможности возвышения над партнером За столом сидят друг напротив друга. Возможна удаленная дистанция или наоборот, стремится держаться навязчиво-близко, не учитывая ощущений партнера.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98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Эмоциональные характеристики стиля общения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87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стремится скрыть какие либо эмоции. Не использует чувства и эмоции для манипулирования.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Несдержанность в выражении эмоций, грубость. Эмоции гнева, презрения, отвращения. Возможно чрезмерное жестикулирование.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500041"/>
          <a:ext cx="8429684" cy="3717498"/>
        </p:xfrm>
        <a:graphic>
          <a:graphicData uri="http://schemas.openxmlformats.org/drawingml/2006/table">
            <a:tbl>
              <a:tblPr/>
              <a:tblGrid>
                <a:gridCol w="3784651"/>
                <a:gridCol w="4645033"/>
              </a:tblGrid>
              <a:tr h="3499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98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Вербальные   особенности   коммуникации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62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Речевой стиль – диалог с партнером.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Стиль слушания: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Эмпатическое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рефлективное слушание: постоянные уточнения той информации, которую хочет донести до вас собеседник, путем задания уточняющих вопросов.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ободрения и одобрения. Отсутствие перебивания партнера в разговоре. Позитивная оценочная обратная связь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Речевой стиль – монолог.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Критический стиль слушания. Главное – не слушать, а говорить самому.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Может иметь и другие проявления, когда человек: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 позволяет разговаривать с собой свысока, не возмущается тем, что его не слушают, прерывают;</a:t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• собеседник не дает себе труда сформулировать свои мысли таким образом, чтобы быть понятым.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5" y="571480"/>
          <a:ext cx="8286809" cy="3214710"/>
        </p:xfrm>
        <a:graphic>
          <a:graphicData uri="http://schemas.openxmlformats.org/drawingml/2006/table">
            <a:tbl>
              <a:tblPr/>
              <a:tblGrid>
                <a:gridCol w="3681139"/>
                <a:gridCol w="4605670"/>
              </a:tblGrid>
              <a:tr h="3576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НЕПАРТНЁРСКИЕ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60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Техники   влияния   в   коммуникации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9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Техники  влияния в коммуникации конструктивные, такие как: убеждение, аргументация, просьба.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Манипуляция, принуждение, деструктивная критика, формирование благосклонности (привлечение к себе непроизвольного внимания адресата путем проявления инициатором собственной незаурядности и привлекательности). Манипулятор также использует целенаправленное преобразование (искажение) информации.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1"/>
            <a:ext cx="8715436" cy="4143404"/>
          </a:xfrm>
        </p:spPr>
        <p:txBody>
          <a:bodyPr/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Партнерская позиция способствует развитию у ребенка активности, самостоятельности, умения принять решение, пробовать делать что-то, не боясь, что получиться неправильно, вызывает стремление к достижению цели, благоприятствует эмоциональному комфорту.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4" name="Рисунок 3" descr="C:\Users\f1re\AppData\Local\Microsoft\Windows\Temporary Internet Files\Content.Word\b6ccaef9-11f4-49d6-884c-baa8ae2ef0b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71876"/>
            <a:ext cx="414340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929718" cy="478634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Таким образом, современные подходы к организации образовательного процесса определяют партнерскую позицию и партнерскую деятельность педагога с детьми как основу  непрерывной непосредственно-образовательной деятельности в дошкольной организации как необходимое требование реализации ФГОС дошкольного образования.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55440" cy="3929090"/>
          </a:xfrm>
        </p:spPr>
        <p:txBody>
          <a:bodyPr/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В связи с введением ФГОС дошкольного образования  меняются и подходы к организации  непрерывной непосредственно-образовательной деятельности (ННОД)  в детском саду. Ведущим видом деятельности на занятии становится совместная деятельность взрослого с ребенком, в которой педагог становится партнером.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5D7BD3-944A-4BF6-8305-36392E14AF6A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4" name="Рисунок 3" descr="Рисунок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57694"/>
            <a:ext cx="857256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93728-63A6-48B8-9DE4-58515405F10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55576" y="476672"/>
            <a:ext cx="814393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Успехов вам в организации партнерских отношений с детьми!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f1re\AppData\Local\Microsoft\Windows\Temporary Internet Files\Content.Word\b62b3107-0996-464f-9ba9-7efb995c7e5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785926"/>
            <a:ext cx="5851862" cy="4679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93728-63A6-48B8-9DE4-58515405F103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00042"/>
            <a:ext cx="83582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Используемая литература: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1. Алгоритм введения ФГОС ДО в детском саду: учебно-методическое пособие /И.Ф. </a:t>
            </a:r>
            <a:r>
              <a:rPr lang="ru-RU" dirty="0" err="1" smtClean="0"/>
              <a:t>Слепцова</a:t>
            </a:r>
            <a:r>
              <a:rPr lang="ru-RU" dirty="0" smtClean="0"/>
              <a:t>. М.</a:t>
            </a:r>
          </a:p>
          <a:p>
            <a:r>
              <a:rPr lang="ru-RU" dirty="0" smtClean="0"/>
              <a:t>2. Захаров А.И. Как предупредить отклонения в поведении ребенка. – М., 2009 г.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Мастюкова</a:t>
            </a:r>
            <a:r>
              <a:rPr lang="ru-RU" dirty="0" smtClean="0"/>
              <a:t> Е.М. Лечебная педагогика. – М., 2009 г.</a:t>
            </a:r>
          </a:p>
          <a:p>
            <a:r>
              <a:rPr lang="ru-RU" dirty="0" smtClean="0"/>
              <a:t>4. Примерная основная общеобразовательная программа дошкольного образования «От рождения до школы». Ред. </a:t>
            </a:r>
            <a:r>
              <a:rPr lang="ru-RU" dirty="0" err="1" smtClean="0"/>
              <a:t>Вераксы</a:t>
            </a:r>
            <a:r>
              <a:rPr lang="ru-RU" dirty="0" smtClean="0"/>
              <a:t> Н.Е. – М., 2010 г.</a:t>
            </a:r>
          </a:p>
          <a:p>
            <a:r>
              <a:rPr lang="ru-RU" dirty="0" smtClean="0"/>
              <a:t>5. Психолого-педагогическое консультирование и сопровождение развития ребёнка /под ред. </a:t>
            </a:r>
            <a:r>
              <a:rPr lang="ru-RU" dirty="0" err="1" smtClean="0"/>
              <a:t>Шипициной</a:t>
            </a:r>
            <a:r>
              <a:rPr lang="ru-RU" dirty="0" smtClean="0"/>
              <a:t> М.Л. – М., 2003 г.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20" y="714357"/>
            <a:ext cx="8555440" cy="3786214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   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Чтобы организовать современную ННОД, педагогу необходимо  перестроить стиль поведения.  Партнерская позиция педагога предполагает принятие демократического стиля отношений, а не авторитарного, сопряженного с учительской позицией.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5D7BD3-944A-4BF6-8305-36392E14AF6A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4" name="Рисунок 3" descr="C:\Users\f1re\AppData\Local\Microsoft\Windows\Temporary Internet Files\Content.Word\54a47620-232f-4f17-a410-e432ac995a0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929066"/>
            <a:ext cx="307183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401080" cy="562612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значит быть партнером детей?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Партнер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всегда равноправный участник дела и как таковой связан с другими взаимным уважением.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Взрослый – партнер, рядом с детьми (вместе), в едином пространстве (например, сидящий с детьми за общим столом).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0EAE0-6F25-4668-8E40-6E591007103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554683"/>
          </a:xfrm>
        </p:spPr>
        <p:txBody>
          <a:bodyPr/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Для создания партнёрской позиции между педагогом и детьми должно быть взаимное уважение.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Уважение является необходимым элементом. Степень уважения, которое дети ощущают со стороны других людей, представляет собой ключевой фактор развития у них самоуважения. А самоуважение, в свою очередь, закладывает прочные основы позитивных взаимоотношений с другими детьми.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8" name="Заголовок 6"/>
          <p:cNvSpPr>
            <a:spLocks noGrp="1"/>
          </p:cNvSpPr>
          <p:nvPr>
            <p:ph idx="1"/>
          </p:nvPr>
        </p:nvSpPr>
        <p:spPr>
          <a:xfrm>
            <a:off x="214282" y="642918"/>
            <a:ext cx="8572560" cy="53578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Когда педагоги проявляют уважение к каждому ребенку в группе, дети учатся приятию всех остальных детей - и тех, кто медленно бегает, и тех, кто отлично рисует, и даже детей с необычным или конфликтным поведением.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Когда дети видят и чувствуют, что каждого из них принимают и уважают, они начинают ощущать себя комфортно и могут вести себя свободно и реализовывать свои собственные интересы.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Заголовок 6"/>
          <p:cNvSpPr>
            <a:spLocks noGrp="1"/>
          </p:cNvSpPr>
          <p:nvPr>
            <p:ph idx="1"/>
          </p:nvPr>
        </p:nvSpPr>
        <p:spPr>
          <a:xfrm>
            <a:off x="0" y="714356"/>
            <a:ext cx="9001156" cy="54118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Дети с удовольствием принимают юмор и веселье, которые соответствуют их возрасту, и реагируют на них. Взрослым не следует опасаться, что, смеясь и шутя с детьми, они могут потерять контроль над порядком в группе.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Напротив,  умение понимать и воспринимать юмор  педагога способствует  и развитию чувства юмора  у самого ребёнка.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8" name="Заголовок 6"/>
          <p:cNvSpPr>
            <a:spLocks noGrp="1"/>
          </p:cNvSpPr>
          <p:nvPr>
            <p:ph idx="1"/>
          </p:nvPr>
        </p:nvSpPr>
        <p:spPr>
          <a:xfrm>
            <a:off x="357158" y="357166"/>
            <a:ext cx="8786842" cy="6072230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Есть несколько рекомендаций, которые помогают продемонстрировать детям свое уважение: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Всегда называть детей по имени.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Говорить индивидуально с каждым ребенком так часто, как это только возможно.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разговоре находиться на одном уровне с ребенком.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Слушать, что говорит ребенок, и отвечать ему.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Выполнять обещанное.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Выражать искреннее восхищение результатами работы детей.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Дать детям возможность рассказывать другим о своей работе и своих интересах.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Использовать идеи и предложения детей и благодарить их за    помощь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Условия для создания совместной партнерской деятельности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Включенность взрослого в деятельность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наравне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детьми.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Свободное общение.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Педагогическая и психологическая поддержка (создание ситуации успеха, отсутствие жесткой оценки со стороны педагога).</a:t>
            </a:r>
          </a:p>
          <a:p>
            <a:endParaRPr lang="ru-RU" sz="1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BA7CF-0234-4373-9439-8B31A178F4F3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781</TotalTime>
  <Words>1007</Words>
  <Application>Microsoft Office PowerPoint</Application>
  <PresentationFormat>Экран (4:3)</PresentationFormat>
  <Paragraphs>128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Праздник детский 2</vt:lpstr>
      <vt:lpstr>  Партнёрская   позиция  и  партнёрская деятельность   педагога  с  детьми   как необходимое   требование   реализации ФГОС  ДО.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Условия для создания совместной партнерской деятельности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ВЫВОД.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партнерских отношений через совместную деятельность детей и педагогов в режимных моментах</dc:title>
  <dc:creator>Елена</dc:creator>
  <dc:description>http://aida.ucoz.ru</dc:description>
  <cp:lastModifiedBy>f1re</cp:lastModifiedBy>
  <cp:revision>80</cp:revision>
  <dcterms:created xsi:type="dcterms:W3CDTF">2015-01-16T04:59:16Z</dcterms:created>
  <dcterms:modified xsi:type="dcterms:W3CDTF">2018-07-30T09:44:39Z</dcterms:modified>
  <cp:category>шаблоны к Powerpoint</cp:category>
</cp:coreProperties>
</file>