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61" r:id="rId5"/>
    <p:sldId id="275" r:id="rId6"/>
    <p:sldId id="259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60" r:id="rId16"/>
    <p:sldId id="270" r:id="rId17"/>
    <p:sldId id="271" r:id="rId18"/>
    <p:sldId id="272" r:id="rId19"/>
    <p:sldId id="273" r:id="rId20"/>
    <p:sldId id="27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8A6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6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30.07.2018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30.07.2018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30.07.2018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30.07.2018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13" Type="http://schemas.openxmlformats.org/officeDocument/2006/relationships/image" Target="../media/image38.jpe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12" Type="http://schemas.openxmlformats.org/officeDocument/2006/relationships/image" Target="../media/image37.jpeg"/><Relationship Id="rId17" Type="http://schemas.openxmlformats.org/officeDocument/2006/relationships/image" Target="../media/image42.jpeg"/><Relationship Id="rId2" Type="http://schemas.openxmlformats.org/officeDocument/2006/relationships/image" Target="../media/image27.jpeg"/><Relationship Id="rId16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11" Type="http://schemas.openxmlformats.org/officeDocument/2006/relationships/image" Target="../media/image36.jpeg"/><Relationship Id="rId5" Type="http://schemas.openxmlformats.org/officeDocument/2006/relationships/image" Target="../media/image30.jpeg"/><Relationship Id="rId15" Type="http://schemas.openxmlformats.org/officeDocument/2006/relationships/image" Target="../media/image40.jpeg"/><Relationship Id="rId10" Type="http://schemas.openxmlformats.org/officeDocument/2006/relationships/image" Target="../media/image35.jpeg"/><Relationship Id="rId4" Type="http://schemas.openxmlformats.org/officeDocument/2006/relationships/image" Target="../media/image29.jpeg"/><Relationship Id="rId9" Type="http://schemas.openxmlformats.org/officeDocument/2006/relationships/image" Target="../media/image34.jpeg"/><Relationship Id="rId14" Type="http://schemas.openxmlformats.org/officeDocument/2006/relationships/image" Target="../media/image3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sus\Desktop\&#1082;&#1072;&#1088;&#1090;&#1080;&#1085;&#1082;&#1080;%20&#1076;&#1083;&#1103;%20&#1091;&#1088;&#1086;&#1082;&#1072;\audio-english-dialog-supermarket-2.mp3" TargetMode="External"/><Relationship Id="rId4" Type="http://schemas.openxmlformats.org/officeDocument/2006/relationships/image" Target="../media/image44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102" name="Picture 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51397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509664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1066800"/>
          </a:xfrm>
        </p:spPr>
        <p:txBody>
          <a:bodyPr>
            <a:noAutofit/>
          </a:bodyPr>
          <a:lstStyle/>
          <a:p>
            <a:pPr algn="ctr"/>
            <a:r>
              <a:rPr lang="en-US" sz="6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baker’s</a:t>
            </a:r>
            <a:endParaRPr lang="ru-RU" sz="6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F:\images (7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5751604" y="4277812"/>
            <a:ext cx="3400098" cy="2546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1520" y="5373216"/>
            <a:ext cx="554461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We can buy …at the…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ÐÐ°ÑÑÐ¸Ð½ÐºÐ¸ Ð¿Ð¾ Ð·Ð°Ð¿ÑÐ¾ÑÑ The bakerâs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40097" y="1700808"/>
            <a:ext cx="5755900" cy="324035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001049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4169" y="548680"/>
            <a:ext cx="8229600" cy="1066800"/>
          </a:xfrm>
        </p:spPr>
        <p:txBody>
          <a:bodyPr>
            <a:noAutofit/>
          </a:bodyPr>
          <a:lstStyle/>
          <a:p>
            <a:pPr algn="ctr"/>
            <a:r>
              <a:rPr lang="en-US" sz="6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butcher’s</a:t>
            </a:r>
            <a:endParaRPr lang="ru-RU" sz="6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F:\images (4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5688124" y="4261987"/>
            <a:ext cx="3455877" cy="2588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5157192"/>
            <a:ext cx="601216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We can buy …at the…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4" name="Picture 4" descr="ÐÐ°ÑÑÐ¸Ð½ÐºÐ¸ Ð¿Ð¾ Ð·Ð°Ð¿ÑÐ¾ÑÑ The butcherâs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4036" y="1615591"/>
            <a:ext cx="5364088" cy="357605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061250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066800"/>
          </a:xfrm>
        </p:spPr>
        <p:txBody>
          <a:bodyPr>
            <a:noAutofit/>
          </a:bodyPr>
          <a:lstStyle/>
          <a:p>
            <a:pPr algn="ctr"/>
            <a:r>
              <a:rPr lang="en-US" sz="6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green grocery’s</a:t>
            </a:r>
            <a:endParaRPr lang="ru-RU" sz="6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969" y="5229200"/>
            <a:ext cx="5184576" cy="820688"/>
          </a:xfrm>
        </p:spPr>
        <p:txBody>
          <a:bodyPr>
            <a:normAutofit fontScale="85000" lnSpcReduction="10000"/>
          </a:bodyPr>
          <a:lstStyle/>
          <a:p>
            <a:pPr marL="137160" indent="0">
              <a:buNone/>
            </a:pPr>
            <a:r>
              <a:rPr lang="en-US" sz="4000" b="1" dirty="0">
                <a:solidFill>
                  <a:srgbClr val="FF0000"/>
                </a:solidFill>
              </a:rPr>
              <a:t>We can buy …at the…</a:t>
            </a:r>
            <a:endParaRPr lang="ru-RU" sz="4000" b="1" dirty="0"/>
          </a:p>
          <a:p>
            <a:endParaRPr lang="ru-RU" dirty="0"/>
          </a:p>
        </p:txBody>
      </p:sp>
      <p:pic>
        <p:nvPicPr>
          <p:cNvPr id="6146" name="Picture 2" descr="F:\images (5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5545" y="3922941"/>
            <a:ext cx="3918455" cy="2935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ÐÐ°ÑÑÐ¸Ð½ÐºÐ¸ Ð¿Ð¾ Ð·Ð°Ð¿ÑÐ¾ÑÑ The green grocery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628800"/>
            <a:ext cx="5194566" cy="34563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775260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066800"/>
          </a:xfrm>
        </p:spPr>
        <p:txBody>
          <a:bodyPr>
            <a:noAutofit/>
          </a:bodyPr>
          <a:lstStyle/>
          <a:p>
            <a:pPr algn="ctr"/>
            <a:r>
              <a:rPr lang="en-US" sz="6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dairy</a:t>
            </a:r>
            <a:endParaRPr lang="ru-RU" sz="6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F:\images (9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5940153" y="4445913"/>
            <a:ext cx="3220260" cy="2412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5373216"/>
            <a:ext cx="59401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" indent="0">
              <a:buNone/>
            </a:pPr>
            <a:r>
              <a:rPr lang="en-US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We can buy …at the…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ÐÐ°ÑÑÐ¸Ð½ÐºÐ¸ Ð¿Ð¾ Ð·Ð°Ð¿ÑÐ¾ÑÑ The dairy shop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82918" y="1556792"/>
            <a:ext cx="5728215" cy="38164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064381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1066800"/>
          </a:xfrm>
        </p:spPr>
        <p:txBody>
          <a:bodyPr>
            <a:noAutofit/>
          </a:bodyPr>
          <a:lstStyle/>
          <a:p>
            <a:pPr algn="ctr"/>
            <a:r>
              <a:rPr lang="en-US" sz="6600" dirty="0" smtClean="0">
                <a:solidFill>
                  <a:srgbClr val="FF0000"/>
                </a:solidFill>
              </a:rPr>
              <a:t>The fishmonger’s</a:t>
            </a:r>
            <a:endParaRPr lang="ru-RU" sz="6600" dirty="0">
              <a:solidFill>
                <a:srgbClr val="FF0000"/>
              </a:solidFill>
            </a:endParaRPr>
          </a:p>
        </p:txBody>
      </p:sp>
      <p:pic>
        <p:nvPicPr>
          <p:cNvPr id="8194" name="Picture 2" descr="F:\images (6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5351820" y="3990383"/>
            <a:ext cx="3792180" cy="2840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ÐÐ°ÑÑÐ¸Ð½ÐºÐ¸ Ð¿Ð¾ Ð·Ð°Ð¿ÑÐ¾ÑÑ The fishmongerâs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484784"/>
            <a:ext cx="5351820" cy="345638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1520" y="5229200"/>
            <a:ext cx="55446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" indent="0">
              <a:buNone/>
            </a:pPr>
            <a:r>
              <a:rPr lang="en-US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We can buy …at the…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99600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" y="260648"/>
            <a:ext cx="8229600" cy="1143000"/>
          </a:xfrm>
        </p:spPr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We can buy …at the…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340768"/>
            <a:ext cx="4392488" cy="3096344"/>
          </a:xfrm>
        </p:spPr>
        <p:txBody>
          <a:bodyPr>
            <a:normAutofit lnSpcReduction="10000"/>
          </a:bodyPr>
          <a:lstStyle/>
          <a:p>
            <a:pPr marL="65151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FF0000"/>
                </a:solidFill>
              </a:rPr>
              <a:t>The sweet shop</a:t>
            </a:r>
          </a:p>
          <a:p>
            <a:pPr marL="65151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FF0000"/>
                </a:solidFill>
              </a:rPr>
              <a:t>The baker’s</a:t>
            </a:r>
          </a:p>
          <a:p>
            <a:pPr marL="651510" indent="-514350">
              <a:buFont typeface="+mj-lt"/>
              <a:buAutoNum type="arabicPeriod"/>
            </a:pPr>
            <a:r>
              <a:rPr lang="en-US" b="1" dirty="0">
                <a:solidFill>
                  <a:srgbClr val="FF0000"/>
                </a:solidFill>
              </a:rPr>
              <a:t>The </a:t>
            </a:r>
            <a:r>
              <a:rPr lang="en-US" b="1" dirty="0" smtClean="0">
                <a:solidFill>
                  <a:srgbClr val="FF0000"/>
                </a:solidFill>
              </a:rPr>
              <a:t>butcher’s</a:t>
            </a:r>
          </a:p>
          <a:p>
            <a:pPr marL="651510" indent="-514350">
              <a:buFont typeface="+mj-lt"/>
              <a:buAutoNum type="arabicPeriod"/>
            </a:pPr>
            <a:r>
              <a:rPr lang="en-US" b="1" dirty="0">
                <a:solidFill>
                  <a:srgbClr val="FF0000"/>
                </a:solidFill>
              </a:rPr>
              <a:t>The green </a:t>
            </a:r>
            <a:r>
              <a:rPr lang="en-US" b="1" dirty="0" smtClean="0">
                <a:solidFill>
                  <a:srgbClr val="FF0000"/>
                </a:solidFill>
              </a:rPr>
              <a:t>grocery’s</a:t>
            </a:r>
          </a:p>
          <a:p>
            <a:pPr marL="65151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FF0000"/>
                </a:solidFill>
              </a:rPr>
              <a:t>The dairy</a:t>
            </a:r>
          </a:p>
          <a:p>
            <a:pPr marL="651510" indent="-514350">
              <a:buFont typeface="+mj-lt"/>
              <a:buAutoNum type="arabicPeriod"/>
            </a:pPr>
            <a:r>
              <a:rPr lang="en-US" b="1" dirty="0">
                <a:solidFill>
                  <a:srgbClr val="FF0000"/>
                </a:solidFill>
              </a:rPr>
              <a:t>The </a:t>
            </a:r>
            <a:r>
              <a:rPr lang="en-US" b="1" dirty="0" smtClean="0">
                <a:solidFill>
                  <a:srgbClr val="FF0000"/>
                </a:solidFill>
              </a:rPr>
              <a:t>fishmonger’s</a:t>
            </a:r>
            <a:endParaRPr lang="ru-RU" b="1" dirty="0"/>
          </a:p>
        </p:txBody>
      </p:sp>
      <p:pic>
        <p:nvPicPr>
          <p:cNvPr id="6146" name="Picture 2" descr="ÐÐ°ÑÑÐ¸Ð½ÐºÐ¸ Ð¿Ð¾ Ð·Ð°Ð¿ÑÐ¾ÑÑ The sweet shop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527710" y="2636912"/>
            <a:ext cx="2616290" cy="1962218"/>
          </a:xfrm>
          <a:prstGeom prst="rect">
            <a:avLst/>
          </a:prstGeom>
          <a:noFill/>
        </p:spPr>
      </p:pic>
      <p:pic>
        <p:nvPicPr>
          <p:cNvPr id="6148" name="Picture 4" descr="ÐÐ°ÑÑÐ¸Ð½ÐºÐ¸ Ð¿Ð¾ Ð·Ð°Ð¿ÑÐ¾ÑÑ The bakerâs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55976" y="2636912"/>
            <a:ext cx="2589933" cy="1944216"/>
          </a:xfrm>
          <a:prstGeom prst="rect">
            <a:avLst/>
          </a:prstGeom>
          <a:noFill/>
        </p:spPr>
      </p:pic>
      <p:pic>
        <p:nvPicPr>
          <p:cNvPr id="6150" name="Picture 6" descr="ÐÐ°ÑÑÐ¸Ð½ÐºÐ¸ Ð¿Ð¾ Ð·Ð°Ð¿ÑÐ¾ÑÑ The butcherâs shop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4535026"/>
            <a:ext cx="3059832" cy="2322974"/>
          </a:xfrm>
          <a:prstGeom prst="rect">
            <a:avLst/>
          </a:prstGeom>
          <a:noFill/>
        </p:spPr>
      </p:pic>
      <p:pic>
        <p:nvPicPr>
          <p:cNvPr id="6152" name="Picture 8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772648" y="4653136"/>
            <a:ext cx="3371351" cy="2204864"/>
          </a:xfrm>
          <a:prstGeom prst="rect">
            <a:avLst/>
          </a:prstGeom>
          <a:noFill/>
        </p:spPr>
      </p:pic>
      <p:pic>
        <p:nvPicPr>
          <p:cNvPr id="6154" name="Picture 10" descr="ÐÐ°ÑÑÐ¸Ð½ÐºÐ¸ Ð¿Ð¾ Ð·Ð°Ð¿ÑÐ¾ÑÑ The dairy shop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987824" y="4653136"/>
            <a:ext cx="3307296" cy="2204864"/>
          </a:xfrm>
          <a:prstGeom prst="rect">
            <a:avLst/>
          </a:prstGeom>
          <a:noFill/>
        </p:spPr>
      </p:pic>
      <p:pic>
        <p:nvPicPr>
          <p:cNvPr id="6156" name="Picture 12" descr="ÐÐ°ÑÑÐ¸Ð½ÐºÐ¸ Ð¿Ð¾ Ð·Ð°Ð¿ÑÐ¾ÑÑ The fishmongerâs shop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436096" y="1124744"/>
            <a:ext cx="3024336" cy="15121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359628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0" name="Picture 10" descr="ÐÐ°ÑÑÐ¸Ð½ÐºÐ¸ Ð¿Ð¾ Ð·Ð°Ð¿ÑÐ¾ÑÑ ÑÐ»ÐµÐ±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627784" y="764704"/>
            <a:ext cx="1224136" cy="115212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5575" y="610298"/>
            <a:ext cx="3106688" cy="994122"/>
          </a:xfrm>
        </p:spPr>
        <p:txBody>
          <a:bodyPr>
            <a:no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Food shops</a:t>
            </a:r>
            <a:r>
              <a:rPr lang="en-US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268760"/>
            <a:ext cx="2448272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51510" indent="-514350">
              <a:buFont typeface="+mj-lt"/>
              <a:buAutoNum type="arabicPeriod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We buy</a:t>
            </a:r>
          </a:p>
          <a:p>
            <a:pPr marL="651510" indent="-514350">
              <a:buFont typeface="+mj-lt"/>
              <a:buAutoNum type="arabicPeriod"/>
            </a:pP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651510" indent="-514350">
              <a:buFont typeface="+mj-lt"/>
              <a:buAutoNum type="arabicPeriod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We buy</a:t>
            </a:r>
          </a:p>
          <a:p>
            <a:pPr marL="651510" indent="-514350">
              <a:buFont typeface="+mj-lt"/>
              <a:buAutoNum type="arabicPeriod"/>
            </a:pP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651510" indent="-514350">
              <a:buFont typeface="+mj-lt"/>
              <a:buAutoNum type="arabicPeriod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We buy</a:t>
            </a:r>
          </a:p>
          <a:p>
            <a:pPr marL="651510" indent="-514350">
              <a:buFont typeface="+mj-lt"/>
              <a:buAutoNum type="arabicPeriod"/>
            </a:pP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651510" indent="-514350">
              <a:buFont typeface="+mj-lt"/>
              <a:buAutoNum type="arabicPeriod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We buy</a:t>
            </a:r>
          </a:p>
          <a:p>
            <a:pPr marL="651510" indent="-514350">
              <a:buFont typeface="+mj-lt"/>
              <a:buAutoNum type="arabicPeriod"/>
            </a:pP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651510" indent="-514350">
              <a:buFont typeface="+mj-lt"/>
              <a:buAutoNum type="arabicPeriod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We buy</a:t>
            </a:r>
          </a:p>
          <a:p>
            <a:pPr marL="651510" indent="-514350">
              <a:buFont typeface="+mj-lt"/>
              <a:buAutoNum type="arabicPeriod"/>
            </a:pP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651510" indent="-514350">
              <a:buFont typeface="+mj-lt"/>
              <a:buAutoNum type="arabicPeriod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We buy</a:t>
            </a:r>
          </a:p>
          <a:p>
            <a:pPr marL="651510" indent="-514350">
              <a:buFont typeface="+mj-lt"/>
              <a:buAutoNum type="arabicPeriod"/>
            </a:pP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651510" indent="-514350">
              <a:buFont typeface="+mj-lt"/>
              <a:buAutoNum type="arabicPeriod"/>
            </a:pPr>
            <a:endParaRPr lang="en-US" sz="2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2" name="AutoShape 2" descr="ÐÐ°ÑÑÐ¸Ð½ÐºÐ¸ Ð¿Ð¾ Ð·Ð°Ð¿ÑÐ¾ÑÑ ÑÐ»ÐµÐ±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4" name="AutoShape 4" descr="ÐÐ°ÑÑÐ¸Ð½ÐºÐ¸ Ð¿Ð¾ Ð·Ð°Ð¿ÑÐ¾ÑÑ ÑÐ»ÐµÐ±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6" name="AutoShape 6" descr="ÐÐ°ÑÑÐ¸Ð½ÐºÐ¸ Ð¿Ð¾ Ð·Ð°Ð¿ÑÐ¾ÑÑ ÑÐ»ÐµÐ±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8" name="AutoShape 8" descr="ÐÐ°ÑÑÐ¸Ð½ÐºÐ¸ Ð¿Ð¾ Ð·Ð°Ð¿ÑÐ¾ÑÑ ÑÐ»ÐµÐ±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32" name="Picture 12" descr="ÐÐ°ÑÑÐ¸Ð½ÐºÐ¸ Ð¿Ð¾ Ð·Ð°Ð¿ÑÐ¾ÑÑ ÑÐ»ÐµÐ±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51920" y="764705"/>
            <a:ext cx="1224136" cy="1159708"/>
          </a:xfrm>
          <a:prstGeom prst="rect">
            <a:avLst/>
          </a:prstGeom>
          <a:noFill/>
        </p:spPr>
      </p:pic>
      <p:pic>
        <p:nvPicPr>
          <p:cNvPr id="5134" name="Picture 14" descr="ÐÐ°ÑÑÐ¸Ð½ÐºÐ¸ Ð¿Ð¾ Ð·Ð°Ð¿ÑÐ¾ÑÑ ÑÐ»ÐµÐ±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4048" y="764704"/>
            <a:ext cx="1296144" cy="1150339"/>
          </a:xfrm>
          <a:prstGeom prst="rect">
            <a:avLst/>
          </a:prstGeom>
          <a:noFill/>
        </p:spPr>
      </p:pic>
      <p:sp>
        <p:nvSpPr>
          <p:cNvPr id="5136" name="AutoShape 16" descr="ÐÐ°ÑÑÐ¸Ð½ÐºÐ¸ Ð¿Ð¾ Ð·Ð°Ð¿ÑÐ¾ÑÑ Ð¼ÑÑÐ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38" name="AutoShape 18" descr="ÐÐ°ÑÑÐ¸Ð½ÐºÐ¸ Ð¿Ð¾ Ð·Ð°Ð¿ÑÐ¾ÑÑ Ð¼ÑÑÐ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40" name="AutoShape 20" descr="ÐÐ°ÑÑÐ¸Ð½ÐºÐ¸ Ð¿Ð¾ Ð·Ð°Ð¿ÑÐ¾ÑÑ Ð¼ÑÑÐ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42" name="AutoShape 22" descr="ÐÐ°ÑÑÐ¸Ð½ÐºÐ¸ Ð¿Ð¾ Ð·Ð°Ð¿ÑÐ¾ÑÑ Ð¼ÑÑÐ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44" name="AutoShape 24" descr="ÐÐ°ÑÑÐ¸Ð½ÐºÐ¸ Ð¿Ð¾ Ð·Ð°Ð¿ÑÐ¾ÑÑ Ð¼ÑÑÐ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46" name="AutoShape 26" descr="ÐÐ°ÑÑÐ¸Ð½ÐºÐ¸ Ð¿Ð¾ Ð·Ð°Ð¿ÑÐ¾ÑÑ Ð¼ÑÑÐ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48" name="Picture 28" descr="ÐÐ°ÑÑÐ¸Ð½ÐºÐ¸ Ð¿Ð¾ Ð·Ð°Ð¿ÑÐ¾ÑÑ Ð¼ÑÑÐ¾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627784" y="1988840"/>
            <a:ext cx="1440160" cy="852118"/>
          </a:xfrm>
          <a:prstGeom prst="rect">
            <a:avLst/>
          </a:prstGeom>
          <a:noFill/>
        </p:spPr>
      </p:pic>
      <p:pic>
        <p:nvPicPr>
          <p:cNvPr id="5150" name="Picture 30" descr="ÐÐ°ÑÑÐ¸Ð½ÐºÐ¸ Ð¿Ð¾ Ð·Ð°Ð¿ÑÐ¾ÑÑ ÑÐ¾ÑÐ¸ÑÐºÐ¸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211960" y="1988840"/>
            <a:ext cx="1028558" cy="833132"/>
          </a:xfrm>
          <a:prstGeom prst="rect">
            <a:avLst/>
          </a:prstGeom>
          <a:noFill/>
        </p:spPr>
      </p:pic>
      <p:sp>
        <p:nvSpPr>
          <p:cNvPr id="5152" name="AutoShape 32" descr="ÐÐ°ÑÑÐ¸Ð½ÐºÐ¸ Ð¿Ð¾ Ð·Ð°Ð¿ÑÐ¾ÑÑ Ð²ÐµÑÑÐ¸Ð½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54" name="AutoShape 34" descr="ÐÐ°ÑÑÐ¸Ð½ÐºÐ¸ Ð¿Ð¾ Ð·Ð°Ð¿ÑÐ¾ÑÑ Ð²ÐµÑÑÐ¸Ð½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56" name="AutoShape 36" descr="ÐÐ°ÑÑÐ¸Ð½ÐºÐ¸ Ð¿Ð¾ Ð·Ð°Ð¿ÑÐ¾ÑÑ Ð²ÐµÑÑÐ¸Ð½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58" name="AutoShape 38" descr="ÐÐ°ÑÑÐ¸Ð½ÐºÐ¸ Ð¿Ð¾ Ð·Ð°Ð¿ÑÐ¾ÑÑ Ð²ÐµÑÑÐ¸Ð½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60" name="Picture 40" descr="ÐÐ°ÑÑÐ¸Ð½ÐºÐ¸ Ð¿Ð¾ Ð·Ð°Ð¿ÑÐ¾ÑÑ Ð²ÐµÑÑÐ¸Ð½Ð°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436096" y="1916832"/>
            <a:ext cx="936104" cy="936104"/>
          </a:xfrm>
          <a:prstGeom prst="rect">
            <a:avLst/>
          </a:prstGeom>
          <a:noFill/>
        </p:spPr>
      </p:pic>
      <p:pic>
        <p:nvPicPr>
          <p:cNvPr id="5162" name="Picture 42" descr="ÐÐ°ÑÑÐ¸Ð½ÐºÐ¸ Ð¿Ð¾ Ð·Ð°Ð¿ÑÐ¾ÑÑ ÑÑÐ±Ð°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627784" y="2924944"/>
            <a:ext cx="2160240" cy="972108"/>
          </a:xfrm>
          <a:prstGeom prst="rect">
            <a:avLst/>
          </a:prstGeom>
          <a:noFill/>
        </p:spPr>
      </p:pic>
      <p:pic>
        <p:nvPicPr>
          <p:cNvPr id="5164" name="Picture 44" descr="ÐÐ°ÑÑÐ¸Ð½ÐºÐ¸ Ð¿Ð¾ Ð·Ð°Ð¿ÑÐ¾ÑÑ ÑÑÐ±Ð°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716015" y="2838606"/>
            <a:ext cx="2064002" cy="1172396"/>
          </a:xfrm>
          <a:prstGeom prst="rect">
            <a:avLst/>
          </a:prstGeom>
          <a:noFill/>
        </p:spPr>
      </p:pic>
      <p:pic>
        <p:nvPicPr>
          <p:cNvPr id="5166" name="Picture 46" descr="ÐÐ°ÑÑÐ¸Ð½ÐºÐ¸ Ð¿Ð¾ Ð·Ð°Ð¿ÑÐ¾ÑÑ Ð¼Ð¾Ð»Ð¾ÐºÐ¾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2627784" y="5777880"/>
            <a:ext cx="984320" cy="1080120"/>
          </a:xfrm>
          <a:prstGeom prst="rect">
            <a:avLst/>
          </a:prstGeom>
          <a:noFill/>
        </p:spPr>
      </p:pic>
      <p:pic>
        <p:nvPicPr>
          <p:cNvPr id="5168" name="Picture 48" descr="ÐÐ°ÑÑÐ¸Ð½ÐºÐ¸ Ð¿Ð¾ Ð·Ð°Ð¿ÑÐ¾ÑÑ ÑÑÑ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3779912" y="5770401"/>
            <a:ext cx="1450132" cy="1087599"/>
          </a:xfrm>
          <a:prstGeom prst="rect">
            <a:avLst/>
          </a:prstGeom>
          <a:noFill/>
        </p:spPr>
      </p:pic>
      <p:sp>
        <p:nvSpPr>
          <p:cNvPr id="5170" name="AutoShape 50" descr="ÐÐ°ÑÑÐ¸Ð½ÐºÐ¸ Ð¿Ð¾ Ð·Ð°Ð¿ÑÐ¾ÑÑ ÑÐ¼ÐµÑÐ°Ð½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72" name="AutoShape 52" descr="ÐÐ°ÑÑÐ¸Ð½ÐºÐ¸ Ð¿Ð¾ Ð·Ð°Ð¿ÑÐ¾ÑÑ ÑÐ¼ÐµÑÐ°Ð½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74" name="AutoShape 54" descr="ÐÐ°ÑÑÐ¸Ð½ÐºÐ¸ Ð¿Ð¾ Ð·Ð°Ð¿ÑÐ¾ÑÑ ÑÐ¼ÐµÑÐ°Ð½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76" name="AutoShape 56" descr="ÐÐ°ÑÑÐ¸Ð½ÐºÐ¸ Ð¿Ð¾ Ð·Ð°Ð¿ÑÐ¾ÑÑ ÑÐ¼ÐµÑÐ°Ð½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78" name="AutoShape 58" descr="ÐÐ°ÑÑÐ¸Ð½ÐºÐ¸ Ð¿Ð¾ Ð·Ð°Ð¿ÑÐ¾ÑÑ ÑÐ¼ÐµÑÐ°Ð½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80" name="Picture 60" descr="ÐÐ°ÑÑÐ¸Ð½ÐºÐ¸ Ð¿Ð¾ Ð·Ð°Ð¿ÑÐ¾ÑÑ ÑÐ¼ÐµÑÐ°Ð½Ð°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5364088" y="5757490"/>
            <a:ext cx="1415928" cy="1100510"/>
          </a:xfrm>
          <a:prstGeom prst="rect">
            <a:avLst/>
          </a:prstGeom>
          <a:noFill/>
        </p:spPr>
      </p:pic>
      <p:sp>
        <p:nvSpPr>
          <p:cNvPr id="5182" name="AutoShape 62" descr="ÐÐ°ÑÑÐ¸Ð½ÐºÐ¸ Ð¿Ð¾ Ð·Ð°Ð¿ÑÐ¾ÑÑ Ð¿Ð¾Ð¼Ð¸Ð´Ð¾Ñ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84" name="AutoShape 64" descr="ÐÐ°ÑÑÐ¸Ð½ÐºÐ¸ Ð¿Ð¾ Ð·Ð°Ð¿ÑÐ¾ÑÑ Ð¿Ð¾Ð¼Ð¸Ð´Ð¾Ñ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86" name="Picture 66" descr="ÐÐ°ÑÑÐ¸Ð½ÐºÐ¸ Ð¿Ð¾ Ð·Ð°Ð¿ÑÐ¾ÑÑ Ð¿Ð¾Ð¼Ð¸Ð´Ð¾Ñ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2627784" y="4725144"/>
            <a:ext cx="1008112" cy="1008112"/>
          </a:xfrm>
          <a:prstGeom prst="rect">
            <a:avLst/>
          </a:prstGeom>
          <a:noFill/>
        </p:spPr>
      </p:pic>
      <p:sp>
        <p:nvSpPr>
          <p:cNvPr id="5188" name="AutoShape 68" descr="ÐÐ°ÑÑÐ¸Ð½ÐºÐ¸ Ð¿Ð¾ Ð·Ð°Ð¿ÑÐ¾ÑÑ Ð¾Ð³ÑÑÐµÑ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90" name="Picture 70" descr="ÐÐ°ÑÑÐ¸Ð½ÐºÐ¸ Ð¿Ð¾ Ð·Ð°Ð¿ÑÐ¾ÑÑ Ð¾Ð³ÑÑÐµÑ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3779912" y="4773789"/>
            <a:ext cx="1440160" cy="953707"/>
          </a:xfrm>
          <a:prstGeom prst="rect">
            <a:avLst/>
          </a:prstGeom>
          <a:noFill/>
        </p:spPr>
      </p:pic>
      <p:pic>
        <p:nvPicPr>
          <p:cNvPr id="5192" name="Picture 72" descr="ÐÐ°ÑÑÐ¸Ð½ÐºÐ¸ Ð¿Ð¾ Ð·Ð°Ð¿ÑÐ¾ÑÑ ÑÐ±Ð»Ð¾ÐºÐ¸"/>
          <p:cNvPicPr>
            <a:picLocks noChangeAspect="1" noChangeArrowheads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5364088" y="4725144"/>
            <a:ext cx="1415929" cy="1008112"/>
          </a:xfrm>
          <a:prstGeom prst="rect">
            <a:avLst/>
          </a:prstGeom>
          <a:noFill/>
        </p:spPr>
      </p:pic>
      <p:pic>
        <p:nvPicPr>
          <p:cNvPr id="5194" name="Picture 74" descr="ÐÐ°ÑÑÐ¸Ð½ÐºÐ¸ Ð¿Ð¾ Ð·Ð°Ð¿ÑÐ¾ÑÑ ÑÐ»Ð°Ð´Ð¾ÑÑÐ¸"/>
          <p:cNvPicPr>
            <a:picLocks noChangeAspect="1" noChangeArrowheads="1"/>
          </p:cNvPicPr>
          <p:nvPr/>
        </p:nvPicPr>
        <p:blipFill>
          <a:blip r:embed="rId16" cstate="email"/>
          <a:srcRect/>
          <a:stretch>
            <a:fillRect/>
          </a:stretch>
        </p:blipFill>
        <p:spPr bwMode="auto">
          <a:xfrm>
            <a:off x="2627784" y="3861048"/>
            <a:ext cx="1872208" cy="1008112"/>
          </a:xfrm>
          <a:prstGeom prst="rect">
            <a:avLst/>
          </a:prstGeom>
          <a:noFill/>
        </p:spPr>
      </p:pic>
      <p:pic>
        <p:nvPicPr>
          <p:cNvPr id="5196" name="Picture 76" descr="ÐÐ°ÑÑÐ¸Ð½ÐºÐ¸ Ð¿Ð¾ Ð·Ð°Ð¿ÑÐ¾ÑÑ ÑÐ»Ð°Ð´Ð¾ÑÑÐ¸"/>
          <p:cNvPicPr>
            <a:picLocks noChangeAspect="1" noChangeArrowheads="1"/>
          </p:cNvPicPr>
          <p:nvPr/>
        </p:nvPicPr>
        <p:blipFill>
          <a:blip r:embed="rId17" cstate="email"/>
          <a:srcRect/>
          <a:stretch>
            <a:fillRect/>
          </a:stretch>
        </p:blipFill>
        <p:spPr bwMode="auto">
          <a:xfrm>
            <a:off x="4504978" y="3861048"/>
            <a:ext cx="2275037" cy="100811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372200" y="1107359"/>
            <a:ext cx="2160240" cy="8037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FF00"/>
                </a:solidFill>
              </a:rPr>
              <a:t>at the baker’s 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608613" y="2085094"/>
            <a:ext cx="2427881" cy="5995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00B0F0"/>
                </a:solidFill>
              </a:rPr>
              <a:t>at the butcher’s</a:t>
            </a:r>
            <a:endParaRPr lang="ru-RU" sz="2400" b="1" dirty="0">
              <a:solidFill>
                <a:srgbClr val="00B0F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76256" y="2904677"/>
            <a:ext cx="2267744" cy="117239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at the </a:t>
            </a:r>
            <a:r>
              <a:rPr lang="en-US" sz="2400" b="1" dirty="0">
                <a:solidFill>
                  <a:srgbClr val="FF0000"/>
                </a:solidFill>
              </a:rPr>
              <a:t>fishmonger’s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780016" y="4025332"/>
            <a:ext cx="2256479" cy="6998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accent1"/>
                </a:solidFill>
              </a:rPr>
              <a:t>at the sweet shop</a:t>
            </a:r>
            <a:endParaRPr lang="ru-RU" sz="2400" b="1" dirty="0">
              <a:solidFill>
                <a:schemeClr val="accent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876256" y="5022042"/>
            <a:ext cx="2267744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002060"/>
                </a:solidFill>
              </a:rPr>
              <a:t>at the </a:t>
            </a:r>
            <a:r>
              <a:rPr lang="en-US" sz="2400" b="1" dirty="0">
                <a:solidFill>
                  <a:srgbClr val="002060"/>
                </a:solidFill>
              </a:rPr>
              <a:t>green grocery’s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805036" y="5957900"/>
            <a:ext cx="2231459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at the dairy</a:t>
            </a:r>
            <a:endParaRPr lang="ru-RU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66390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0375" y="476672"/>
            <a:ext cx="8229600" cy="10668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At the supermarket (the dialogue)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098" name="AutoShape 2" descr="ÐÐ°ÑÑÐ¸Ð½ÐºÐ¸ Ð¿Ð¾ Ð·Ð°Ð¿ÑÐ¾ÑÑ Ð¼ÑÑÐ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0" name="AutoShape 4" descr="ÐÐ°ÑÑÐ¸Ð½ÐºÐ¸ Ð¿Ð¾ Ð·Ð°Ð¿ÑÐ¾ÑÑ Ð¼ÑÑÐ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audio-english-dialog-supermarket-2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3" cstate="email"/>
          <a:stretch>
            <a:fillRect/>
          </a:stretch>
        </p:blipFill>
        <p:spPr>
          <a:xfrm>
            <a:off x="179512" y="6237312"/>
            <a:ext cx="390078" cy="390078"/>
          </a:xfrm>
          <a:prstGeom prst="rect">
            <a:avLst/>
          </a:prstGeom>
        </p:spPr>
      </p:pic>
      <p:pic>
        <p:nvPicPr>
          <p:cNvPr id="20482" name="Picture 2" descr="ÐÐ°ÑÑÐ¸Ð½ÐºÐ¸ Ð¿Ð¾ Ð·Ð°Ð¿ÑÐ¾ÑÑ Ð² Ð¼Ð°Ð³Ð°Ð·Ð¸Ð½Ðµ ÑÐ¾ÑÐ¾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1560" y="1412776"/>
            <a:ext cx="8192909" cy="46085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541816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680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ÐÐ°ÑÑÐ¸Ð½ÐºÐ¸ Ð¿Ð¾ Ð·Ð°Ð¿ÑÐ¾ÑÑ ÑÑÐ°Ð·Ñ Ð¿ÑÐ¾Ð´Ð°Ð²ÑÐ° Ð¸ Ð¿Ð¾ÐºÑÐ¿Ð°ÑÐµÐ»Ñ Ð² Ð¿ÑÐ¾Ð´ÑÐºÑÐ¾Ð²Ð¾Ð¼ Ð¼Ð°Ð³Ð°Ð·Ð¸Ð½Ðµ Ð½Ð° Ð°Ð½Ð³Ð»Ð¸Ð¹ÑÐºÐ¾Ð¼ Ð´Ð»Ñ ÑÐµÑÐ½Ð¸ÐºÑÐ¼Ð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67744" y="5418533"/>
            <a:ext cx="3714270" cy="1469764"/>
          </a:xfrm>
          <a:prstGeom prst="rect">
            <a:avLst/>
          </a:prstGeom>
          <a:noFill/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725138"/>
            <a:ext cx="9144000" cy="5373216"/>
          </a:xfrm>
        </p:spPr>
        <p:txBody>
          <a:bodyPr>
            <a:normAutofit lnSpcReduction="10000"/>
          </a:bodyPr>
          <a:lstStyle/>
          <a:p>
            <a:pPr marL="651510" indent="-514350">
              <a:buFont typeface="+mj-lt"/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How much does it cost?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Сколько стоит?</a:t>
            </a:r>
          </a:p>
          <a:p>
            <a:pPr marL="651510" indent="-514350">
              <a:buFont typeface="+mj-lt"/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Here you are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Возьмите пожалуйста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651510" indent="-514350" fontAlgn="base">
              <a:buFont typeface="+mj-lt"/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I'm looking for ...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Я ищу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651510" indent="-514350" fontAlgn="base">
              <a:buFont typeface="+mj-lt"/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I'm just browsing, thanks.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просто присматриваюсь,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спасибо</a:t>
            </a:r>
          </a:p>
          <a:p>
            <a:pPr marL="651510" indent="-514350" fontAlgn="base">
              <a:buFont typeface="+mj-lt"/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Could you help me?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Вы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не могли бы мне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помочь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651510" indent="-514350" fontAlgn="base">
              <a:buFont typeface="+mj-lt"/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I'd like to buy...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бы хотел купить...</a:t>
            </a:r>
          </a:p>
          <a:p>
            <a:pPr marL="651510" indent="-514350" fontAlgn="base">
              <a:buFont typeface="+mj-lt"/>
              <a:buAutoNum type="arabicPeriod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Do you have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...?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У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вас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есть...?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651510" indent="-514350" fontAlgn="base">
              <a:buFont typeface="+mj-lt"/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I’ll take it, please. 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возьму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это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спасибо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651510" indent="-514350" fontAlgn="base">
              <a:buFont typeface="+mj-lt"/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I’ll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pay in cash            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заплачу наличными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651510" indent="-514350" fontAlgn="base">
              <a:buFont typeface="+mj-lt"/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I’ll pay by card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Я заплачу карточкой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endParaRPr lang="ru-RU" dirty="0" smtClean="0"/>
          </a:p>
          <a:p>
            <a:pPr marL="651510" indent="-514350">
              <a:buFont typeface="+mj-lt"/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9751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14625" y="5387975"/>
            <a:ext cx="3713163" cy="147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6730" y="620688"/>
            <a:ext cx="8568952" cy="6463983"/>
          </a:xfrm>
        </p:spPr>
        <p:txBody>
          <a:bodyPr>
            <a:normAutofit lnSpcReduction="10000"/>
          </a:bodyPr>
          <a:lstStyle/>
          <a:p>
            <a:pPr marL="137160" indent="0">
              <a:buNone/>
            </a:pPr>
            <a:r>
              <a:rPr lang="ru-RU" dirty="0" smtClean="0"/>
              <a:t>1. С</a:t>
            </a:r>
            <a:r>
              <a:rPr lang="en-US" dirty="0" smtClean="0"/>
              <a:t>an I help you?     </a:t>
            </a:r>
            <a:r>
              <a:rPr lang="ru-RU" dirty="0" smtClean="0"/>
              <a:t>            </a:t>
            </a:r>
            <a:r>
              <a:rPr lang="en-US" dirty="0" smtClean="0"/>
              <a:t> </a:t>
            </a:r>
            <a:r>
              <a:rPr lang="ru-RU" dirty="0" smtClean="0"/>
              <a:t>Могу я Вам помочь?</a:t>
            </a:r>
          </a:p>
          <a:p>
            <a:pPr marL="137160" indent="0">
              <a:buNone/>
            </a:pPr>
            <a:r>
              <a:rPr lang="ru-RU" dirty="0" smtClean="0"/>
              <a:t>2. </a:t>
            </a:r>
            <a:r>
              <a:rPr lang="en-US" dirty="0" smtClean="0"/>
              <a:t>Are you looking for something in particular?  </a:t>
            </a:r>
            <a:r>
              <a:rPr lang="ru-RU" dirty="0" smtClean="0"/>
              <a:t>                                                                               Вы ищете что-то конкретное?</a:t>
            </a:r>
          </a:p>
          <a:p>
            <a:pPr marL="137160" indent="0">
              <a:buNone/>
            </a:pPr>
            <a:r>
              <a:rPr lang="ru-RU" dirty="0" smtClean="0"/>
              <a:t>3.  </a:t>
            </a:r>
            <a:r>
              <a:rPr lang="en-US" dirty="0" smtClean="0"/>
              <a:t>Sorry, we don’t have any left. </a:t>
            </a:r>
            <a:endParaRPr lang="ru-RU" dirty="0" smtClean="0"/>
          </a:p>
          <a:p>
            <a:pPr marL="137160" indent="0">
              <a:buNone/>
            </a:pPr>
            <a:r>
              <a:rPr lang="ru-RU" dirty="0" smtClean="0"/>
              <a:t>                                            Извините, их не осталось.</a:t>
            </a:r>
          </a:p>
          <a:p>
            <a:pPr marL="137160" indent="0">
              <a:buNone/>
            </a:pPr>
            <a:r>
              <a:rPr lang="ru-RU" dirty="0" smtClean="0"/>
              <a:t>4. </a:t>
            </a:r>
            <a:r>
              <a:rPr lang="en-US" dirty="0" smtClean="0"/>
              <a:t>They are over there. </a:t>
            </a:r>
            <a:r>
              <a:rPr lang="ru-RU" dirty="0" smtClean="0"/>
              <a:t>            Они вон там</a:t>
            </a:r>
          </a:p>
          <a:p>
            <a:pPr marL="137160" indent="0">
              <a:buNone/>
            </a:pPr>
            <a:r>
              <a:rPr lang="ru-RU" dirty="0" smtClean="0"/>
              <a:t>5. </a:t>
            </a:r>
            <a:r>
              <a:rPr lang="en-US" dirty="0" smtClean="0"/>
              <a:t>Sorry, we are out of….  </a:t>
            </a:r>
            <a:r>
              <a:rPr lang="ru-RU" dirty="0" smtClean="0"/>
              <a:t>     Извините, у нас нет….</a:t>
            </a:r>
          </a:p>
          <a:p>
            <a:pPr marL="137160" indent="0">
              <a:buNone/>
            </a:pPr>
            <a:r>
              <a:rPr lang="ru-RU" dirty="0" smtClean="0"/>
              <a:t>6. </a:t>
            </a:r>
            <a:r>
              <a:rPr lang="en-US" dirty="0" smtClean="0"/>
              <a:t>Would you like anything else?  </a:t>
            </a:r>
            <a:r>
              <a:rPr lang="ru-RU" dirty="0" smtClean="0"/>
              <a:t>Желаете что- </a:t>
            </a:r>
          </a:p>
          <a:p>
            <a:pPr marL="137160" indent="0">
              <a:buNone/>
            </a:pPr>
            <a:r>
              <a:rPr lang="ru-RU" dirty="0" smtClean="0"/>
              <a:t>    </a:t>
            </a:r>
            <a:r>
              <a:rPr lang="en-US" dirty="0" smtClean="0"/>
              <a:t>Did you want anything else?</a:t>
            </a:r>
            <a:r>
              <a:rPr lang="ru-RU" dirty="0" smtClean="0"/>
              <a:t>         </a:t>
            </a:r>
            <a:r>
              <a:rPr lang="ru-RU" dirty="0" err="1" smtClean="0"/>
              <a:t>нибудь</a:t>
            </a:r>
            <a:r>
              <a:rPr lang="ru-RU" dirty="0" smtClean="0"/>
              <a:t> </a:t>
            </a:r>
            <a:r>
              <a:rPr lang="ru-RU" dirty="0"/>
              <a:t>еще?</a:t>
            </a:r>
            <a:endParaRPr lang="en-US" dirty="0"/>
          </a:p>
          <a:p>
            <a:pPr marL="137160" indent="0">
              <a:buNone/>
            </a:pPr>
            <a:r>
              <a:rPr lang="ru-RU" dirty="0" smtClean="0"/>
              <a:t>7. </a:t>
            </a:r>
            <a:r>
              <a:rPr lang="en-US" dirty="0" smtClean="0"/>
              <a:t>Enter your PIN                      </a:t>
            </a:r>
            <a:r>
              <a:rPr lang="ru-RU" dirty="0" smtClean="0"/>
              <a:t>Введите </a:t>
            </a:r>
            <a:r>
              <a:rPr lang="ru-RU" dirty="0" err="1" smtClean="0"/>
              <a:t>пин</a:t>
            </a:r>
            <a:r>
              <a:rPr lang="ru-RU" dirty="0" smtClean="0"/>
              <a:t>-код</a:t>
            </a:r>
          </a:p>
          <a:p>
            <a:pPr marL="137160" indent="0">
              <a:buNone/>
            </a:pPr>
            <a:r>
              <a:rPr lang="ru-RU" dirty="0" smtClean="0"/>
              <a:t>8. </a:t>
            </a:r>
            <a:r>
              <a:rPr lang="en-US" dirty="0" smtClean="0"/>
              <a:t>Remove the card                   </a:t>
            </a:r>
            <a:r>
              <a:rPr lang="ru-RU" dirty="0" smtClean="0"/>
              <a:t>Заберите карточку</a:t>
            </a:r>
          </a:p>
          <a:p>
            <a:pPr marL="137160" indent="0">
              <a:buNone/>
            </a:pPr>
            <a:r>
              <a:rPr lang="ru-RU" dirty="0" smtClean="0"/>
              <a:t>9. </a:t>
            </a:r>
            <a:r>
              <a:rPr lang="en-US" dirty="0" smtClean="0"/>
              <a:t>Here’s your change              </a:t>
            </a:r>
            <a:r>
              <a:rPr lang="ru-RU" dirty="0" smtClean="0"/>
              <a:t>        Вот ваша сдача</a:t>
            </a:r>
          </a:p>
          <a:p>
            <a:pPr marL="137160" indent="0">
              <a:buNone/>
            </a:pPr>
            <a:r>
              <a:rPr lang="ru-RU" dirty="0" smtClean="0"/>
              <a:t>10. </a:t>
            </a:r>
            <a:r>
              <a:rPr lang="en-US" dirty="0" smtClean="0"/>
              <a:t>Do you need               </a:t>
            </a:r>
            <a:r>
              <a:rPr lang="ru-RU" dirty="0" smtClean="0"/>
              <a:t>                Вам нужен пакет?</a:t>
            </a:r>
          </a:p>
          <a:p>
            <a:pPr marL="137160" indent="0">
              <a:buNone/>
            </a:pPr>
            <a:r>
              <a:rPr lang="ru-RU" dirty="0" smtClean="0"/>
              <a:t>         </a:t>
            </a:r>
            <a:r>
              <a:rPr lang="en-US" dirty="0" smtClean="0"/>
              <a:t>a bag</a:t>
            </a:r>
            <a:r>
              <a:rPr lang="ru-RU" dirty="0" smtClean="0"/>
              <a:t>?</a:t>
            </a:r>
            <a:endParaRPr lang="en-US" dirty="0" smtClean="0">
              <a:solidFill>
                <a:srgbClr val="002060"/>
              </a:solidFill>
            </a:endParaRPr>
          </a:p>
          <a:p>
            <a:pPr marL="651510" indent="-514350">
              <a:buFont typeface="+mj-lt"/>
              <a:buAutoNum type="arabicPeriod"/>
            </a:pP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18039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143000"/>
          </a:xfrm>
        </p:spPr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C00000"/>
                </a:solidFill>
              </a:rPr>
              <a:t>I like honey</a:t>
            </a:r>
            <a:endParaRPr lang="ru-RU" sz="60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412776"/>
            <a:ext cx="8229600" cy="5256584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en-US" b="1" dirty="0" smtClean="0"/>
              <a:t>I like honey, I like cheese</a:t>
            </a:r>
          </a:p>
          <a:p>
            <a:pPr marL="137160" indent="0">
              <a:buNone/>
            </a:pPr>
            <a:r>
              <a:rPr lang="en-US" b="1" dirty="0" smtClean="0"/>
              <a:t>I like bread, but I don’t like peas</a:t>
            </a:r>
          </a:p>
          <a:p>
            <a:pPr marL="137160" indent="0">
              <a:buNone/>
            </a:pPr>
            <a:r>
              <a:rPr lang="en-US" b="1" dirty="0" smtClean="0"/>
              <a:t>I like food, anyway you cook it</a:t>
            </a:r>
          </a:p>
          <a:p>
            <a:pPr marL="137160" indent="0">
              <a:buNone/>
            </a:pPr>
            <a:r>
              <a:rPr lang="en-US" b="1" dirty="0" smtClean="0"/>
              <a:t>I like food, anyway you look at it</a:t>
            </a:r>
          </a:p>
          <a:p>
            <a:pPr marL="137160" indent="0">
              <a:buNone/>
            </a:pPr>
            <a:r>
              <a:rPr lang="en-US" b="1" dirty="0" smtClean="0"/>
              <a:t>I like food, cold or hot</a:t>
            </a:r>
          </a:p>
          <a:p>
            <a:pPr marL="137160" indent="0">
              <a:buNone/>
            </a:pPr>
            <a:r>
              <a:rPr lang="en-US" b="1" dirty="0" smtClean="0"/>
              <a:t>I like food, I like it a lot</a:t>
            </a:r>
          </a:p>
          <a:p>
            <a:pPr marL="137160" indent="0">
              <a:buNone/>
            </a:pPr>
            <a:r>
              <a:rPr lang="en-US" b="1" dirty="0" smtClean="0"/>
              <a:t>I like chocolate, I like potatoes,</a:t>
            </a:r>
          </a:p>
          <a:p>
            <a:pPr marL="137160" indent="0">
              <a:buNone/>
            </a:pPr>
            <a:r>
              <a:rPr lang="en-US" b="1" dirty="0" smtClean="0"/>
              <a:t>I like sausage, I like tomatoes</a:t>
            </a:r>
          </a:p>
          <a:p>
            <a:pPr marL="137160" indent="0">
              <a:buNone/>
            </a:pPr>
            <a:r>
              <a:rPr lang="en-US" b="1" dirty="0" smtClean="0"/>
              <a:t>I like ice-cream, I like toast</a:t>
            </a:r>
          </a:p>
          <a:p>
            <a:pPr marL="137160" indent="0">
              <a:buNone/>
            </a:pPr>
            <a:r>
              <a:rPr lang="en-US" b="1" dirty="0" smtClean="0"/>
              <a:t>Can you guess what I like the most?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899860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3968"/>
            <a:ext cx="8229600" cy="1066800"/>
          </a:xfrm>
        </p:spPr>
        <p:txBody>
          <a:bodyPr>
            <a:noAutofit/>
          </a:bodyPr>
          <a:lstStyle/>
          <a:p>
            <a:pPr algn="ctr"/>
            <a:r>
              <a:rPr lang="en-US" sz="8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Homework</a:t>
            </a:r>
            <a:endParaRPr lang="ru-RU" sz="8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1746" name="Picture 2" descr="ÐÐ°ÑÑÐ¸Ð½ÐºÐ¸ Ð¿Ð¾ Ð·Ð°Ð¿ÑÐ¾ÑÑ Ð½Ð°Ð±Ð¾Ñ Ð¿ÑÐ¾Ð´ÑÐºÑÐ¾Ð² Ð¿Ð¸ÑÐ°Ð½Ð¸Ñ ÑÐ¾ÑÐ¾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340768"/>
            <a:ext cx="9144000" cy="55172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10836" y="659334"/>
            <a:ext cx="9110820" cy="6336744"/>
          </a:xfrm>
          <a:noFill/>
        </p:spPr>
        <p:txBody>
          <a:bodyPr>
            <a:normAutofit/>
          </a:bodyPr>
          <a:lstStyle/>
          <a:p>
            <a:pPr marL="651510" indent="-514350">
              <a:buFont typeface="+mj-lt"/>
              <a:buAutoNum type="arabicPeriod"/>
            </a:pPr>
            <a:r>
              <a:rPr lang="en-US" dirty="0" smtClean="0"/>
              <a:t>It is yellow and long. It is very tasty. </a:t>
            </a:r>
          </a:p>
          <a:p>
            <a:pPr marL="651510" indent="-514350">
              <a:buFont typeface="+mj-lt"/>
              <a:buAutoNum type="arabicPeriod"/>
            </a:pPr>
            <a:r>
              <a:rPr lang="en-US" dirty="0" smtClean="0"/>
              <a:t>It is red and round. We make salad from it.</a:t>
            </a:r>
          </a:p>
          <a:p>
            <a:pPr marL="651510" indent="-514350">
              <a:buFont typeface="+mj-lt"/>
              <a:buAutoNum type="arabicPeriod"/>
            </a:pPr>
            <a:r>
              <a:rPr lang="en-US" dirty="0" smtClean="0"/>
              <a:t>What has lots of eyes, but never sees?</a:t>
            </a:r>
          </a:p>
          <a:p>
            <a:pPr marL="651510" indent="-514350">
              <a:buFont typeface="+mj-lt"/>
              <a:buAutoNum type="arabicPeriod"/>
            </a:pPr>
            <a:r>
              <a:rPr lang="en-US" dirty="0" smtClean="0"/>
              <a:t>You smile when you name it. The mouse likes it very much.</a:t>
            </a:r>
          </a:p>
          <a:p>
            <a:pPr marL="651510" indent="-514350">
              <a:buFont typeface="+mj-lt"/>
              <a:buAutoNum type="arabicPeriod"/>
            </a:pPr>
            <a:r>
              <a:rPr lang="en-US" dirty="0" smtClean="0"/>
              <a:t>It is white outside and yellow inside.</a:t>
            </a:r>
          </a:p>
          <a:p>
            <a:pPr marL="651510" indent="-514350">
              <a:buFont typeface="+mj-lt"/>
              <a:buAutoNum type="arabicPeriod"/>
            </a:pPr>
            <a:r>
              <a:rPr lang="en-US" dirty="0" smtClean="0"/>
              <a:t>It is white. Little children usually drink it.</a:t>
            </a:r>
          </a:p>
          <a:p>
            <a:pPr marL="651510" indent="-514350">
              <a:buFont typeface="+mj-lt"/>
              <a:buAutoNum type="arabicPeriod"/>
            </a:pPr>
            <a:r>
              <a:rPr lang="en-US" dirty="0" smtClean="0"/>
              <a:t>It has very many shirts. It is white and round.</a:t>
            </a:r>
          </a:p>
          <a:p>
            <a:pPr marL="651510" indent="-514350">
              <a:buFont typeface="+mj-lt"/>
              <a:buAutoNum type="arabicPeriod"/>
            </a:pPr>
            <a:r>
              <a:rPr lang="en-US" dirty="0" smtClean="0"/>
              <a:t>Clean, but not water; white, but not snow; sweet, but not ice-cream. What is it?</a:t>
            </a:r>
          </a:p>
          <a:p>
            <a:pPr marL="651510" indent="-514350">
              <a:buFont typeface="+mj-lt"/>
              <a:buAutoNum type="arabicPeriod"/>
            </a:pPr>
            <a:r>
              <a:rPr lang="en-US" dirty="0" smtClean="0"/>
              <a:t>Tea, milk, coffee, water, juice are…. </a:t>
            </a:r>
            <a:endParaRPr lang="ru-RU" dirty="0"/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6429908" y="664777"/>
            <a:ext cx="1579896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Banana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419510" y="1168833"/>
            <a:ext cx="1580474" cy="4572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Tomato</a:t>
            </a:r>
            <a:endParaRPr lang="ru-RU" sz="2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644659" y="1683831"/>
            <a:ext cx="1281336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Potato</a:t>
            </a:r>
            <a:endParaRPr lang="ru-RU" sz="2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691680" y="2628674"/>
            <a:ext cx="1296144" cy="43204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Cheese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388090" y="2965552"/>
            <a:ext cx="1008112" cy="43204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Egg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279450" y="3397600"/>
            <a:ext cx="1044116" cy="4572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Milk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759944" y="3899876"/>
            <a:ext cx="1418430" cy="4572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Cabbage</a:t>
            </a:r>
            <a:endParaRPr lang="ru-RU" sz="20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858696" y="4777769"/>
            <a:ext cx="1152128" cy="4572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Sugar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429908" y="5234969"/>
            <a:ext cx="1371600" cy="360040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Drinks</a:t>
            </a:r>
            <a:endParaRPr lang="ru-RU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54091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4380" y="620688"/>
            <a:ext cx="8229600" cy="1066800"/>
          </a:xfrm>
        </p:spPr>
        <p:txBody>
          <a:bodyPr>
            <a:noAutofit/>
          </a:bodyPr>
          <a:lstStyle/>
          <a:p>
            <a:pPr algn="ctr"/>
            <a:r>
              <a:rPr lang="en-US" sz="8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At the market</a:t>
            </a:r>
            <a:endParaRPr lang="ru-RU" sz="8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Английский язык\Desktop\музруковские чтения 2018\images (13)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861048"/>
            <a:ext cx="4503616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Английский язык\Desktop\музруковские чтения 2018\images (5)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9993" y="1628799"/>
            <a:ext cx="4644008" cy="3079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02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683464704"/>
              </p:ext>
            </p:extLst>
          </p:nvPr>
        </p:nvGraphicFramePr>
        <p:xfrm>
          <a:off x="6617754" y="5733256"/>
          <a:ext cx="2333748" cy="886996"/>
        </p:xfrm>
        <a:graphic>
          <a:graphicData uri="http://schemas.openxmlformats.org/presentationml/2006/ole">
            <p:oleObj spid="_x0000_s1051" name="Объект упаковщика для оболочки" showAsIcon="1" r:id="rId5" imgW="1289304" imgH="484632" progId="Package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3881541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792088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Цели урока</a:t>
            </a:r>
            <a:b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161760"/>
          </a:xfrm>
        </p:spPr>
        <p:txBody>
          <a:bodyPr/>
          <a:lstStyle/>
          <a:p>
            <a:pPr marL="624078" indent="-514350">
              <a:buFont typeface="+mj-lt"/>
              <a:buAutoNum type="arabicPeriod"/>
            </a:pPr>
            <a:r>
              <a:rPr lang="ru-RU" dirty="0" smtClean="0"/>
              <a:t>Развивать навыки аудирования и диалогической речи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Понимать лексические единицы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Воспитывать коммуникабельность в общении со сверстниками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Развивать способности и готовность вступать в иноязычное общение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Развивать внимание, воображение, память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846200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332656"/>
            <a:ext cx="8229600" cy="4709160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en-US" sz="6600" b="1" dirty="0" smtClean="0">
                <a:solidFill>
                  <a:srgbClr val="FF0000"/>
                </a:solidFill>
              </a:rPr>
              <a:t>Would you like</a:t>
            </a:r>
            <a:r>
              <a:rPr lang="en-US" sz="7200" dirty="0" smtClean="0">
                <a:solidFill>
                  <a:srgbClr val="FF0000"/>
                </a:solidFill>
              </a:rPr>
              <a:t>….?</a:t>
            </a:r>
          </a:p>
          <a:p>
            <a:pPr marL="137160" indent="0">
              <a:buNone/>
            </a:pPr>
            <a:r>
              <a:rPr lang="en-US" sz="6600" dirty="0" smtClean="0"/>
              <a:t>-Yes, I would.</a:t>
            </a:r>
          </a:p>
          <a:p>
            <a:pPr marL="137160" indent="0">
              <a:buNone/>
            </a:pPr>
            <a:r>
              <a:rPr lang="en-US" sz="6600" dirty="0" smtClean="0"/>
              <a:t>-No, I wouldn’t. </a:t>
            </a:r>
            <a:endParaRPr lang="ru-RU" sz="6600" dirty="0"/>
          </a:p>
        </p:txBody>
      </p:sp>
      <p:pic>
        <p:nvPicPr>
          <p:cNvPr id="2050" name="Picture 2" descr="F:\images (11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77072"/>
            <a:ext cx="3816424" cy="2539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Английский язык\Desktop\музруковские чтения 2018\images (8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077071"/>
            <a:ext cx="3587855" cy="2525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1185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548680"/>
            <a:ext cx="8157592" cy="6453336"/>
          </a:xfrm>
        </p:spPr>
        <p:txBody>
          <a:bodyPr>
            <a:normAutofit fontScale="85000" lnSpcReduction="10000"/>
          </a:bodyPr>
          <a:lstStyle/>
          <a:p>
            <a:pPr marL="651510" indent="-514350">
              <a:buFont typeface="+mj-lt"/>
              <a:buAutoNum type="arabicPeriod"/>
            </a:pPr>
            <a:r>
              <a:rPr lang="en-US" sz="3500" b="1" dirty="0" smtClean="0"/>
              <a:t>Would you like a cartoon of milk?</a:t>
            </a:r>
          </a:p>
          <a:p>
            <a:pPr marL="651510" indent="-514350">
              <a:buFont typeface="+mj-lt"/>
              <a:buAutoNum type="arabicPeriod"/>
            </a:pPr>
            <a:r>
              <a:rPr lang="en-US" sz="3500" b="1" dirty="0" smtClean="0"/>
              <a:t>Would you like a bottle of lemonade?</a:t>
            </a:r>
          </a:p>
          <a:p>
            <a:pPr marL="651510" indent="-514350">
              <a:buFont typeface="+mj-lt"/>
              <a:buAutoNum type="arabicPeriod"/>
            </a:pPr>
            <a:r>
              <a:rPr lang="en-US" sz="3500" b="1" dirty="0"/>
              <a:t>Would you </a:t>
            </a:r>
            <a:r>
              <a:rPr lang="en-US" sz="3500" b="1" dirty="0" smtClean="0"/>
              <a:t>like a bar of chocolate?</a:t>
            </a:r>
          </a:p>
          <a:p>
            <a:pPr marL="651510" indent="-514350">
              <a:buFont typeface="+mj-lt"/>
              <a:buAutoNum type="arabicPeriod"/>
            </a:pPr>
            <a:r>
              <a:rPr lang="en-US" sz="3500" b="1" dirty="0"/>
              <a:t>Would you </a:t>
            </a:r>
            <a:r>
              <a:rPr lang="en-US" sz="3500" b="1" dirty="0" smtClean="0"/>
              <a:t>like a bunch of grapes?</a:t>
            </a:r>
          </a:p>
          <a:p>
            <a:pPr marL="651510" indent="-514350">
              <a:buFont typeface="+mj-lt"/>
              <a:buAutoNum type="arabicPeriod"/>
            </a:pPr>
            <a:r>
              <a:rPr lang="en-US" sz="3500" b="1" dirty="0"/>
              <a:t>Would you </a:t>
            </a:r>
            <a:r>
              <a:rPr lang="en-US" sz="3500" b="1" dirty="0" smtClean="0"/>
              <a:t>like a kilo of beef?</a:t>
            </a:r>
          </a:p>
          <a:p>
            <a:pPr marL="651510" indent="-514350">
              <a:buFont typeface="+mj-lt"/>
              <a:buAutoNum type="arabicPeriod"/>
            </a:pPr>
            <a:r>
              <a:rPr lang="en-US" sz="3500" b="1" dirty="0"/>
              <a:t>Would you </a:t>
            </a:r>
            <a:r>
              <a:rPr lang="en-US" sz="3500" b="1" dirty="0" smtClean="0"/>
              <a:t>like a kilo of rice?</a:t>
            </a:r>
          </a:p>
          <a:p>
            <a:pPr marL="651510" indent="-514350">
              <a:buFont typeface="+mj-lt"/>
              <a:buAutoNum type="arabicPeriod"/>
            </a:pPr>
            <a:r>
              <a:rPr lang="en-US" sz="3500" b="1" dirty="0"/>
              <a:t>Would you </a:t>
            </a:r>
            <a:r>
              <a:rPr lang="en-US" sz="3500" b="1" dirty="0" smtClean="0"/>
              <a:t>like a kilo of apples?</a:t>
            </a:r>
          </a:p>
          <a:p>
            <a:pPr marL="651510" indent="-514350">
              <a:buFont typeface="+mj-lt"/>
              <a:buAutoNum type="arabicPeriod"/>
            </a:pPr>
            <a:r>
              <a:rPr lang="en-US" sz="3500" b="1" dirty="0"/>
              <a:t>Would you </a:t>
            </a:r>
            <a:r>
              <a:rPr lang="en-US" sz="3500" b="1" dirty="0" smtClean="0"/>
              <a:t>like a loaf of white bread?</a:t>
            </a:r>
          </a:p>
          <a:p>
            <a:pPr marL="651510" indent="-514350">
              <a:buFont typeface="+mj-lt"/>
              <a:buAutoNum type="arabicPeriod"/>
            </a:pPr>
            <a:r>
              <a:rPr lang="en-US" sz="3500" b="1" dirty="0"/>
              <a:t>Would you </a:t>
            </a:r>
            <a:r>
              <a:rPr lang="en-US" sz="3500" b="1" dirty="0" smtClean="0"/>
              <a:t>like a loaf of brown bread?</a:t>
            </a:r>
          </a:p>
          <a:p>
            <a:pPr marL="651510" indent="-514350">
              <a:buFont typeface="+mj-lt"/>
              <a:buAutoNum type="arabicPeriod"/>
            </a:pPr>
            <a:r>
              <a:rPr lang="en-US" sz="3500" b="1" dirty="0"/>
              <a:t>Would you </a:t>
            </a:r>
            <a:r>
              <a:rPr lang="en-US" sz="3500" b="1" dirty="0" smtClean="0"/>
              <a:t>like a pound of cheese?</a:t>
            </a:r>
          </a:p>
          <a:p>
            <a:pPr marL="651510" indent="-514350">
              <a:buFont typeface="+mj-lt"/>
              <a:buAutoNum type="arabicPeriod"/>
            </a:pPr>
            <a:r>
              <a:rPr lang="en-US" sz="3500" b="1" dirty="0"/>
              <a:t>Would you </a:t>
            </a:r>
            <a:r>
              <a:rPr lang="en-US" sz="3500" b="1" dirty="0" smtClean="0"/>
              <a:t>like a packet of chips?</a:t>
            </a:r>
          </a:p>
          <a:p>
            <a:pPr marL="651510" indent="-514350">
              <a:buFont typeface="+mj-lt"/>
              <a:buAutoNum type="arabicPeriod"/>
            </a:pPr>
            <a:r>
              <a:rPr lang="en-US" sz="3500" b="1" dirty="0"/>
              <a:t>Would you </a:t>
            </a:r>
            <a:r>
              <a:rPr lang="en-US" sz="3500" b="1" dirty="0" smtClean="0"/>
              <a:t>like a bottle of mineral water?</a:t>
            </a:r>
          </a:p>
          <a:p>
            <a:pPr marL="651510" indent="-514350">
              <a:buFont typeface="+mj-lt"/>
              <a:buAutoNum type="arabicPeriod"/>
            </a:pP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1690793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904696"/>
          </a:xfrm>
        </p:spPr>
        <p:txBody>
          <a:bodyPr/>
          <a:lstStyle/>
          <a:p>
            <a:pPr marL="137160" indent="0">
              <a:buNone/>
            </a:pPr>
            <a:r>
              <a:rPr lang="en-US" sz="6600" dirty="0" smtClean="0"/>
              <a:t>      I would like…</a:t>
            </a:r>
          </a:p>
          <a:p>
            <a:pPr marL="137160" indent="0">
              <a:buNone/>
            </a:pPr>
            <a:r>
              <a:rPr lang="en-US" dirty="0" smtClean="0"/>
              <a:t>                           </a:t>
            </a:r>
            <a:r>
              <a:rPr lang="en-US" sz="6600" dirty="0" smtClean="0"/>
              <a:t>I’d like…</a:t>
            </a:r>
            <a:endParaRPr lang="ru-RU" sz="6600" dirty="0"/>
          </a:p>
        </p:txBody>
      </p:sp>
      <p:pic>
        <p:nvPicPr>
          <p:cNvPr id="2050" name="Picture 2" descr="C:\Users\Asus\Desktop\картинки для урока\traders-working-hard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07704" y="2708920"/>
            <a:ext cx="5544616" cy="369977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542754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581128"/>
            <a:ext cx="3744416" cy="2160240"/>
          </a:xfrm>
        </p:spPr>
        <p:txBody>
          <a:bodyPr>
            <a:normAutofit fontScale="32500" lnSpcReduction="20000"/>
          </a:bodyPr>
          <a:lstStyle/>
          <a:p>
            <a:pPr marL="137160" indent="0"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 marL="13716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137160" indent="0">
              <a:buNone/>
            </a:pPr>
            <a:endParaRPr lang="ru-RU" dirty="0" smtClean="0">
              <a:solidFill>
                <a:schemeClr val="bg1"/>
              </a:solidFill>
            </a:endParaRPr>
          </a:p>
          <a:p>
            <a:pPr marL="137160" indent="0">
              <a:buNone/>
            </a:pPr>
            <a:r>
              <a:rPr lang="en-US" sz="1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We can buy ….at the…</a:t>
            </a:r>
            <a:endParaRPr lang="ru-RU" sz="16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2" name="Picture 4" descr="ÐÐ°ÑÑÐ¸Ð½ÐºÐ¸ Ð¿Ð¾ Ð·Ð°Ð¿ÑÐ¾ÑÑ sweet shop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84987" y="4238328"/>
            <a:ext cx="4659011" cy="2619672"/>
          </a:xfrm>
          <a:prstGeom prst="rect">
            <a:avLst/>
          </a:prstGeom>
          <a:noFill/>
        </p:spPr>
      </p:pic>
      <p:pic>
        <p:nvPicPr>
          <p:cNvPr id="12294" name="Picture 6" descr="ÐÐ°ÑÑÐ¸Ð½ÐºÐ¸ Ð¿Ð¾ Ð·Ð°Ð¿ÑÐ¾ÑÑ sweet shop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196752"/>
            <a:ext cx="4870128" cy="324675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979712" y="354360"/>
            <a:ext cx="5688632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srgbClr val="FF0000"/>
                </a:solidFill>
              </a:rPr>
              <a:t>The sweet shop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19630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599</TotalTime>
  <Words>671</Words>
  <Application>Microsoft Office PowerPoint</Application>
  <PresentationFormat>Экран (4:3)</PresentationFormat>
  <Paragraphs>118</Paragraphs>
  <Slides>20</Slides>
  <Notes>0</Notes>
  <HiddenSlides>0</HiddenSlides>
  <MMClips>1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2" baseType="lpstr">
      <vt:lpstr>Городская</vt:lpstr>
      <vt:lpstr>Объект упаковщика для оболочки</vt:lpstr>
      <vt:lpstr>Слайд 1</vt:lpstr>
      <vt:lpstr>I like honey</vt:lpstr>
      <vt:lpstr>Слайд 3</vt:lpstr>
      <vt:lpstr>At the market</vt:lpstr>
      <vt:lpstr>Цели урока </vt:lpstr>
      <vt:lpstr>Слайд 6</vt:lpstr>
      <vt:lpstr>Слайд 7</vt:lpstr>
      <vt:lpstr>Слайд 8</vt:lpstr>
      <vt:lpstr>Слайд 9</vt:lpstr>
      <vt:lpstr>The baker’s</vt:lpstr>
      <vt:lpstr>The butcher’s</vt:lpstr>
      <vt:lpstr>The green grocery’s</vt:lpstr>
      <vt:lpstr>The dairy</vt:lpstr>
      <vt:lpstr>The fishmonger’s</vt:lpstr>
      <vt:lpstr>We can buy …at the…</vt:lpstr>
      <vt:lpstr>Food shops </vt:lpstr>
      <vt:lpstr>At the supermarket (the dialogue)</vt:lpstr>
      <vt:lpstr>Слайд 18</vt:lpstr>
      <vt:lpstr>Слайд 19</vt:lpstr>
      <vt:lpstr>Homework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Английский язык</dc:creator>
  <cp:lastModifiedBy>Asus</cp:lastModifiedBy>
  <cp:revision>65</cp:revision>
  <dcterms:created xsi:type="dcterms:W3CDTF">2018-05-29T07:20:05Z</dcterms:created>
  <dcterms:modified xsi:type="dcterms:W3CDTF">2018-07-30T08:05:35Z</dcterms:modified>
</cp:coreProperties>
</file>