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74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132856"/>
            <a:ext cx="6408712" cy="1467594"/>
          </a:xfrm>
        </p:spPr>
        <p:txBody>
          <a:bodyPr/>
          <a:lstStyle>
            <a:lvl1pPr>
              <a:defRPr sz="54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venture" panose="02000503020000020003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149080"/>
            <a:ext cx="3128392" cy="12736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7C806-D106-4731-B9C2-4FA9F3531B9D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3280F-E541-441A-8C3B-D640085CFC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0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35838" y="11588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36365-234B-4057-B5EF-52240713CF2C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BD9C9-337A-4FDC-9CE6-DEA4CC171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2500" y="104775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DA125-953C-4430-8330-16D91735C1C2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7195D-6E51-46D7-9FD8-BEB841199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D7F7-7BFF-41AF-8AE8-6CF0D630F5A9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CC3AB-AEFD-49B7-A0B2-BA8EF7A88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889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BF9B-6C2A-4F6B-9D73-8FB4ED7B2864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5ADF9-AFC1-4592-861C-1887CD08B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1588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525" y="0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2CEB4-48CC-4E80-87C9-13FCA8FB328A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C09F4-4BD7-45A2-96AF-9B4F0710E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1588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D82FE-D1F6-44BC-9C7B-4274E874E683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B913C-A663-4311-9F04-A8C1F1ED5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26035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75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34191-E605-45B0-ABBA-9681DF46B142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D479D-15FC-402B-9458-3CA121206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26035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2952-2A72-4B41-9979-C1E74B64DD8B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8BDD8-E0C8-427D-8FA8-91FEC0A39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889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17DE-DEA8-4076-9D0C-BC00DB72EAE8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516C0-2C80-4C9C-9B7E-483CE6BEB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889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20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769EB-8EC2-44F6-B7F5-0EF2A7732793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5B90-8DF8-430D-BC96-F6A388645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825" y="4625975"/>
            <a:ext cx="982663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1258888" cy="6858000"/>
          </a:xfrm>
          <a:prstGeom prst="rect">
            <a:avLst/>
          </a:prstGeom>
          <a:gradFill>
            <a:gsLst>
              <a:gs pos="4000">
                <a:srgbClr val="FF0000"/>
              </a:gs>
              <a:gs pos="51000">
                <a:srgbClr val="FFFF0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8" name="Рисунок 8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4437063"/>
            <a:ext cx="1481138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972C55-6917-4DF5-AFCD-A5A413F81EE5}" type="datetimeFigureOut">
              <a:rPr lang="ru-RU"/>
              <a:pPr>
                <a:defRPr/>
              </a:pPr>
              <a:t>пн 30.07.18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C0BAD1-188A-4E6E-91E3-8E74C1840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4" name="Picture 3" descr="C:\Users\Алексей\AppData\Local\Microsoft\Windows\INetCache\IE\MM784OXT\MC900432549[1]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15200" y="188913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788" y="5084763"/>
            <a:ext cx="2771775" cy="1674812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800" b="1" kern="120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dventure" panose="02000503020000020003" pitchFamily="2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dventure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050" y="4221163"/>
            <a:ext cx="5114925" cy="19653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2000" smtClean="0"/>
          </a:p>
          <a:p>
            <a:pPr>
              <a:lnSpc>
                <a:spcPct val="80000"/>
              </a:lnSpc>
            </a:pPr>
            <a:r>
              <a:rPr lang="ru-RU" sz="2400" smtClean="0"/>
              <a:t>Харченко Наталья Александровна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МДОУ «Детский сад №23 п.Железнодорожный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Средняя группа №1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331913" y="1095375"/>
            <a:ext cx="65532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800" b="1"/>
              <a:t>Проект</a:t>
            </a:r>
            <a:r>
              <a:rPr lang="ru-RU" sz="4000" b="1"/>
              <a:t> </a:t>
            </a:r>
          </a:p>
          <a:p>
            <a:pPr algn="ctr"/>
            <a:endParaRPr lang="ru-RU" sz="4000" b="1"/>
          </a:p>
          <a:p>
            <a:pPr algn="ctr"/>
            <a:r>
              <a:rPr lang="ru-RU" sz="4400" b="1"/>
              <a:t>«Школа маленьких пешеходов»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692275" y="477838"/>
            <a:ext cx="626427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Дидактические игры:</a:t>
            </a:r>
            <a:r>
              <a:rPr lang="ru-RU" sz="200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>
                <a:latin typeface="Times New Roman" pitchFamily="18" charset="0"/>
              </a:rPr>
              <a:t>«Дорожные знаки», «Азбука безопасности», «Сложи транспорт из частей», «Основы безопасности на дорогах».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Звуковая игра «Правила дорожного движения»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pPr algn="ctr"/>
            <a:endParaRPr lang="ru-RU" sz="2000">
              <a:latin typeface="Times New Roman" pitchFamily="18" charset="0"/>
            </a:endParaRPr>
          </a:p>
          <a:p>
            <a:pPr algn="ctr"/>
            <a:r>
              <a:rPr lang="ru-RU" sz="2000" b="1">
                <a:latin typeface="Times New Roman" pitchFamily="18" charset="0"/>
              </a:rPr>
              <a:t>Введение в художественную литературу:</a:t>
            </a:r>
            <a:endParaRPr lang="ru-RU" sz="2000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</a:rPr>
              <a:t>Чтение стихотворений и рассказов, рассматривание иллюстраций: С.Михалкова «Моя улица»; В.Берестов «Про машину»; Э.Мошковская «Я тоже буду шофером»; М.Манакова «Трамвай», «Троллейбус», «Автомобиль»,  «Грузовик», «Верные помощники»; С.Михалков «Если свет зажегся красный…», «Дядя Степа – милиционер»; стихотворение С.Маршака «Мяч»; Н.Сорокин «Перекресток».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Загадывание загадок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187450" y="377825"/>
            <a:ext cx="6913563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Музыка: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</a:rPr>
              <a:t>Включение в проект музыкальных произведений для слушания,</a:t>
            </a:r>
          </a:p>
          <a:p>
            <a:r>
              <a:rPr lang="ru-RU" sz="2000">
                <a:latin typeface="Times New Roman" pitchFamily="18" charset="0"/>
              </a:rPr>
              <a:t>Песни для детей «Всем на свете нужен дом», «Мир правил дорожного движения»; </a:t>
            </a:r>
          </a:p>
          <a:p>
            <a:r>
              <a:rPr lang="ru-RU" sz="2000">
                <a:latin typeface="Times New Roman" pitchFamily="18" charset="0"/>
              </a:rPr>
              <a:t>группа «Киндер-сюрприз» песня «Кто придумал светофор»</a:t>
            </a:r>
          </a:p>
          <a:p>
            <a:endParaRPr lang="ru-RU" sz="2000"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Физическое развитие:</a:t>
            </a:r>
          </a:p>
          <a:p>
            <a:pPr algn="ctr"/>
            <a:endParaRPr lang="ru-RU" sz="2000">
              <a:latin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</a:rPr>
              <a:t>Подвижные игры:</a:t>
            </a:r>
            <a:r>
              <a:rPr lang="ru-RU" sz="2000">
                <a:latin typeface="Times New Roman" pitchFamily="18" charset="0"/>
              </a:rPr>
              <a:t> </a:t>
            </a:r>
          </a:p>
          <a:p>
            <a:endParaRPr lang="ru-RU" sz="2000">
              <a:latin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</a:rPr>
              <a:t>«Найди свой цвет»</a:t>
            </a:r>
          </a:p>
          <a:p>
            <a:r>
              <a:rPr lang="ru-RU" sz="2000">
                <a:latin typeface="Times New Roman" pitchFamily="18" charset="0"/>
              </a:rPr>
              <a:t>«Найди свою машину»</a:t>
            </a:r>
          </a:p>
          <a:p>
            <a:r>
              <a:rPr lang="ru-RU" sz="2000">
                <a:latin typeface="Times New Roman" pitchFamily="18" charset="0"/>
              </a:rPr>
              <a:t>«Воробушки и автомобиль», </a:t>
            </a:r>
          </a:p>
          <a:p>
            <a:r>
              <a:rPr lang="ru-RU" sz="2000">
                <a:latin typeface="Times New Roman" pitchFamily="18" charset="0"/>
              </a:rPr>
              <a:t>«Сигналы светофора», </a:t>
            </a:r>
          </a:p>
        </p:txBody>
      </p:sp>
      <p:pic>
        <p:nvPicPr>
          <p:cNvPr id="23557" name="Picture 5" descr="DSC_319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3"/>
            <a:ext cx="4268788" cy="2492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836613"/>
            <a:ext cx="153987" cy="633412"/>
          </a:xfrm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endParaRPr lang="ru-RU" sz="4400" smtClean="0">
              <a:ln>
                <a:noFill/>
              </a:ln>
              <a:solidFill>
                <a:schemeClr val="tx1"/>
              </a:solidFill>
              <a:effectLst/>
              <a:latin typeface="Adventure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763713" y="552450"/>
            <a:ext cx="640873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</a:rPr>
              <a:t>Художественно-эстетическое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развитие:</a:t>
            </a:r>
          </a:p>
          <a:p>
            <a:pPr algn="ctr"/>
            <a:endParaRPr lang="ru-RU" sz="2400">
              <a:latin typeface="Times New Roman" pitchFamily="18" charset="0"/>
            </a:endParaRPr>
          </a:p>
          <a:p>
            <a:r>
              <a:rPr lang="ru-RU" sz="2000" b="1">
                <a:solidFill>
                  <a:schemeClr val="folHlink"/>
                </a:solidFill>
                <a:latin typeface="Times New Roman" pitchFamily="18" charset="0"/>
              </a:rPr>
              <a:t>Рисование</a:t>
            </a:r>
          </a:p>
          <a:p>
            <a:r>
              <a:rPr lang="ru-RU" sz="2000">
                <a:latin typeface="Times New Roman" pitchFamily="18" charset="0"/>
              </a:rPr>
              <a:t> «Дома на нашей улице», «Светофор»</a:t>
            </a:r>
          </a:p>
          <a:p>
            <a:r>
              <a:rPr lang="ru-RU" sz="2000" b="1">
                <a:solidFill>
                  <a:schemeClr val="folHlink"/>
                </a:solidFill>
                <a:latin typeface="Times New Roman" pitchFamily="18" charset="0"/>
              </a:rPr>
              <a:t>Лепка</a:t>
            </a:r>
            <a:r>
              <a:rPr lang="ru-RU" sz="2000" b="1">
                <a:latin typeface="Times New Roman" pitchFamily="18" charset="0"/>
              </a:rPr>
              <a:t> </a:t>
            </a:r>
          </a:p>
          <a:p>
            <a:r>
              <a:rPr lang="ru-RU" sz="2000">
                <a:latin typeface="Times New Roman" pitchFamily="18" charset="0"/>
              </a:rPr>
              <a:t>«Автомобили»</a:t>
            </a:r>
          </a:p>
          <a:p>
            <a:r>
              <a:rPr lang="ru-RU" sz="2000" b="1">
                <a:solidFill>
                  <a:schemeClr val="folHlink"/>
                </a:solidFill>
                <a:latin typeface="Times New Roman" pitchFamily="18" charset="0"/>
              </a:rPr>
              <a:t>Аппликация</a:t>
            </a:r>
          </a:p>
          <a:p>
            <a:r>
              <a:rPr lang="ru-RU" sz="2000">
                <a:latin typeface="Times New Roman" pitchFamily="18" charset="0"/>
              </a:rPr>
              <a:t>«Дорожные знаки»</a:t>
            </a:r>
          </a:p>
        </p:txBody>
      </p:sp>
      <p:pic>
        <p:nvPicPr>
          <p:cNvPr id="40966" name="Picture 6" descr="DSC_327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789363"/>
            <a:ext cx="3744912" cy="2619375"/>
          </a:xfrm>
          <a:prstGeom prst="rect">
            <a:avLst/>
          </a:prstGeom>
          <a:noFill/>
        </p:spPr>
      </p:pic>
      <p:pic>
        <p:nvPicPr>
          <p:cNvPr id="40967" name="Picture 7" descr="DSC_325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789363"/>
            <a:ext cx="3673475" cy="2763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425575"/>
            <a:ext cx="1712912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973513"/>
            <a:ext cx="171132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088" y="2205038"/>
            <a:ext cx="1711325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973513"/>
            <a:ext cx="171291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060575"/>
            <a:ext cx="1703388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979613" y="609600"/>
            <a:ext cx="53054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</a:rPr>
              <a:t>Взаимодействие с семьями воспитанников</a:t>
            </a: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76375" y="188913"/>
            <a:ext cx="6119813" cy="1727200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4000" smtClean="0">
                <a:ln>
                  <a:noFill/>
                </a:ln>
                <a:solidFill>
                  <a:schemeClr val="tx1"/>
                </a:solidFill>
                <a:effectLst/>
                <a:latin typeface="Adventure"/>
              </a:rPr>
              <a:t>Коллективная работа</a:t>
            </a:r>
            <a:r>
              <a:rPr lang="ru-RU" sz="3600" smtClean="0">
                <a:ln>
                  <a:noFill/>
                </a:ln>
                <a:solidFill>
                  <a:schemeClr val="tx1"/>
                </a:solidFill>
                <a:effectLst/>
                <a:latin typeface="Adventure"/>
              </a:rPr>
              <a:t/>
            </a:r>
            <a:br>
              <a:rPr lang="ru-RU" sz="3600" smtClean="0">
                <a:ln>
                  <a:noFill/>
                </a:ln>
                <a:solidFill>
                  <a:schemeClr val="tx1"/>
                </a:solidFill>
                <a:effectLst/>
                <a:latin typeface="Adventure"/>
              </a:rPr>
            </a:br>
            <a:endParaRPr lang="ru-RU" sz="3200" smtClean="0">
              <a:ln>
                <a:noFill/>
              </a:ln>
              <a:solidFill>
                <a:schemeClr val="tx1"/>
              </a:solidFill>
              <a:effectLst/>
              <a:latin typeface="Adventure"/>
            </a:endParaRPr>
          </a:p>
        </p:txBody>
      </p:sp>
      <p:pic>
        <p:nvPicPr>
          <p:cNvPr id="41988" name="Picture 4" descr="DSC_328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916113"/>
            <a:ext cx="3454400" cy="4681537"/>
          </a:xfrm>
          <a:prstGeom prst="rect">
            <a:avLst/>
          </a:prstGeom>
          <a:noFill/>
        </p:spPr>
      </p:pic>
      <p:sp>
        <p:nvSpPr>
          <p:cNvPr id="41989" name="Rectangle 5"/>
          <p:cNvSpPr>
            <a:spLocks noGrp="1"/>
          </p:cNvSpPr>
          <p:nvPr>
            <p:ph type="body" idx="4294967295"/>
          </p:nvPr>
        </p:nvSpPr>
        <p:spPr>
          <a:xfrm>
            <a:off x="5364163" y="3141663"/>
            <a:ext cx="3529012" cy="863600"/>
          </a:xfrm>
          <a:noFill/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 smtClean="0"/>
              <a:t>«Наш город»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1403350" y="188913"/>
            <a:ext cx="6408738" cy="20161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800" b="1" smtClean="0"/>
              <a:t>Развлечения по правилам дорожного движения</a:t>
            </a:r>
          </a:p>
          <a:p>
            <a:pPr marL="0" indent="0">
              <a:buFont typeface="Arial" charset="0"/>
              <a:buNone/>
            </a:pPr>
            <a:r>
              <a:rPr lang="ru-RU" sz="2800" b="1" smtClean="0"/>
              <a:t>«Баба Яга знакомится с правилами дорожного движения»</a:t>
            </a:r>
          </a:p>
          <a:p>
            <a:pPr marL="0" indent="0">
              <a:buFont typeface="Arial" charset="0"/>
              <a:buNone/>
            </a:pPr>
            <a:endParaRPr lang="ru-RU" smtClean="0">
              <a:latin typeface="Candara" pitchFamily="34" charset="0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276475"/>
            <a:ext cx="27368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844675"/>
            <a:ext cx="32575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 descr="DSC_33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149725"/>
            <a:ext cx="3549650" cy="251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547813" y="477838"/>
            <a:ext cx="59769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</a:rPr>
              <a:t>Изготовление уголка </a:t>
            </a:r>
          </a:p>
          <a:p>
            <a:pPr algn="ctr"/>
            <a:endParaRPr lang="ru-RU" sz="3600" b="1">
              <a:latin typeface="Times New Roman" pitchFamily="18" charset="0"/>
            </a:endParaRPr>
          </a:p>
          <a:p>
            <a:pPr algn="ctr"/>
            <a:endParaRPr lang="ru-RU" sz="3600" b="1">
              <a:latin typeface="Times New Roman" pitchFamily="18" charset="0"/>
            </a:endParaRPr>
          </a:p>
          <a:p>
            <a:pPr algn="ctr"/>
            <a:endParaRPr lang="ru-RU" sz="3600" b="1">
              <a:latin typeface="Times New Roman" pitchFamily="18" charset="0"/>
            </a:endParaRPr>
          </a:p>
          <a:p>
            <a:r>
              <a:rPr lang="ru-RU" sz="3600" b="1">
                <a:latin typeface="Times New Roman" pitchFamily="18" charset="0"/>
              </a:rPr>
              <a:t>«Правила </a:t>
            </a:r>
          </a:p>
          <a:p>
            <a:r>
              <a:rPr lang="ru-RU" sz="3600" b="1">
                <a:latin typeface="Times New Roman" pitchFamily="18" charset="0"/>
              </a:rPr>
              <a:t>дорожного </a:t>
            </a:r>
          </a:p>
          <a:p>
            <a:r>
              <a:rPr lang="ru-RU" sz="3600" b="1">
                <a:latin typeface="Times New Roman" pitchFamily="18" charset="0"/>
              </a:rPr>
              <a:t>движения»</a:t>
            </a:r>
            <a:r>
              <a:rPr lang="ru-RU"/>
              <a:t> </a:t>
            </a:r>
          </a:p>
        </p:txBody>
      </p:sp>
      <p:pic>
        <p:nvPicPr>
          <p:cNvPr id="25613" name="Picture 13" descr="DSC_33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3376612" cy="4637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476375" y="387350"/>
            <a:ext cx="61912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800"/>
              <a:t>Берегите </a:t>
            </a:r>
          </a:p>
          <a:p>
            <a:pPr algn="ctr"/>
            <a:r>
              <a:rPr lang="ru-RU" sz="4800"/>
              <a:t>себя и своих детей!!!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989138"/>
            <a:ext cx="6840538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31913" y="3573463"/>
            <a:ext cx="7312025" cy="2663825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altLang="ru-RU" sz="2800" b="1" smtClean="0">
                <a:latin typeface="Candara" pitchFamily="34" charset="0"/>
              </a:rPr>
              <a:t>    Вид проекта</a:t>
            </a:r>
            <a:r>
              <a:rPr lang="ru-RU" altLang="ru-RU" sz="2800" smtClean="0">
                <a:latin typeface="Candara" pitchFamily="34" charset="0"/>
              </a:rPr>
              <a:t>: творческо-информационный</a:t>
            </a:r>
            <a:br>
              <a:rPr lang="ru-RU" altLang="ru-RU" sz="2800" smtClean="0">
                <a:latin typeface="Candara" pitchFamily="34" charset="0"/>
              </a:rPr>
            </a:br>
            <a:r>
              <a:rPr lang="ru-RU" altLang="ru-RU" sz="2800" b="1" smtClean="0">
                <a:latin typeface="Candara" pitchFamily="34" charset="0"/>
              </a:rPr>
              <a:t>Продолжительность:</a:t>
            </a:r>
            <a:r>
              <a:rPr lang="ru-RU" altLang="ru-RU" sz="2800" smtClean="0">
                <a:latin typeface="Candara" pitchFamily="34" charset="0"/>
              </a:rPr>
              <a:t> 1,5 месяц</a:t>
            </a:r>
            <a:br>
              <a:rPr lang="ru-RU" altLang="ru-RU" sz="2800" smtClean="0">
                <a:latin typeface="Candara" pitchFamily="34" charset="0"/>
              </a:rPr>
            </a:br>
            <a:r>
              <a:rPr lang="ru-RU" altLang="ru-RU" sz="2800" b="1" smtClean="0">
                <a:latin typeface="Candara" pitchFamily="34" charset="0"/>
              </a:rPr>
              <a:t>Участники проекта</a:t>
            </a:r>
            <a:r>
              <a:rPr lang="ru-RU" altLang="ru-RU" sz="2800" smtClean="0">
                <a:latin typeface="Candara" pitchFamily="34" charset="0"/>
              </a:rPr>
              <a:t>: воспитатель средней группы, дети средней группы и их родители</a:t>
            </a:r>
            <a:r>
              <a:rPr lang="ru-RU" altLang="ru-RU" sz="2400" smtClean="0">
                <a:latin typeface="Candara" pitchFamily="34" charset="0"/>
              </a:rPr>
              <a:t>.</a:t>
            </a:r>
            <a:br>
              <a:rPr lang="ru-RU" altLang="ru-RU" sz="2400" smtClean="0">
                <a:latin typeface="Candara" pitchFamily="34" charset="0"/>
              </a:rPr>
            </a:br>
            <a:endParaRPr lang="ru-RU" sz="2400" smtClean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619250" y="769938"/>
            <a:ext cx="6408738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chemeClr val="folHlink"/>
                </a:solidFill>
              </a:rPr>
              <a:t>«Щади здоровье, </a:t>
            </a:r>
            <a:endParaRPr lang="ru-RU" sz="2800">
              <a:solidFill>
                <a:schemeClr val="folHlink"/>
              </a:solidFill>
            </a:endParaRPr>
          </a:p>
          <a:p>
            <a:pPr algn="ctr"/>
            <a:r>
              <a:rPr lang="ru-RU" sz="2800" b="1">
                <a:solidFill>
                  <a:schemeClr val="folHlink"/>
                </a:solidFill>
              </a:rPr>
              <a:t>жизнь щади, </a:t>
            </a:r>
            <a:endParaRPr lang="ru-RU" sz="2800">
              <a:solidFill>
                <a:schemeClr val="folHlink"/>
              </a:solidFill>
            </a:endParaRPr>
          </a:p>
          <a:p>
            <a:pPr algn="ctr"/>
            <a:r>
              <a:rPr lang="ru-RU" sz="2800" b="1">
                <a:solidFill>
                  <a:schemeClr val="folHlink"/>
                </a:solidFill>
              </a:rPr>
              <a:t>за движеньем следи. </a:t>
            </a:r>
            <a:endParaRPr lang="ru-RU" sz="2800">
              <a:solidFill>
                <a:schemeClr val="folHlink"/>
              </a:solidFill>
            </a:endParaRPr>
          </a:p>
          <a:p>
            <a:pPr algn="ctr"/>
            <a:r>
              <a:rPr lang="ru-RU" sz="2800" b="1">
                <a:solidFill>
                  <a:schemeClr val="folHlink"/>
                </a:solidFill>
              </a:rPr>
              <a:t>Экзамен важного значения </a:t>
            </a:r>
            <a:endParaRPr lang="ru-RU" sz="2800">
              <a:solidFill>
                <a:schemeClr val="folHlink"/>
              </a:solidFill>
            </a:endParaRPr>
          </a:p>
          <a:p>
            <a:pPr algn="ctr"/>
            <a:r>
              <a:rPr lang="ru-RU" sz="2800" b="1">
                <a:solidFill>
                  <a:schemeClr val="folHlink"/>
                </a:solidFill>
              </a:rPr>
              <a:t>держи по правилам движения».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258888" y="833438"/>
            <a:ext cx="6913562" cy="539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Актуальность проекта.</a:t>
            </a:r>
            <a:r>
              <a:rPr lang="ru-RU" sz="2000"/>
              <a:t> </a:t>
            </a:r>
          </a:p>
          <a:p>
            <a:pPr algn="ctr"/>
            <a:endParaRPr lang="ru-RU" sz="2000"/>
          </a:p>
          <a:p>
            <a:pPr algn="ctr"/>
            <a:endParaRPr lang="ru-RU" sz="2000"/>
          </a:p>
          <a:p>
            <a:pPr algn="ctr"/>
            <a:r>
              <a:rPr lang="ru-RU" sz="2000"/>
              <a:t>Проект посвящен актуальной проблеме – воспитанию у детей дошкольного возраста навыков безопасного поведения на улицах. С каждым годом интенсивность движения транспорта на дорогах возрастает, а вместе с этим увеличивается и количество дорожно-транспортных происшествий. Ежегодно на дорогах нашей страны совершаются сотни дорожно-транспортных происшествий, гибнут в ДТП около 2000 детей, более 20000 получают травмы. Перед обществом встаёт вопрос: «Как сделать так, чтобы улицы и дороги стали безопасными для наших детей? » Только нашими усилиями, используя знания, терпение, можно научить детей навыкам безопасного общения со сложным миром дорог.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4075" y="0"/>
            <a:ext cx="5257800" cy="83661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>
                <a:solidFill>
                  <a:srgbClr val="7030A0"/>
                </a:solidFill>
                <a:latin typeface="Candara" pitchFamily="34" charset="0"/>
                <a:cs typeface="Calibri" pitchFamily="34" charset="0"/>
              </a:rPr>
              <a:t> </a:t>
            </a:r>
          </a:p>
          <a:p>
            <a:pPr marL="0" indent="0" algn="ctr">
              <a:lnSpc>
                <a:spcPct val="80000"/>
              </a:lnSpc>
              <a:buFont typeface="Arial" charset="0"/>
              <a:buNone/>
            </a:pPr>
            <a:r>
              <a:rPr lang="ru-RU" sz="2800" b="1" smtClean="0">
                <a:solidFill>
                  <a:schemeClr val="folHlink"/>
                </a:solidFill>
                <a:cs typeface="Calibri" pitchFamily="34" charset="0"/>
              </a:rPr>
              <a:t>Цели проекта</a:t>
            </a:r>
            <a:br>
              <a:rPr lang="ru-RU" sz="2800" b="1" smtClean="0">
                <a:solidFill>
                  <a:schemeClr val="folHlink"/>
                </a:solidFill>
                <a:cs typeface="Calibri" pitchFamily="34" charset="0"/>
              </a:rPr>
            </a:br>
            <a:endParaRPr lang="ru-RU" sz="2800" b="1" smtClean="0">
              <a:solidFill>
                <a:schemeClr val="folHlink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87450" y="836613"/>
            <a:ext cx="68405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/>
              <a:t>-</a:t>
            </a:r>
            <a:r>
              <a:rPr lang="ru-RU" sz="2000"/>
              <a:t>знакомить детей с улицей, сопутствующими ей понятиями, а также правилами культурного поведения в городе и простейшими правилами дорожного движения. </a:t>
            </a:r>
          </a:p>
          <a:p>
            <a:r>
              <a:rPr lang="ru-RU" sz="2000" b="1"/>
              <a:t> -</a:t>
            </a:r>
            <a:r>
              <a:rPr lang="ru-RU" sz="2000"/>
              <a:t> прививать элементарные практические навыки безопасного поведения на городских улицах в качестве пешеходов для сохранения жизни и здоровья себе и окружающих.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187450" y="3360738"/>
            <a:ext cx="79565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chemeClr val="folHlink"/>
                </a:solidFill>
                <a:latin typeface="Times New Roman" pitchFamily="18" charset="0"/>
              </a:rPr>
              <a:t>Задачи:</a:t>
            </a:r>
            <a:r>
              <a:rPr lang="ru-RU" sz="2400" b="1"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  <a:p>
            <a:r>
              <a:rPr lang="ru-RU" sz="2000" b="1"/>
              <a:t>Образовательные: </a:t>
            </a:r>
          </a:p>
          <a:p>
            <a:endParaRPr lang="ru-RU" sz="2000"/>
          </a:p>
          <a:p>
            <a:r>
              <a:rPr lang="ru-RU" sz="2000" b="1"/>
              <a:t>-</a:t>
            </a:r>
            <a:r>
              <a:rPr lang="ru-RU" sz="2000"/>
              <a:t> познакомить детей с понятием улица, ее основными частями</a:t>
            </a:r>
          </a:p>
          <a:p>
            <a:r>
              <a:rPr lang="ru-RU" sz="2000" b="1"/>
              <a:t>-</a:t>
            </a:r>
            <a:r>
              <a:rPr lang="ru-RU" sz="2000"/>
              <a:t> продолжать знакомить детей с видами транспорта (наземный, водный, воздушный) и транспортных средств различного назначения (общественный, специальный транспорт); </a:t>
            </a:r>
          </a:p>
          <a:p>
            <a:r>
              <a:rPr lang="ru-RU" sz="2000" b="1"/>
              <a:t>- </a:t>
            </a:r>
            <a:r>
              <a:rPr lang="ru-RU" sz="2000"/>
              <a:t>учить называть и различать виды общественного городского транспорта, знакомить с дорожными знаками, обозначающими его остановки.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619250" y="233363"/>
            <a:ext cx="6265863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/>
              <a:t>Развивающие: </a:t>
            </a:r>
          </a:p>
          <a:p>
            <a:pPr algn="ctr"/>
            <a:endParaRPr lang="ru-RU" sz="2000" b="1"/>
          </a:p>
          <a:p>
            <a:r>
              <a:rPr lang="ru-RU" sz="2000" b="1"/>
              <a:t>-</a:t>
            </a:r>
            <a:r>
              <a:rPr lang="ru-RU" sz="2000"/>
              <a:t> развивать внимательность, память, мышление, осторожность, способность к ориентировке в окружающей обстановке, наблюдательность; познавательный интерес;</a:t>
            </a:r>
          </a:p>
          <a:p>
            <a:r>
              <a:rPr lang="ru-RU" sz="2000" b="1"/>
              <a:t>-</a:t>
            </a:r>
            <a:r>
              <a:rPr lang="ru-RU" sz="2000"/>
              <a:t> обогащать словарный запас детей; </a:t>
            </a:r>
          </a:p>
          <a:p>
            <a:r>
              <a:rPr lang="ru-RU" sz="2000" b="1"/>
              <a:t>-</a:t>
            </a:r>
            <a:r>
              <a:rPr lang="ru-RU" sz="2000"/>
              <a:t> расширять кругозор детей. </a:t>
            </a:r>
          </a:p>
          <a:p>
            <a:pPr>
              <a:buFontTx/>
              <a:buChar char="-"/>
            </a:pPr>
            <a:endParaRPr lang="ru-RU" sz="2000"/>
          </a:p>
          <a:p>
            <a:pPr>
              <a:buFontTx/>
              <a:buChar char="-"/>
            </a:pPr>
            <a:endParaRPr lang="ru-RU" sz="2000"/>
          </a:p>
          <a:p>
            <a:r>
              <a:rPr lang="ru-RU" sz="2000" b="1"/>
              <a:t>Воспитательные:</a:t>
            </a:r>
          </a:p>
          <a:p>
            <a:pPr algn="ctr"/>
            <a:endParaRPr lang="ru-RU" sz="2000"/>
          </a:p>
          <a:p>
            <a:r>
              <a:rPr lang="ru-RU" sz="2000" b="1"/>
              <a:t>-</a:t>
            </a:r>
            <a:r>
              <a:rPr lang="ru-RU" sz="2000"/>
              <a:t> воспитывать уважение к правилам дорожного движения, а также желание детей выполнять правила безопасного перемещения по улицам; </a:t>
            </a:r>
          </a:p>
          <a:p>
            <a:r>
              <a:rPr lang="ru-RU" sz="2000" b="1"/>
              <a:t>-</a:t>
            </a:r>
            <a:r>
              <a:rPr lang="ru-RU" sz="2000"/>
              <a:t> прививать основы культуры поведения, находясь в районе проезжей части, в общественном городском транспорте.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258888" y="631825"/>
            <a:ext cx="6697662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Ожидаемый результат проекта:</a:t>
            </a:r>
            <a:r>
              <a:rPr lang="ru-RU" sz="2400"/>
              <a:t> </a:t>
            </a:r>
          </a:p>
          <a:p>
            <a:pPr algn="ctr"/>
            <a:endParaRPr lang="ru-RU" sz="2400"/>
          </a:p>
          <a:p>
            <a:r>
              <a:rPr lang="ru-RU" sz="2000"/>
              <a:t>- У детей сформируются знания об улице и её сопутствующих понятиях, а также знания правил поведения на дорогах города, в общественном транспорте. </a:t>
            </a:r>
          </a:p>
          <a:p>
            <a:r>
              <a:rPr lang="ru-RU" sz="2000"/>
              <a:t>- Будет привито желание выполнять данные правила самими и привлекать к этому родителей. </a:t>
            </a:r>
          </a:p>
          <a:p>
            <a:r>
              <a:rPr lang="ru-RU" sz="2000"/>
              <a:t>- Сформируются представления и закрепятся знания о разнообразии видов транспорта и транспортных средствах, а также пешеходных переходах, дорожных знаках. </a:t>
            </a:r>
          </a:p>
          <a:p>
            <a:r>
              <a:rPr lang="ru-RU" sz="2000"/>
              <a:t>- Сформируются умения ориентироваться на улицах города. Повысится познавательный интерес к жизни улицы. </a:t>
            </a:r>
          </a:p>
          <a:p>
            <a:r>
              <a:rPr lang="ru-RU" sz="2000"/>
              <a:t>- Пополнение развивающей среды различными пособиями.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187450" y="228600"/>
            <a:ext cx="795655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/>
              <a:t>Этапы проекта: </a:t>
            </a:r>
          </a:p>
          <a:p>
            <a:r>
              <a:rPr lang="ru-RU" sz="2000" b="1"/>
              <a:t>Подготовительный этап:</a:t>
            </a:r>
            <a:r>
              <a:rPr lang="ru-RU" sz="2000"/>
              <a:t> </a:t>
            </a:r>
          </a:p>
          <a:p>
            <a:r>
              <a:rPr lang="ru-RU" sz="2000" b="1"/>
              <a:t>- </a:t>
            </a:r>
            <a:r>
              <a:rPr lang="ru-RU" sz="2000"/>
              <a:t>подбор дидактических игр, материалов для бесед, иллюстративного материала для работы с детьми, методических рекомендаций для родителей;</a:t>
            </a:r>
          </a:p>
          <a:p>
            <a:pPr>
              <a:buFontTx/>
              <a:buChar char="-"/>
            </a:pPr>
            <a:r>
              <a:rPr lang="ru-RU" sz="2000"/>
              <a:t>привлечение внимания родителей к проблеме</a:t>
            </a:r>
            <a:r>
              <a:rPr lang="ru-RU"/>
              <a:t> </a:t>
            </a:r>
          </a:p>
          <a:p>
            <a:r>
              <a:rPr lang="ru-RU" sz="2000" b="1"/>
              <a:t>Основной этап:</a:t>
            </a:r>
            <a:r>
              <a:rPr lang="ru-RU" sz="2000"/>
              <a:t> </a:t>
            </a:r>
          </a:p>
          <a:p>
            <a:r>
              <a:rPr lang="ru-RU" sz="2000"/>
              <a:t>- реализация проекта в различных формах, методах и приемах совместной взросло-детской деятельности с учетом интеграции образовательных областей, целевые прогулки с детьми. </a:t>
            </a:r>
          </a:p>
          <a:p>
            <a:r>
              <a:rPr lang="ru-RU" sz="2000"/>
              <a:t>- изготовление пособий, оформление развивающей среды группы, создание макетов улицы.</a:t>
            </a:r>
          </a:p>
          <a:p>
            <a:r>
              <a:rPr lang="ru-RU" sz="2000" b="1"/>
              <a:t>Заключительный этап:</a:t>
            </a:r>
          </a:p>
          <a:p>
            <a:r>
              <a:rPr lang="ru-RU" sz="2000"/>
              <a:t>- организация выставки детских работ;</a:t>
            </a:r>
          </a:p>
          <a:p>
            <a:r>
              <a:rPr lang="ru-RU" sz="2000"/>
              <a:t>- проведение досуга;</a:t>
            </a:r>
          </a:p>
          <a:p>
            <a:pPr>
              <a:buFontTx/>
              <a:buChar char="-"/>
            </a:pPr>
            <a:r>
              <a:rPr lang="ru-RU" sz="2000"/>
              <a:t>изготавливаются памятки: «Обучение детей наблюдательности на улице», «Причины детского дорожно-транспортного травматизма», «Правила поведения на остановке маршрутного транспорта»;</a:t>
            </a:r>
          </a:p>
          <a:p>
            <a:pPr>
              <a:buFontTx/>
              <a:buChar char="-"/>
            </a:pPr>
            <a:r>
              <a:rPr lang="ru-RU" sz="2000"/>
              <a:t>- изготовление уголка «Правила дорожного движении»;</a:t>
            </a:r>
          </a:p>
          <a:p>
            <a:r>
              <a:rPr lang="ru-RU" sz="2000"/>
              <a:t>- презентация проекта на родительском собрании.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260350"/>
            <a:ext cx="6481763" cy="2592388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2800" b="1" smtClean="0"/>
              <a:t>Содержание проекта:</a:t>
            </a:r>
          </a:p>
          <a:p>
            <a:pPr algn="ctr">
              <a:buFont typeface="Arial" charset="0"/>
              <a:buNone/>
            </a:pPr>
            <a:r>
              <a:rPr lang="ru-RU" sz="2400" b="1" smtClean="0"/>
              <a:t>Познавательное и речевое развитие:</a:t>
            </a:r>
            <a:endParaRPr lang="ru-RU" sz="2400" smtClean="0"/>
          </a:p>
          <a:p>
            <a:pPr>
              <a:buFont typeface="Arial" charset="0"/>
              <a:buNone/>
            </a:pPr>
            <a:r>
              <a:rPr lang="ru-RU" sz="2000" smtClean="0"/>
              <a:t>     Беседы с рассматриванием различных иллюстраций, картин: «Что такое дорога», «Виды транспорта»,  «Пешеход – участник дорожного движения», «Пешеходный переход», «Светофор», «Знакомство с перекрестком».</a:t>
            </a:r>
          </a:p>
        </p:txBody>
      </p:sp>
      <p:pic>
        <p:nvPicPr>
          <p:cNvPr id="20487" name="Picture 7" descr="DSC_327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708275"/>
            <a:ext cx="2376488" cy="3862388"/>
          </a:xfrm>
          <a:prstGeom prst="rect">
            <a:avLst/>
          </a:prstGeom>
          <a:noFill/>
        </p:spPr>
      </p:pic>
      <p:pic>
        <p:nvPicPr>
          <p:cNvPr id="20488" name="Picture 8" descr="DSC_326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141663"/>
            <a:ext cx="4681537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411413" y="701675"/>
            <a:ext cx="49688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Просмотр мультфильмов:</a:t>
            </a:r>
          </a:p>
          <a:p>
            <a:pPr algn="ctr"/>
            <a:endParaRPr lang="ru-RU" sz="2400"/>
          </a:p>
          <a:p>
            <a:pPr algn="ctr"/>
            <a:r>
              <a:rPr lang="ru-RU" sz="2400"/>
              <a:t> «Светофор»</a:t>
            </a:r>
          </a:p>
          <a:p>
            <a:pPr algn="ctr"/>
            <a:r>
              <a:rPr lang="ru-RU" sz="2400"/>
              <a:t> «Зебры в городе»</a:t>
            </a:r>
          </a:p>
          <a:p>
            <a:pPr algn="ctr"/>
            <a:r>
              <a:rPr lang="ru-RU" sz="2400"/>
              <a:t>«Недетский знак»</a:t>
            </a:r>
          </a:p>
          <a:p>
            <a:pPr algn="ctr"/>
            <a:r>
              <a:rPr lang="ru-RU" sz="2400"/>
              <a:t>«Мигающий человечек»</a:t>
            </a:r>
          </a:p>
        </p:txBody>
      </p:sp>
      <p:pic>
        <p:nvPicPr>
          <p:cNvPr id="21510" name="Picture 6" descr="DSC_327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789363"/>
            <a:ext cx="3527425" cy="2476500"/>
          </a:xfrm>
          <a:prstGeom prst="rect">
            <a:avLst/>
          </a:prstGeom>
          <a:noFill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3789363"/>
            <a:ext cx="3600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етофо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Светофор</Template>
  <TotalTime>660</TotalTime>
  <Words>757</Words>
  <Application>Microsoft Office PowerPoint</Application>
  <PresentationFormat>Экран (4:3)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Adventure</vt:lpstr>
      <vt:lpstr>Arial</vt:lpstr>
      <vt:lpstr>Calibri</vt:lpstr>
      <vt:lpstr>Candara</vt:lpstr>
      <vt:lpstr>Times New Roman</vt:lpstr>
      <vt:lpstr>Светофор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Коллективная работа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друг светофор презентация проекта по ознакомлению с правилами дорожного движения во 2 младшей группе</dc:title>
  <dc:creator>Юляшка</dc:creator>
  <cp:lastModifiedBy>Наталья Харченко</cp:lastModifiedBy>
  <cp:revision>41</cp:revision>
  <dcterms:created xsi:type="dcterms:W3CDTF">2014-06-19T09:12:51Z</dcterms:created>
  <dcterms:modified xsi:type="dcterms:W3CDTF">2018-07-30T18:37:12Z</dcterms:modified>
</cp:coreProperties>
</file>