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FF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96752"/>
            <a:ext cx="8640960" cy="2376264"/>
          </a:xfrm>
          <a:solidFill>
            <a:schemeClr val="bg2">
              <a:lumMod val="9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800" dirty="0">
                <a:solidFill>
                  <a:schemeClr val="bg2">
                    <a:lumMod val="25000"/>
                  </a:schemeClr>
                </a:solidFill>
              </a:rPr>
              <a:t>Проектирование урока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789040"/>
            <a:ext cx="7772400" cy="1800200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dirty="0" smtClean="0"/>
              <a:t>при реализации </a:t>
            </a:r>
            <a:r>
              <a:rPr lang="ru-RU" sz="4800" dirty="0" err="1" smtClean="0"/>
              <a:t>деятельностного</a:t>
            </a:r>
            <a:r>
              <a:rPr lang="ru-RU" sz="4800" dirty="0" smtClean="0"/>
              <a:t> подхода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60938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25000"/>
                  </a:schemeClr>
                </a:solidFill>
              </a:rPr>
              <a:t>Проектирование урока в технологии </a:t>
            </a:r>
            <a:r>
              <a:rPr lang="ru-RU" sz="2000" b="1" dirty="0" err="1">
                <a:solidFill>
                  <a:schemeClr val="bg2">
                    <a:lumMod val="25000"/>
                  </a:schemeClr>
                </a:solidFill>
              </a:rPr>
              <a:t>деятельностного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</a:rPr>
              <a:t> метода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216985"/>
              </p:ext>
            </p:extLst>
          </p:nvPr>
        </p:nvGraphicFramePr>
        <p:xfrm>
          <a:off x="35496" y="1169369"/>
          <a:ext cx="9108504" cy="5688631"/>
        </p:xfrm>
        <a:graphic>
          <a:graphicData uri="http://schemas.openxmlformats.org/drawingml/2006/table">
            <a:tbl>
              <a:tblPr firstCol="1" bandRow="1">
                <a:tableStyleId>{10A1B5D5-9B99-4C35-A422-299274C87663}</a:tableStyleId>
              </a:tblPr>
              <a:tblGrid>
                <a:gridCol w="429314"/>
                <a:gridCol w="4392488"/>
                <a:gridCol w="4286702"/>
              </a:tblGrid>
              <a:tr h="11521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Реализация построенного проекта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itchFamily="34" charset="0"/>
                        </a:rPr>
                        <a:t>Организует: обсуждение различных вариантов, предложенных учащимися;  выбор оптимального варианта, который фиксируется вербально и знаково. Уточняет характер нового знания.</a:t>
                      </a:r>
                      <a:endParaRPr lang="ru-RU" sz="16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056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Первичное закрепление с проговариванием во внешней речи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 Narrow" pitchFamily="34" charset="0"/>
                        </a:rPr>
                        <a:t>Организует усвоение учениками нового способа действий при решении типовых задач с их проговариванием (фронтально, в парах или группах).</a:t>
                      </a:r>
                      <a:endParaRPr lang="ru-RU" sz="16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434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Самостоятельная работа с самопроверкой по эталону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 Narrow" pitchFamily="34" charset="0"/>
                        </a:rPr>
                        <a:t>Организует самостоятельное выполнение учащимися задания на новый способ действия и самопроверку на основе сопоставления с эталоном. Создает, по возможности, для каждого ученика ситуацию успеха.</a:t>
                      </a:r>
                      <a:endParaRPr lang="ru-RU" sz="16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60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Включение в систему знаний и повторение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 Narrow" pitchFamily="34" charset="0"/>
                        </a:rPr>
                        <a:t>Организует выявление границ применения нового знания, повторение учебного содержания, необходимого для обеспечения содержательной непрерывности.</a:t>
                      </a:r>
                      <a:endParaRPr lang="ru-RU" sz="16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13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kern="0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Рефлексия учебной </a:t>
                      </a:r>
                      <a:r>
                        <a:rPr lang="ru-RU" sz="2800" b="1" kern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деятельности</a:t>
                      </a:r>
                      <a:endParaRPr lang="ru-RU" sz="2800" b="1" kern="0" baseline="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itchFamily="34" charset="0"/>
                        </a:rPr>
                        <a:t>Организует оценивание учащимися собственной деятельности, фиксирование неразрешённых затруднений на уроке как направления будущей учебной деятельности, </a:t>
                      </a:r>
                      <a:r>
                        <a:rPr lang="ru-RU" sz="1600" dirty="0" smtClean="0">
                          <a:effectLst/>
                          <a:latin typeface="Arial Narrow" pitchFamily="34" charset="0"/>
                        </a:rPr>
                        <a:t>запись </a:t>
                      </a:r>
                      <a:r>
                        <a:rPr lang="ru-RU" sz="1600" dirty="0">
                          <a:effectLst/>
                          <a:latin typeface="Arial Narrow" pitchFamily="34" charset="0"/>
                        </a:rPr>
                        <a:t>домашнего задания.</a:t>
                      </a:r>
                      <a:endParaRPr lang="ru-RU" sz="16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406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Проектирование урока в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технологии «Учебная ситуация»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solidFill>
            <a:srgbClr val="FFCCCC"/>
          </a:solidFill>
        </p:spPr>
        <p:txBody>
          <a:bodyPr>
            <a:normAutofit fontScale="92500" lnSpcReduction="1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УС - особая структурная единица учебной деятельности, содержащая ее полный замкнутый цикл</a:t>
            </a:r>
          </a:p>
          <a:p>
            <a:pPr marL="109728" indent="0" algn="ctr">
              <a:buNone/>
            </a:pPr>
            <a:r>
              <a:rPr lang="ru-RU" b="1" dirty="0"/>
              <a:t>Виды учебных ситуаций:</a:t>
            </a:r>
            <a:endParaRPr lang="ru-RU" dirty="0"/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Учебная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ситуация целеполагания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Учебная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ситуация планирования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Проблемная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ситуация и ее решение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Учебная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ситуация моделирования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Учебная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ситуация наблюдения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Учебная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ситуация обучения самоконтролю и самооценке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Учебная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ситуация рефлексии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Учебная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ситуация формирования ценностного отношения к событиям, явлениям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43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5040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D6ECFF">
                    <a:lumMod val="25000"/>
                  </a:srgbClr>
                </a:solidFill>
              </a:rPr>
              <a:t>Проектирование урока в технологии «Учебная ситуация»</a:t>
            </a:r>
            <a:endParaRPr lang="ru-RU" dirty="0"/>
          </a:p>
        </p:txBody>
      </p:sp>
      <p:pic>
        <p:nvPicPr>
          <p:cNvPr id="5" name="Picture 2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87611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D6ECFF">
                    <a:lumMod val="25000"/>
                  </a:srgbClr>
                </a:solidFill>
              </a:rPr>
              <a:t>Проектирование урока в технологии «Учебная ситуация»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indent="0"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Например, учебная ситуация </a:t>
            </a:r>
            <a:r>
              <a:rPr lang="ru-RU" b="1" u="sng" dirty="0">
                <a:solidFill>
                  <a:srgbClr val="FF0000"/>
                </a:solidFill>
                <a:latin typeface="Times New Roman"/>
                <a:ea typeface="Times New Roman"/>
              </a:rPr>
              <a:t>целеполагания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требует от учителя определенного алгоритма действия: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1200" dirty="0" smtClean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Анализ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содержания темы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1000" dirty="0" smtClean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Прогнозирование </a:t>
            </a:r>
            <a:r>
              <a:rPr lang="ru-RU" b="1" dirty="0">
                <a:solidFill>
                  <a:srgbClr val="00B050"/>
                </a:solidFill>
                <a:latin typeface="Times New Roman"/>
                <a:ea typeface="Times New Roman"/>
              </a:rPr>
              <a:t>реального результата, которого смогут достичь дети.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1000" dirty="0" smtClean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Примерное 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формулирование целей и  отбор ведущей цели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1000" dirty="0" smtClean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Формулирование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ведущей цели урока  через  результат, выраженный  в действиях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учащихся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89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2700" b="1" dirty="0" smtClean="0">
                <a:ea typeface="Times New Roman"/>
              </a:rPr>
              <a:t/>
            </a:r>
            <a:br>
              <a:rPr lang="ru-RU" sz="2700" b="1" dirty="0" smtClean="0">
                <a:ea typeface="Times New Roman"/>
              </a:rPr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a typeface="Times New Roman"/>
              </a:rPr>
              <a:t>Проектирование </a:t>
            </a:r>
            <a:r>
              <a:rPr lang="ru-RU" sz="27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урока в технологии проблемного диалога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Урок-диалог применим большей частью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109728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урокам литературы и включает в себя несколько этапов:</a:t>
            </a:r>
          </a:p>
          <a:p>
            <a:pPr marL="109728" indent="0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Предварительный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, или </a:t>
            </a:r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</a:rPr>
              <a:t>предкоммуникативный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marL="109728" indent="0">
              <a:buNone/>
            </a:pPr>
            <a:endParaRPr lang="ru-RU" sz="1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09728" indent="0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2. Этап </a:t>
            </a:r>
            <a:r>
              <a:rPr lang="ru-RU" sz="3200" b="1" dirty="0" err="1">
                <a:solidFill>
                  <a:schemeClr val="accent5">
                    <a:lumMod val="50000"/>
                  </a:schemeClr>
                </a:solidFill>
              </a:rPr>
              <a:t>предпонимания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, или первоначального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самоопределения</a:t>
            </a:r>
          </a:p>
          <a:p>
            <a:pPr marL="109728" indent="0">
              <a:buNone/>
            </a:pPr>
            <a:endParaRPr lang="ru-RU" sz="1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09728" indent="0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3. Этап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анализа текста, или коммуникативный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этап</a:t>
            </a:r>
          </a:p>
          <a:p>
            <a:pPr marL="109728" indent="0">
              <a:buNone/>
            </a:pPr>
            <a:endParaRPr lang="ru-RU" sz="1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09728" indent="0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4. </a:t>
            </a:r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</a:rPr>
              <a:t>Посткоммуникативный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 этап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82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4320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Анализ урока русского языка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922239"/>
              </p:ext>
            </p:extLst>
          </p:nvPr>
        </p:nvGraphicFramePr>
        <p:xfrm>
          <a:off x="35497" y="908720"/>
          <a:ext cx="9108504" cy="5908861"/>
        </p:xfrm>
        <a:graphic>
          <a:graphicData uri="http://schemas.openxmlformats.org/drawingml/2006/table">
            <a:tbl>
              <a:tblPr firstRow="1" bandCol="1">
                <a:tableStyleId>{0505E3EF-67EA-436B-97B2-0124C06EBD24}</a:tableStyleId>
              </a:tblPr>
              <a:tblGrid>
                <a:gridCol w="432049"/>
                <a:gridCol w="7868973"/>
                <a:gridCol w="304320"/>
                <a:gridCol w="259421"/>
                <a:gridCol w="243741"/>
              </a:tblGrid>
              <a:tr h="2905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I. </a:t>
                      </a:r>
                      <a:r>
                        <a:rPr lang="ru-RU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Введение в урок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itchFamily="34" charset="0"/>
                        </a:rPr>
                        <a:t>Создание психологического настроя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itchFamily="34" charset="0"/>
                        </a:rPr>
                        <a:t>Постановка целей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itchFamily="34" charset="0"/>
                        </a:rPr>
                        <a:t>Формирование мотивов учения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II. </a:t>
                      </a:r>
                      <a:r>
                        <a:rPr lang="ru-RU" sz="2000" b="1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Оснащённость урока</a:t>
                      </a:r>
                      <a:endParaRPr lang="ru-RU" sz="20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 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 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 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Доска, средства наглядности, ТСО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Целесообразность использования средств наглядности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III</a:t>
                      </a:r>
                      <a:r>
                        <a:rPr lang="ru-RU" sz="2000" b="1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. Содержание урока, формы реализации</a:t>
                      </a:r>
                      <a:endParaRPr lang="ru-RU" sz="20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itchFamily="34" charset="0"/>
                        </a:rPr>
                        <a:t> 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itchFamily="34" charset="0"/>
                        </a:rPr>
                        <a:t> 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itchFamily="34" charset="0"/>
                        </a:rPr>
                        <a:t> 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itchFamily="34" charset="0"/>
                        </a:rPr>
                        <a:t>Соответствие методической структуры урока целям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812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itchFamily="34" charset="0"/>
                        </a:rPr>
                        <a:t>Адаптация программы к данному классу, доступность изложения материала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itchFamily="34" charset="0"/>
                        </a:rPr>
                        <a:t>Дифференциация заданий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itchFamily="34" charset="0"/>
                        </a:rPr>
                        <a:t>Научность содержания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 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 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 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itchFamily="34" charset="0"/>
                        </a:rPr>
                        <a:t>Связь изучаемого материала с жизнью, </a:t>
                      </a:r>
                      <a:r>
                        <a:rPr lang="ru-RU" sz="2000" dirty="0" err="1">
                          <a:effectLst/>
                          <a:latin typeface="Arial Narrow" pitchFamily="34" charset="0"/>
                        </a:rPr>
                        <a:t>межпредметные</a:t>
                      </a:r>
                      <a:r>
                        <a:rPr lang="ru-RU" sz="2000" dirty="0">
                          <a:effectLst/>
                          <a:latin typeface="Arial Narrow" pitchFamily="34" charset="0"/>
                        </a:rPr>
                        <a:t> связи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6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itchFamily="34" charset="0"/>
                        </a:rPr>
                        <a:t>Нравственная и мировоззренческая направленность урока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25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7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itchFamily="34" charset="0"/>
                        </a:rPr>
                        <a:t>Эстетическое воздействие урока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643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</a:rPr>
                        <a:t>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itchFamily="34" charset="0"/>
                        </a:rPr>
                        <a:t>Использование эффективных </a:t>
                      </a:r>
                      <a:r>
                        <a:rPr lang="ru-RU" sz="2000" dirty="0" smtClean="0">
                          <a:effectLst/>
                          <a:latin typeface="Arial Narrow" pitchFamily="34" charset="0"/>
                        </a:rPr>
                        <a:t>методов, </a:t>
                      </a:r>
                      <a:r>
                        <a:rPr lang="ru-RU" sz="2000" dirty="0">
                          <a:effectLst/>
                          <a:latin typeface="Arial Narrow" pitchFamily="34" charset="0"/>
                        </a:rPr>
                        <a:t>их вариативность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20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03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4320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738AC8">
                    <a:lumMod val="50000"/>
                  </a:srgbClr>
                </a:solidFill>
              </a:rPr>
              <a:t>Анализ урока русского языка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2081399"/>
              </p:ext>
            </p:extLst>
          </p:nvPr>
        </p:nvGraphicFramePr>
        <p:xfrm>
          <a:off x="1" y="980728"/>
          <a:ext cx="9108503" cy="5877274"/>
        </p:xfrm>
        <a:graphic>
          <a:graphicData uri="http://schemas.openxmlformats.org/drawingml/2006/table">
            <a:tbl>
              <a:tblPr bandCol="1">
                <a:tableStyleId>{0505E3EF-67EA-436B-97B2-0124C06EBD24}</a:tableStyleId>
              </a:tblPr>
              <a:tblGrid>
                <a:gridCol w="387706"/>
                <a:gridCol w="7496661"/>
                <a:gridCol w="360040"/>
                <a:gridCol w="432048"/>
                <a:gridCol w="432048"/>
              </a:tblGrid>
              <a:tr h="454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9</a:t>
                      </a:r>
                      <a:endParaRPr lang="ru-RU" sz="18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itchFamily="34" charset="0"/>
                        </a:rPr>
                        <a:t>Вариативность и эффективность форм контроля, самоконтроль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54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10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itchFamily="34" charset="0"/>
                        </a:rPr>
                        <a:t>Привитие учащимся интереса к предмету, игровые формы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9479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11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itchFamily="34" charset="0"/>
                        </a:rPr>
                        <a:t>Работа по расширению осведомлённости учащихся (использование дополнительной литературы)</a:t>
                      </a:r>
                      <a:endParaRPr lang="ru-RU" sz="18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9479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12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itchFamily="34" charset="0"/>
                        </a:rPr>
                        <a:t>Работа по развитию речи учащихся, навыков чтения, письма, работы с книгой, формирование понятийного аппарата</a:t>
                      </a:r>
                      <a:endParaRPr lang="ru-RU" sz="18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54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13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itchFamily="34" charset="0"/>
                        </a:rPr>
                        <a:t>Привитие навыков самообразовательной деятельности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54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14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itchFamily="34" charset="0"/>
                        </a:rPr>
                        <a:t>Выполнение минимума письменной работы (50–200 слов)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2173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15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itchFamily="34" charset="0"/>
                        </a:rPr>
                        <a:t>Использование грамматического разбора (фонетического, словообразовательного, по составу, морфологического, синтаксического), комплексного анализа текста; графических навыков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9479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16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itchFamily="34" charset="0"/>
                        </a:rPr>
                        <a:t>Воспитание аккуратности, каллиграфических навыков, эстетического вкуса в оформлении работ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0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FF"/>
                          </a:highlight>
                          <a:latin typeface="Arial Narrow" pitchFamily="34" charset="0"/>
                        </a:rPr>
                        <a:t>2</a:t>
                      </a:r>
                      <a:endParaRPr lang="ru-RU" sz="18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58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792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К истории концепции 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деятельностного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подхода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268760"/>
            <a:ext cx="9108504" cy="55892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Конус обучения </a:t>
            </a:r>
          </a:p>
          <a:p>
            <a:pPr marL="109728" indent="0"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Эдгара Дейла</a:t>
            </a:r>
          </a:p>
          <a:p>
            <a:pPr marL="109728" indent="0">
              <a:buNone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Чем больше мы вовлекаемся в процесс, тем успешнее усваиваем определенную информацию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5000"/>
                    </a14:imgEffect>
                    <a14:imgEffect>
                      <a14:brightnessContrast bright="7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90822"/>
            <a:ext cx="7704856" cy="3958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887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9442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 </a:t>
            </a:r>
            <a:br>
              <a:rPr lang="ru-RU" sz="1800" dirty="0" smtClean="0"/>
            </a:br>
            <a:r>
              <a:rPr lang="ru-RU" sz="1800" dirty="0" smtClean="0"/>
              <a:t>  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Выготский Л.С.              </a:t>
            </a:r>
            <a:r>
              <a:rPr lang="ru-RU" sz="1400" b="1" dirty="0" err="1" smtClean="0">
                <a:solidFill>
                  <a:schemeClr val="bg2">
                    <a:lumMod val="25000"/>
                  </a:schemeClr>
                </a:solidFill>
              </a:rPr>
              <a:t>Занков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 Л.В.             </a:t>
            </a:r>
            <a:r>
              <a:rPr lang="ru-RU" sz="1400" b="1" dirty="0" err="1" smtClean="0">
                <a:solidFill>
                  <a:schemeClr val="bg2">
                    <a:lumMod val="25000"/>
                  </a:schemeClr>
                </a:solidFill>
              </a:rPr>
              <a:t>Эльконин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 Д.Б.           Давыдов В.В.              Гальперин П.Я.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4365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Деятельностный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подход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– это подход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к организации процесса обучения, в    </a:t>
            </a:r>
          </a:p>
          <a:p>
            <a:pPr marL="109728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котором на первый план выходит  проблема  </a:t>
            </a:r>
          </a:p>
          <a:p>
            <a:pPr marL="109728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самоопределения ученика в учебном  </a:t>
            </a:r>
          </a:p>
          <a:p>
            <a:pPr marL="109728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процессе.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Цель 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деятельностного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подхода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– воспитание личности ребенка как субъекта жизнедеятельности.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33127"/>
            <a:ext cx="1152128" cy="143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918" y="645566"/>
            <a:ext cx="1152128" cy="1408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45566"/>
            <a:ext cx="1152128" cy="1408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45566"/>
            <a:ext cx="1152128" cy="1365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836" y="684718"/>
            <a:ext cx="1066761" cy="1283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118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/>
              <a:t>Современный взгляд на системно-</a:t>
            </a:r>
            <a:r>
              <a:rPr lang="ru-RU" sz="2400" b="1" dirty="0" err="1" smtClean="0"/>
              <a:t>деятельностную</a:t>
            </a:r>
            <a:r>
              <a:rPr lang="ru-RU" sz="2400" b="1" dirty="0" smtClean="0"/>
              <a:t> концепцию обучения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  <a:solidFill>
            <a:srgbClr val="CCFFFF"/>
          </a:solidFill>
        </p:spPr>
        <p:txBody>
          <a:bodyPr/>
          <a:lstStyle/>
          <a:p>
            <a:pPr marL="109728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«Концепция модернизации Российского образования»: </a:t>
            </a:r>
            <a:endParaRPr lang="ru-RU" sz="1400" b="1" dirty="0" smtClean="0">
              <a:solidFill>
                <a:srgbClr val="C00000"/>
              </a:solidFill>
            </a:endParaRPr>
          </a:p>
          <a:p>
            <a:pPr marL="109728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«Развивающемуся обществу нужны современные образованные, нравственные, предприимчивые люди, которые могут самостоятельно принимать решения, прогнозируя их возможные последствия, отличающиеся мобильностью…</a:t>
            </a:r>
          </a:p>
          <a:p>
            <a:pPr marL="109728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способные к сотрудничеству…обладающие чувством ответственности за страну, ее социально-экономическое процветание»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0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+mn-lt"/>
              </a:rPr>
              <a:t>Современный взгляд на системно-</a:t>
            </a:r>
            <a:r>
              <a:rPr lang="ru-RU" sz="2400" b="1" dirty="0" err="1">
                <a:solidFill>
                  <a:srgbClr val="002060"/>
                </a:solidFill>
                <a:latin typeface="+mn-lt"/>
              </a:rPr>
              <a:t>деятельностную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концепцию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  <a:solidFill>
            <a:srgbClr val="FFCCCC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109728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Батищев Г.С</a:t>
            </a:r>
            <a:r>
              <a:rPr lang="ru-RU" i="1" dirty="0" smtClean="0">
                <a:solidFill>
                  <a:srgbClr val="C00000"/>
                </a:solidFill>
              </a:rPr>
              <a:t>. </a:t>
            </a:r>
            <a:r>
              <a:rPr lang="ru-RU" b="1" i="1" dirty="0" smtClean="0">
                <a:solidFill>
                  <a:srgbClr val="C00000"/>
                </a:solidFill>
              </a:rPr>
              <a:t>«Диалектический</a:t>
            </a:r>
            <a:r>
              <a:rPr lang="ru-RU" b="1" i="1" dirty="0">
                <a:solidFill>
                  <a:srgbClr val="C00000"/>
                </a:solidFill>
              </a:rPr>
              <a:t> </a:t>
            </a:r>
            <a:r>
              <a:rPr lang="ru-RU" b="1" i="1" dirty="0" smtClean="0">
                <a:solidFill>
                  <a:srgbClr val="C00000"/>
                </a:solidFill>
              </a:rPr>
              <a:t>характер</a:t>
            </a:r>
          </a:p>
          <a:p>
            <a:pPr marL="109728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творческого</a:t>
            </a:r>
            <a:r>
              <a:rPr lang="ru-RU" b="1" i="1" dirty="0">
                <a:solidFill>
                  <a:srgbClr val="C00000"/>
                </a:solidFill>
              </a:rPr>
              <a:t> </a:t>
            </a:r>
            <a:r>
              <a:rPr lang="ru-RU" b="1" i="1" dirty="0" smtClean="0">
                <a:solidFill>
                  <a:srgbClr val="C00000"/>
                </a:solidFill>
              </a:rPr>
              <a:t>отношения человека</a:t>
            </a:r>
            <a:r>
              <a:rPr lang="ru-RU" b="1" i="1" dirty="0">
                <a:solidFill>
                  <a:srgbClr val="C00000"/>
                </a:solidFill>
              </a:rPr>
              <a:t> к </a:t>
            </a:r>
            <a:r>
              <a:rPr lang="ru-RU" b="1" i="1" dirty="0" smtClean="0">
                <a:solidFill>
                  <a:srgbClr val="C00000"/>
                </a:solidFill>
              </a:rPr>
              <a:t>миру»:</a:t>
            </a:r>
            <a:endParaRPr lang="ru-RU" b="1" i="1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marL="109728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Arial Narrow" pitchFamily="34" charset="0"/>
              </a:rPr>
              <a:t>«Человека </a:t>
            </a:r>
            <a:r>
              <a:rPr lang="ru-RU" b="1" dirty="0">
                <a:solidFill>
                  <a:srgbClr val="7030A0"/>
                </a:solidFill>
                <a:latin typeface="Arial Narrow" pitchFamily="34" charset="0"/>
              </a:rPr>
              <a:t>нельзя “сделать”, “ произвести”, “вылепить” как вещь, как продукт, как пассивный результат воздействия извне, но можно только обусловить его включение в деятельность, вызвать его собственную активность и исключительно через механизм этой его собственной (совместно с другими людьми) деятельности он формируется в то, что делает его эта деятельность». </a:t>
            </a:r>
          </a:p>
        </p:txBody>
      </p:sp>
    </p:spTree>
    <p:extLst>
      <p:ext uri="{BB962C8B-B14F-4D97-AF65-F5344CB8AC3E}">
        <p14:creationId xmlns:p14="http://schemas.microsoft.com/office/powerpoint/2010/main" val="278426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Georgia"/>
                <a:ea typeface="+mn-ea"/>
                <a:cs typeface="+mn-cs"/>
              </a:rPr>
              <a:t>Современный взгляд на системно-</a:t>
            </a:r>
            <a:r>
              <a:rPr lang="ru-RU" sz="2400" b="1" dirty="0" err="1">
                <a:solidFill>
                  <a:srgbClr val="002060"/>
                </a:solidFill>
                <a:latin typeface="Georgia"/>
                <a:ea typeface="+mn-ea"/>
                <a:cs typeface="+mn-cs"/>
              </a:rPr>
              <a:t>деятельностную</a:t>
            </a:r>
            <a:r>
              <a:rPr lang="ru-RU" sz="2400" b="1" dirty="0">
                <a:solidFill>
                  <a:srgbClr val="002060"/>
                </a:solidFill>
                <a:latin typeface="Georgia"/>
                <a:ea typeface="+mn-ea"/>
                <a:cs typeface="+mn-cs"/>
              </a:rPr>
              <a:t> концепцию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09728" indent="0"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Реализация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деятельностного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подхода повышает эффективность образования: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Приобретение социально- и  личностно- значимого характера результатов образования</a:t>
            </a:r>
          </a:p>
          <a:p>
            <a:endParaRPr lang="ru-RU" sz="1000" b="1" dirty="0" smtClean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Более гибкое и прочное усвоение знаний</a:t>
            </a:r>
          </a:p>
          <a:p>
            <a:endParaRPr lang="ru-RU" sz="900" b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Arial Narrow" pitchFamily="34" charset="0"/>
              </a:rPr>
              <a:t>Возможность дифференцированного обучения с сохранением единой структуры теоретических знаний</a:t>
            </a:r>
          </a:p>
          <a:p>
            <a:endParaRPr lang="ru-RU" sz="9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Существенное повышение мотивации у обучаемых</a:t>
            </a:r>
          </a:p>
          <a:p>
            <a:endParaRPr lang="ru-RU" sz="900" b="1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Обеспечение условий для общекультурного и личностного развития на основе формирования УУД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77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Требования к урокам при реализации </a:t>
            </a:r>
            <a:r>
              <a:rPr lang="ru-RU" sz="2400" b="1" dirty="0" err="1" smtClean="0">
                <a:latin typeface="+mn-lt"/>
              </a:rPr>
              <a:t>деятельностного</a:t>
            </a:r>
            <a:r>
              <a:rPr lang="ru-RU" sz="2400" b="1" dirty="0" smtClean="0">
                <a:latin typeface="+mn-lt"/>
              </a:rPr>
              <a:t> подхода</a:t>
            </a:r>
            <a:endParaRPr lang="ru-RU" sz="24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4461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1. Перед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обучающимися должны быть поставлены конкретные,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   достижимые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, диагностируемые цели.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  <a:p>
            <a:pPr marL="109728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2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.</a:t>
            </a:r>
            <a:r>
              <a:rPr lang="ru-RU" dirty="0">
                <a:latin typeface="Arial Narrow" pitchFamily="34" charset="0"/>
              </a:rPr>
              <a:t> 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Мотивация.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3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.</a:t>
            </a:r>
            <a:r>
              <a:rPr lang="ru-RU" dirty="0">
                <a:latin typeface="Arial Narrow" pitchFamily="34" charset="0"/>
              </a:rPr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Практическая значимость знаний и способов деятельности.</a:t>
            </a:r>
          </a:p>
          <a:p>
            <a:pPr marL="109728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4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.</a:t>
            </a:r>
            <a:r>
              <a:rPr lang="ru-RU" dirty="0">
                <a:latin typeface="Arial Narrow" pitchFamily="34" charset="0"/>
              </a:rPr>
              <a:t> 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Отбор содержания.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5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.</a:t>
            </a:r>
            <a:r>
              <a:rPr lang="ru-RU" dirty="0">
                <a:latin typeface="Arial Narrow" pitchFamily="34" charset="0"/>
              </a:rPr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Разнообразие эффективных приёмов организации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результативной 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   деятельности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6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Наличие блоков самостоятельного получения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знаний в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процессе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     </a:t>
            </a:r>
          </a:p>
          <a:p>
            <a:pPr marL="109728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  учебно-познавательной  деятельности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с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различными источниками    </a:t>
            </a:r>
          </a:p>
          <a:p>
            <a:pPr marL="109728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  информации 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Narrow" pitchFamily="34" charset="0"/>
            </a:endParaRPr>
          </a:p>
          <a:p>
            <a:pPr marL="109728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7.</a:t>
            </a:r>
            <a:r>
              <a:rPr lang="ru-RU" dirty="0">
                <a:latin typeface="Arial Narrow" pitchFamily="34" charset="0"/>
              </a:rPr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Организация парной и групповой работы.</a:t>
            </a:r>
          </a:p>
          <a:p>
            <a:pPr marL="109728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8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.</a:t>
            </a:r>
            <a:r>
              <a:rPr lang="ru-RU" dirty="0">
                <a:latin typeface="Arial Narrow" pitchFamily="34" charset="0"/>
              </a:rPr>
              <a:t> 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Использование системы самоконтроля и взаимоконтроля как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endParaRPr>
          </a:p>
          <a:p>
            <a:pPr marL="109728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  средства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рефлексии и формирования ответственности за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 </a:t>
            </a:r>
          </a:p>
          <a:p>
            <a:pPr marL="109728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  результаты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своей деятельности.</a:t>
            </a:r>
          </a:p>
          <a:p>
            <a:pPr marL="109728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9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.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Интегративность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знаний, отработка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метапредметных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УУД.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6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>
                <a:solidFill>
                  <a:srgbClr val="002060"/>
                </a:solidFill>
              </a:rPr>
              <a:t>Современные </a:t>
            </a:r>
            <a:r>
              <a:rPr lang="ru-RU" sz="2700" b="1" dirty="0">
                <a:solidFill>
                  <a:srgbClr val="002060"/>
                </a:solidFill>
              </a:rPr>
              <a:t>технологии реализации </a:t>
            </a:r>
            <a:r>
              <a:rPr lang="ru-RU" sz="2700" b="1" dirty="0" err="1">
                <a:solidFill>
                  <a:srgbClr val="002060"/>
                </a:solidFill>
              </a:rPr>
              <a:t>деятельностного</a:t>
            </a:r>
            <a:r>
              <a:rPr lang="ru-RU" sz="2700" b="1" dirty="0">
                <a:solidFill>
                  <a:srgbClr val="002060"/>
                </a:solidFill>
              </a:rPr>
              <a:t> подхода на уроке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/>
            <a:r>
              <a:rPr lang="ru-RU" dirty="0"/>
              <a:t>Информационные и коммуникативные технологии </a:t>
            </a:r>
            <a:endParaRPr lang="ru-RU" dirty="0" smtClean="0"/>
          </a:p>
          <a:p>
            <a:pPr lvl="0"/>
            <a:endParaRPr lang="ru-RU" sz="900" dirty="0" smtClean="0"/>
          </a:p>
          <a:p>
            <a:pPr lvl="0"/>
            <a:r>
              <a:rPr lang="ru-RU" dirty="0" smtClean="0"/>
              <a:t>Технология</a:t>
            </a:r>
            <a:r>
              <a:rPr lang="ru-RU" dirty="0"/>
              <a:t>, основанная на создании учебной ситуации </a:t>
            </a:r>
            <a:endParaRPr lang="ru-RU" dirty="0" smtClean="0"/>
          </a:p>
          <a:p>
            <a:pPr lvl="0"/>
            <a:endParaRPr lang="ru-RU" sz="800" dirty="0" smtClean="0"/>
          </a:p>
          <a:p>
            <a:pPr lvl="0"/>
            <a:r>
              <a:rPr lang="ru-RU" dirty="0" smtClean="0"/>
              <a:t>Технология</a:t>
            </a:r>
            <a:r>
              <a:rPr lang="ru-RU" dirty="0"/>
              <a:t>, основанная на реализации проектной деятельности</a:t>
            </a:r>
          </a:p>
          <a:p>
            <a:pPr lvl="0"/>
            <a:endParaRPr lang="ru-RU" sz="800" dirty="0" smtClean="0"/>
          </a:p>
          <a:p>
            <a:pPr lvl="0"/>
            <a:r>
              <a:rPr lang="ru-RU" dirty="0" smtClean="0"/>
              <a:t>Технология</a:t>
            </a:r>
            <a:r>
              <a:rPr lang="ru-RU" dirty="0"/>
              <a:t>, основанная на уровневой дифференциации обучения</a:t>
            </a:r>
          </a:p>
          <a:p>
            <a:pPr lvl="0"/>
            <a:endParaRPr lang="ru-RU" sz="800" dirty="0" smtClean="0"/>
          </a:p>
          <a:p>
            <a:pPr lvl="0"/>
            <a:r>
              <a:rPr lang="ru-RU" dirty="0" smtClean="0"/>
              <a:t>Технология </a:t>
            </a:r>
            <a:r>
              <a:rPr lang="ru-RU" dirty="0" err="1"/>
              <a:t>деятельностного</a:t>
            </a:r>
            <a:r>
              <a:rPr lang="ru-RU" dirty="0"/>
              <a:t> метода</a:t>
            </a:r>
          </a:p>
          <a:p>
            <a:pPr lvl="0"/>
            <a:endParaRPr lang="ru-RU" sz="800" dirty="0" smtClean="0"/>
          </a:p>
          <a:p>
            <a:pPr lvl="0"/>
            <a:r>
              <a:rPr lang="ru-RU" dirty="0" smtClean="0"/>
              <a:t>Технология </a:t>
            </a:r>
            <a:r>
              <a:rPr lang="ru-RU" dirty="0"/>
              <a:t>проблемного диалога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19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5040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2200" b="1" dirty="0">
                <a:solidFill>
                  <a:schemeClr val="bg2">
                    <a:lumMod val="25000"/>
                  </a:schemeClr>
                </a:solidFill>
              </a:rPr>
              <a:t>Проектирование урока в технологии </a:t>
            </a:r>
            <a:r>
              <a:rPr lang="ru-RU" sz="2200" b="1" dirty="0" err="1">
                <a:solidFill>
                  <a:schemeClr val="bg2">
                    <a:lumMod val="25000"/>
                  </a:schemeClr>
                </a:solidFill>
              </a:rPr>
              <a:t>деятельностного</a:t>
            </a:r>
            <a:r>
              <a:rPr lang="ru-RU" sz="2200" b="1" dirty="0">
                <a:solidFill>
                  <a:schemeClr val="bg2">
                    <a:lumMod val="25000"/>
                  </a:schemeClr>
                </a:solidFill>
              </a:rPr>
              <a:t> метода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2652120"/>
              </p:ext>
            </p:extLst>
          </p:nvPr>
        </p:nvGraphicFramePr>
        <p:xfrm>
          <a:off x="0" y="980728"/>
          <a:ext cx="9144001" cy="5877271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400242"/>
                <a:gridCol w="4315774"/>
                <a:gridCol w="4427985"/>
              </a:tblGrid>
              <a:tr h="3094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Этапы урока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Организующая роль учителя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41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spc="-1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Мотивация </a:t>
                      </a:r>
                      <a:r>
                        <a:rPr lang="ru-RU" sz="2800" b="1" spc="-1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к</a:t>
                      </a:r>
                      <a:r>
                        <a:rPr lang="ru-RU" sz="2800" b="1" spc="-1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 учебной </a:t>
                      </a: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деятельности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itchFamily="34" charset="0"/>
                        </a:rPr>
                        <a:t>Создают условия для возникновения у ученика внутренней потребности включения в деятельность («хочу») и выделения содержательной области («могу»).</a:t>
                      </a:r>
                      <a:endParaRPr lang="ru-RU" sz="16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789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Актуализация знаний и </a:t>
                      </a: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фиксация</a:t>
                      </a:r>
                      <a:r>
                        <a:rPr lang="ru-RU" sz="2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индивидуального </a:t>
                      </a: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затруднения в пробном </a:t>
                      </a: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действии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itchFamily="34" charset="0"/>
                        </a:rPr>
                        <a:t>Организует подготовку учащихся к самостоятельному выполнению пробного учебного действия: 1) актуализацию знаний, умений и навыков</a:t>
                      </a:r>
                      <a:r>
                        <a:rPr lang="ru-RU" sz="1600" dirty="0" smtClean="0">
                          <a:effectLst/>
                          <a:latin typeface="Arial Narrow" pitchFamily="34" charset="0"/>
                        </a:rPr>
                        <a:t>, 2</a:t>
                      </a:r>
                      <a:r>
                        <a:rPr lang="ru-RU" sz="1600" dirty="0">
                          <a:effectLst/>
                          <a:latin typeface="Arial Narrow" pitchFamily="34" charset="0"/>
                        </a:rPr>
                        <a:t>) тренировку соответствующих мыслительных операций. В завершении этапа создается затруднение в индивидуальной деятельности учащимися, которое фиксируется ими самими.</a:t>
                      </a:r>
                      <a:endParaRPr lang="ru-RU" sz="16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52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spc="-100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Выявление места и </a:t>
                      </a: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причины затруднения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itchFamily="34" charset="0"/>
                        </a:rPr>
                        <a:t>Организует выявление учащимися места и причины затруднения: 1) </a:t>
                      </a:r>
                      <a:r>
                        <a:rPr lang="ru-RU" sz="1600" dirty="0" smtClean="0">
                          <a:effectLst/>
                          <a:latin typeface="Arial Narrow" pitchFamily="34" charset="0"/>
                        </a:rPr>
                        <a:t>восстановление </a:t>
                      </a:r>
                      <a:r>
                        <a:rPr lang="ru-RU" sz="1600" dirty="0">
                          <a:effectLst/>
                          <a:latin typeface="Arial Narrow" pitchFamily="34" charset="0"/>
                        </a:rPr>
                        <a:t>выполненных операций и фиксация места, шага, где возникло затруднение 2) выявление причины затруднения- каких конкретно знаний, умений не хватает для решения исходной задачи такого класса или типа</a:t>
                      </a:r>
                      <a:r>
                        <a:rPr lang="ru-RU" sz="1600" dirty="0" smtClean="0">
                          <a:effectLst/>
                          <a:latin typeface="Arial Narrow" pitchFamily="34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12426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Построение проекта </a:t>
                      </a:r>
                      <a:r>
                        <a:rPr lang="ru-RU" sz="2800" b="1" spc="-1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выхода</a:t>
                      </a:r>
                      <a:r>
                        <a:rPr lang="ru-RU" sz="2800" b="1" spc="-1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 </a:t>
                      </a:r>
                      <a:r>
                        <a:rPr lang="ru-RU" sz="2800" b="1" spc="-1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из </a:t>
                      </a:r>
                      <a:r>
                        <a:rPr lang="ru-RU" sz="2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затруднения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itchFamily="34" charset="0"/>
                        </a:rPr>
                        <a:t>Организует процесс открытия нового знания, где учащиеся в коммуникативной форме обдумывают проект будущих учебных действий: ставят цель, строят план достижения цели, выбирают метод разрешения проблемной ситуации.</a:t>
                      </a:r>
                      <a:endParaRPr lang="ru-RU" sz="1600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94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249</TotalTime>
  <Words>932</Words>
  <Application>Microsoft Office PowerPoint</Application>
  <PresentationFormat>Экран (4:3)</PresentationFormat>
  <Paragraphs>261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Проектирование урока</vt:lpstr>
      <vt:lpstr>К истории концепции деятельностного подхода</vt:lpstr>
      <vt:lpstr>              Выготский Л.С.              Занков Л.В.             Эльконин Д.Б.           Давыдов В.В.              Гальперин П.Я.</vt:lpstr>
      <vt:lpstr>Современный взгляд на системно-деятельностную концепцию обучения</vt:lpstr>
      <vt:lpstr>Современный взгляд на системно-деятельностную концепцию обучения</vt:lpstr>
      <vt:lpstr>Современный взгляд на системно-деятельностную концепцию обучения</vt:lpstr>
      <vt:lpstr>Требования к урокам при реализации деятельностного подхода</vt:lpstr>
      <vt:lpstr> Современные технологии реализации деятельностного подхода на уроке </vt:lpstr>
      <vt:lpstr>  Проектирование урока в технологии деятельностного метода </vt:lpstr>
      <vt:lpstr>Проектирование урока в технологии деятельностного метода</vt:lpstr>
      <vt:lpstr>Проектирование урока в технологии «Учебная ситуация»</vt:lpstr>
      <vt:lpstr>Проектирование урока в технологии «Учебная ситуация»</vt:lpstr>
      <vt:lpstr>Проектирование урока в технологии «Учебная ситуация»</vt:lpstr>
      <vt:lpstr> Проектирование урока в технологии проблемного диалога </vt:lpstr>
      <vt:lpstr>Анализ урока русского языка</vt:lpstr>
      <vt:lpstr>Анализ урока русского языка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урока</dc:title>
  <dc:creator>1</dc:creator>
  <cp:lastModifiedBy>1</cp:lastModifiedBy>
  <cp:revision>25</cp:revision>
  <dcterms:created xsi:type="dcterms:W3CDTF">2015-11-24T14:20:40Z</dcterms:created>
  <dcterms:modified xsi:type="dcterms:W3CDTF">2018-07-30T07:09:30Z</dcterms:modified>
</cp:coreProperties>
</file>