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783" r:id="rId2"/>
    <p:sldMasterId id="2147483807" r:id="rId3"/>
  </p:sldMasterIdLst>
  <p:sldIdLst>
    <p:sldId id="275" r:id="rId4"/>
    <p:sldId id="256" r:id="rId5"/>
    <p:sldId id="257" r:id="rId6"/>
    <p:sldId id="258" r:id="rId7"/>
    <p:sldId id="259" r:id="rId8"/>
    <p:sldId id="262" r:id="rId9"/>
    <p:sldId id="263" r:id="rId10"/>
    <p:sldId id="264" r:id="rId11"/>
    <p:sldId id="265" r:id="rId12"/>
    <p:sldId id="266" r:id="rId13"/>
    <p:sldId id="276" r:id="rId14"/>
    <p:sldId id="267" r:id="rId15"/>
    <p:sldId id="271" r:id="rId16"/>
    <p:sldId id="27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43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42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6" y="146304"/>
            <a:ext cx="1175308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44801" y="2819400"/>
            <a:ext cx="8746979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11518604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2" y="329187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30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2" y="329187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30" y="434165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2" y="329187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2" y="329187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2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7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5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14400" y="4916995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3504" y="3267456"/>
            <a:ext cx="98755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498230"/>
            <a:ext cx="103632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287713"/>
            <a:ext cx="103632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4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521441" y="6514568"/>
            <a:ext cx="619051" cy="274320"/>
          </a:xfrm>
        </p:spPr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22325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400800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1948"/>
            <a:ext cx="109728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1535113"/>
            <a:ext cx="5389033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3"/>
            <a:ext cx="5386917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362203"/>
            <a:ext cx="5389033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1521441" y="6514568"/>
            <a:ext cx="619051" cy="274320"/>
          </a:xfrm>
        </p:spPr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3218"/>
            <a:ext cx="109728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743403" y="105765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7515" y="304800"/>
            <a:ext cx="524256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17515" y="1107560"/>
            <a:ext cx="524256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4801" y="2209800"/>
            <a:ext cx="11555275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11518604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3924" y="4724400"/>
            <a:ext cx="73152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53924" y="5388939"/>
            <a:ext cx="73152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06400" y="249864"/>
            <a:ext cx="113792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4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7" y="147085"/>
            <a:ext cx="11747795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727200" y="6400800"/>
            <a:ext cx="5616352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1518604" y="6514568"/>
            <a:ext cx="619051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2" y="329187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30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8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8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8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315439E-4C0A-4E22-8E70-A7A3ACDE217D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64D0EE6-72DD-4003-AF14-0A0890AA4A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762" y="315888"/>
            <a:ext cx="11172305" cy="4941915"/>
          </a:xfrm>
        </p:spPr>
        <p:txBody>
          <a:bodyPr>
            <a:noAutofit/>
          </a:bodyPr>
          <a:lstStyle/>
          <a:p>
            <a:r>
              <a:rPr lang="ru-RU" sz="8800" spc="300" dirty="0" smtClean="0"/>
              <a:t>Технологии </a:t>
            </a:r>
            <a:br>
              <a:rPr lang="ru-RU" sz="8800" spc="300" dirty="0" smtClean="0"/>
            </a:br>
            <a:r>
              <a:rPr lang="ru-RU" sz="8800" spc="300" dirty="0" smtClean="0"/>
              <a:t>развивающего </a:t>
            </a:r>
            <a:br>
              <a:rPr lang="ru-RU" sz="8800" spc="300" dirty="0" smtClean="0"/>
            </a:br>
            <a:r>
              <a:rPr lang="ru-RU" sz="8800" spc="300" dirty="0" smtClean="0"/>
              <a:t>обучения</a:t>
            </a:r>
            <a:endParaRPr lang="ru-RU" sz="8800" spc="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38541" y="1113186"/>
            <a:ext cx="10522227" cy="5337489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5042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078" y="848139"/>
            <a:ext cx="11423374" cy="556591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marL="457200" indent="-457200" algn="l">
              <a:buAutoNum type="arabicParenR"/>
            </a:pPr>
            <a:r>
              <a:rPr lang="ru-RU" sz="2800" dirty="0" smtClean="0"/>
              <a:t>альтернатива классно-урочной организации учебного процесса;</a:t>
            </a:r>
          </a:p>
          <a:p>
            <a:pPr marL="457200" indent="-457200" algn="l">
              <a:buAutoNum type="arabicParenR"/>
            </a:pPr>
            <a:endParaRPr lang="ru-RU" sz="2800" dirty="0" smtClean="0"/>
          </a:p>
          <a:p>
            <a:pPr marL="457200" indent="-457200" algn="l">
              <a:buAutoNum type="arabicParenR"/>
            </a:pPr>
            <a:r>
              <a:rPr lang="ru-RU" sz="2800" dirty="0" smtClean="0"/>
              <a:t>может быть использована не только в случае изучения нового материала , но и при повторении и закреплении ранее изученного;</a:t>
            </a:r>
          </a:p>
          <a:p>
            <a:pPr marL="457200" indent="-457200" algn="l">
              <a:buAutoNum type="arabicParenR"/>
            </a:pPr>
            <a:endParaRPr lang="ru-RU" sz="2800" dirty="0" smtClean="0"/>
          </a:p>
          <a:p>
            <a:pPr marL="457200" indent="-457200" algn="l">
              <a:buAutoNum type="arabicParenR"/>
            </a:pPr>
            <a:r>
              <a:rPr lang="ru-RU" sz="2800" dirty="0" smtClean="0"/>
              <a:t> учитель – мастер вводит своих учеников в процесс познания через создание эмоциональной атмосферы;</a:t>
            </a:r>
          </a:p>
          <a:p>
            <a:pPr marL="457200" indent="-457200" algn="l">
              <a:buAutoNum type="arabicParenR"/>
            </a:pPr>
            <a:endParaRPr lang="ru-RU" sz="2800" dirty="0" smtClean="0"/>
          </a:p>
          <a:p>
            <a:pPr marL="457200" indent="-457200" algn="l">
              <a:buAutoNum type="arabicParenR"/>
            </a:pPr>
            <a:r>
              <a:rPr lang="ru-RU" sz="2800" dirty="0" smtClean="0"/>
              <a:t>ученик  - творец ( знания не даются, а выстраиваются самим учеником в паре или группе)</a:t>
            </a:r>
            <a:endParaRPr lang="ru-RU" sz="28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25287"/>
            <a:ext cx="9144000" cy="84813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Технология творческих мастерских</a:t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51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Практическое применение элементов проектной технологии.</a:t>
            </a:r>
            <a:endParaRPr lang="ru-RU" dirty="0" smtClean="0"/>
          </a:p>
          <a:p>
            <a:r>
              <a:rPr lang="ru-RU" dirty="0" smtClean="0"/>
              <a:t>1.     характеризуется высокой </a:t>
            </a:r>
            <a:r>
              <a:rPr lang="ru-RU" dirty="0" err="1" smtClean="0"/>
              <a:t>коммуникативностью</a:t>
            </a:r>
            <a:r>
              <a:rPr lang="ru-RU" dirty="0" smtClean="0"/>
              <a:t>;</a:t>
            </a:r>
          </a:p>
          <a:p>
            <a:r>
              <a:rPr lang="ru-RU" dirty="0" smtClean="0"/>
              <a:t>2.     предполагает выражение учащимся своего собственного мнения, чувств, активное включение в реальную деятельность;</a:t>
            </a:r>
          </a:p>
          <a:p>
            <a:r>
              <a:rPr lang="ru-RU" dirty="0" smtClean="0"/>
              <a:t>3.     особая форма организации </a:t>
            </a:r>
            <a:r>
              <a:rPr lang="ru-RU" dirty="0" err="1" smtClean="0"/>
              <a:t>коммуникативно-познвательной</a:t>
            </a:r>
            <a:r>
              <a:rPr lang="ru-RU" dirty="0" smtClean="0"/>
              <a:t> деятельности школьников на уроке;</a:t>
            </a:r>
          </a:p>
          <a:p>
            <a:r>
              <a:rPr lang="ru-RU" dirty="0" smtClean="0"/>
              <a:t>4.     основана на цикличной организации учебного процесса.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 Проектная технология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90261"/>
            <a:ext cx="11887200" cy="5102087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/>
              <a:t>·</a:t>
            </a:r>
            <a:r>
              <a:rPr lang="ru-RU" sz="3000" dirty="0"/>
              <a:t> соблюдение </a:t>
            </a:r>
            <a:r>
              <a:rPr lang="ru-RU" sz="3000" dirty="0" smtClean="0"/>
              <a:t>санитарно-гигиенических </a:t>
            </a:r>
            <a:r>
              <a:rPr lang="ru-RU" sz="3000" dirty="0"/>
              <a:t>требований (свежий воздух, оптимальный тепловой режим, хорошая освещенность, чистота), правил техники безопасности;</a:t>
            </a:r>
          </a:p>
          <a:p>
            <a:pPr algn="l"/>
            <a:r>
              <a:rPr lang="ru-RU" sz="3000" dirty="0"/>
              <a:t>· рациональная плотность урока должно составлять не менее 60% и не более 75-80%;</a:t>
            </a:r>
          </a:p>
          <a:p>
            <a:pPr algn="l"/>
            <a:r>
              <a:rPr lang="ru-RU" sz="3000" dirty="0"/>
              <a:t>· четкая организация учебного труда;</a:t>
            </a:r>
          </a:p>
          <a:p>
            <a:pPr algn="l"/>
            <a:r>
              <a:rPr lang="ru-RU" sz="3000" dirty="0"/>
              <a:t>· строгая дозировка учебной нагрузки;</a:t>
            </a:r>
          </a:p>
          <a:p>
            <a:pPr algn="l"/>
            <a:r>
              <a:rPr lang="ru-RU" sz="3000" dirty="0"/>
              <a:t>· смена видов деятельности;</a:t>
            </a:r>
          </a:p>
          <a:p>
            <a:pPr algn="l"/>
            <a:r>
              <a:rPr lang="ru-RU" sz="3000" dirty="0"/>
              <a:t>· построение урока с учетом работоспособности учащихся;</a:t>
            </a:r>
          </a:p>
          <a:p>
            <a:pPr algn="l"/>
            <a:r>
              <a:rPr lang="ru-RU" sz="3000" dirty="0"/>
              <a:t>· индивидуальный подход к учащимся с учетом личностных возможностей;</a:t>
            </a:r>
          </a:p>
          <a:p>
            <a:pPr algn="l"/>
            <a:r>
              <a:rPr lang="ru-RU" sz="3000" dirty="0"/>
              <a:t>· формирование внешней и внутренней мотивации деятельности учащихся;</a:t>
            </a:r>
          </a:p>
          <a:p>
            <a:pPr algn="l"/>
            <a:r>
              <a:rPr lang="ru-RU" sz="3000" dirty="0"/>
              <a:t>· проведение физкультминуток и динамических пауз на уроках.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035" y="631767"/>
            <a:ext cx="11396869" cy="680198"/>
          </a:xfrm>
        </p:spPr>
        <p:txBody>
          <a:bodyPr>
            <a:normAutofit/>
          </a:bodyPr>
          <a:lstStyle/>
          <a:p>
            <a:r>
              <a:rPr lang="ru-RU" sz="3600" b="1" u="sng" dirty="0" err="1" smtClean="0">
                <a:solidFill>
                  <a:srgbClr val="7030A0"/>
                </a:solidFill>
              </a:rPr>
              <a:t>Здоровьесберегающие</a:t>
            </a:r>
            <a:r>
              <a:rPr lang="ru-RU" sz="3600" b="1" u="sng" dirty="0">
                <a:solidFill>
                  <a:srgbClr val="7030A0"/>
                </a:solidFill>
              </a:rPr>
              <a:t> </a:t>
            </a:r>
            <a:r>
              <a:rPr lang="ru-RU" sz="3600" b="1" u="sng" dirty="0" smtClean="0">
                <a:solidFill>
                  <a:srgbClr val="7030A0"/>
                </a:solidFill>
              </a:rPr>
              <a:t>    технологии</a:t>
            </a:r>
            <a:r>
              <a:rPr lang="ru-RU" sz="3600" dirty="0">
                <a:solidFill>
                  <a:srgbClr val="7030A0"/>
                </a:solidFill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296475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2635" y="1403797"/>
            <a:ext cx="11405063" cy="5163257"/>
          </a:xfrm>
        </p:spPr>
        <p:txBody>
          <a:bodyPr>
            <a:normAutofit/>
          </a:bodyPr>
          <a:lstStyle/>
          <a:p>
            <a:r>
              <a:rPr lang="ru-RU" sz="2800" b="1" dirty="0"/>
              <a:t>Отличительными признаками традиционной классно-урочной технологии являются:</a:t>
            </a:r>
          </a:p>
          <a:p>
            <a:pPr algn="l"/>
            <a:r>
              <a:rPr lang="ru-RU" b="1" dirty="0" smtClean="0"/>
              <a:t>1) </a:t>
            </a:r>
            <a:r>
              <a:rPr lang="ru-RU" b="1" dirty="0"/>
              <a:t>учащиеся приблизительно одного возраста и уровня подготовки составляют группу, которая сохраняет в основном постоянный состав на весь период обучения;</a:t>
            </a:r>
          </a:p>
          <a:p>
            <a:pPr algn="l"/>
            <a:r>
              <a:rPr lang="ru-RU" b="1" dirty="0" smtClean="0"/>
              <a:t>2) </a:t>
            </a:r>
            <a:r>
              <a:rPr lang="ru-RU" b="1" dirty="0"/>
              <a:t>группа работает по единому годовому плану и программе согласно расписанию;</a:t>
            </a:r>
          </a:p>
          <a:p>
            <a:pPr algn="l"/>
            <a:r>
              <a:rPr lang="ru-RU" b="1" dirty="0" smtClean="0"/>
              <a:t>3) </a:t>
            </a:r>
            <a:r>
              <a:rPr lang="ru-RU" b="1" dirty="0"/>
              <a:t>основной единицей занятий является урок;</a:t>
            </a:r>
          </a:p>
          <a:p>
            <a:pPr algn="l"/>
            <a:r>
              <a:rPr lang="ru-RU" b="1" dirty="0" smtClean="0"/>
              <a:t>4) </a:t>
            </a:r>
            <a:r>
              <a:rPr lang="ru-RU" b="1" dirty="0"/>
              <a:t>урок посвящен одному учебному предмету, теме, в силу чего учащиеся группы работают над одним и тем же материалом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5391" y="0"/>
            <a:ext cx="10873047" cy="110758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b="1" u="sng" dirty="0" smtClean="0"/>
              <a:t>Традиционная </a:t>
            </a:r>
            <a:r>
              <a:rPr lang="ru-RU" sz="4000" b="1" u="sng" dirty="0"/>
              <a:t>технология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96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4016644"/>
          </a:xfrm>
        </p:spPr>
        <p:txBody>
          <a:bodyPr>
            <a:normAutofit/>
          </a:bodyPr>
          <a:lstStyle/>
          <a:p>
            <a:pPr algn="ctr"/>
            <a:r>
              <a:rPr lang="ru-RU" sz="7200" b="1" smtClean="0">
                <a:solidFill>
                  <a:schemeClr val="accent4">
                    <a:lumMod val="50000"/>
                  </a:schemeClr>
                </a:solidFill>
              </a:rPr>
              <a:t>ВСЁ   </a:t>
            </a: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НОВОЕ – ЭТО </a:t>
            </a:r>
            <a:r>
              <a:rPr lang="ru-RU" sz="7200" b="1" smtClean="0">
                <a:solidFill>
                  <a:schemeClr val="accent4">
                    <a:lumMod val="50000"/>
                  </a:schemeClr>
                </a:solidFill>
              </a:rPr>
              <a:t>ДАВНО    ЗАБЫТОЕ </a:t>
            </a: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СТАРОЕ!</a:t>
            </a:r>
            <a:endParaRPr lang="ru-RU" sz="72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1077686"/>
            <a:ext cx="12192000" cy="528335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1.</a:t>
            </a:r>
            <a:r>
              <a:rPr lang="ru-RU" dirty="0">
                <a:solidFill>
                  <a:schemeClr val="tx1"/>
                </a:solidFill>
              </a:rPr>
              <a:t> 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Информационно </a:t>
            </a:r>
            <a:r>
              <a:rPr lang="ru-RU" sz="2800" b="1" dirty="0">
                <a:solidFill>
                  <a:schemeClr val="tx1"/>
                </a:solidFill>
              </a:rPr>
              <a:t>– коммуникационная </a:t>
            </a:r>
            <a:r>
              <a:rPr lang="ru-RU" sz="2800" b="1" dirty="0" smtClean="0">
                <a:solidFill>
                  <a:schemeClr val="tx1"/>
                </a:solidFill>
              </a:rPr>
              <a:t> технология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2.</a:t>
            </a:r>
            <a:r>
              <a:rPr lang="ru-RU" sz="2800" b="1" dirty="0">
                <a:solidFill>
                  <a:schemeClr val="tx1"/>
                </a:solidFill>
              </a:rPr>
              <a:t>    </a:t>
            </a:r>
            <a:r>
              <a:rPr lang="ru-RU" sz="2800" b="1" dirty="0" smtClean="0">
                <a:solidFill>
                  <a:schemeClr val="tx1"/>
                </a:solidFill>
              </a:rPr>
              <a:t>Технология  </a:t>
            </a:r>
            <a:r>
              <a:rPr lang="ru-RU" sz="2800" b="1" dirty="0">
                <a:solidFill>
                  <a:schemeClr val="tx1"/>
                </a:solidFill>
              </a:rPr>
              <a:t>развития </a:t>
            </a:r>
            <a:r>
              <a:rPr lang="ru-RU" sz="2800" b="1" dirty="0" smtClean="0">
                <a:solidFill>
                  <a:schemeClr val="tx1"/>
                </a:solidFill>
              </a:rPr>
              <a:t> критического  мышления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3.</a:t>
            </a:r>
            <a:r>
              <a:rPr lang="ru-RU" sz="2800" b="1" dirty="0">
                <a:solidFill>
                  <a:schemeClr val="tx1"/>
                </a:solidFill>
              </a:rPr>
              <a:t>    Проектная </a:t>
            </a:r>
            <a:r>
              <a:rPr lang="ru-RU" sz="2800" b="1" dirty="0" smtClean="0">
                <a:solidFill>
                  <a:schemeClr val="tx1"/>
                </a:solidFill>
              </a:rPr>
              <a:t> технология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4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>
                <a:solidFill>
                  <a:schemeClr val="tx1"/>
                </a:solidFill>
              </a:rPr>
              <a:t>    </a:t>
            </a:r>
            <a:r>
              <a:rPr lang="ru-RU" sz="2800" b="1" dirty="0" err="1">
                <a:solidFill>
                  <a:schemeClr val="tx1"/>
                </a:solidFill>
              </a:rPr>
              <a:t>Здоровьесберегающие</a:t>
            </a:r>
            <a:r>
              <a:rPr lang="ru-RU" sz="2800" b="1" dirty="0">
                <a:solidFill>
                  <a:schemeClr val="tx1"/>
                </a:solidFill>
              </a:rPr>
              <a:t> </a:t>
            </a:r>
            <a:r>
              <a:rPr lang="ru-RU" sz="2800" b="1" dirty="0" smtClean="0">
                <a:solidFill>
                  <a:schemeClr val="tx1"/>
                </a:solidFill>
              </a:rPr>
              <a:t>  технологии</a:t>
            </a:r>
            <a:r>
              <a:rPr lang="ru-RU" sz="2800" b="1" dirty="0">
                <a:solidFill>
                  <a:schemeClr val="tx1"/>
                </a:solidFill>
              </a:rPr>
              <a:t>  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5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>
                <a:solidFill>
                  <a:schemeClr val="tx1"/>
                </a:solidFill>
              </a:rPr>
              <a:t>  </a:t>
            </a:r>
            <a:r>
              <a:rPr lang="ru-RU" sz="2800" b="1" dirty="0" smtClean="0">
                <a:solidFill>
                  <a:schemeClr val="tx1"/>
                </a:solidFill>
              </a:rPr>
              <a:t>  Технология  проблемного  обучения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6</a:t>
            </a:r>
            <a:r>
              <a:rPr lang="ru-RU" sz="2800" b="1" dirty="0" smtClean="0">
                <a:solidFill>
                  <a:schemeClr val="tx1"/>
                </a:solidFill>
              </a:rPr>
              <a:t>.     </a:t>
            </a:r>
            <a:r>
              <a:rPr lang="ru-RU" sz="2800" b="1" dirty="0" smtClean="0">
                <a:solidFill>
                  <a:schemeClr val="tx1"/>
                </a:solidFill>
              </a:rPr>
              <a:t>Игровые технологии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7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>
                <a:solidFill>
                  <a:schemeClr val="tx1"/>
                </a:solidFill>
              </a:rPr>
              <a:t>     </a:t>
            </a:r>
            <a:r>
              <a:rPr lang="ru-RU" sz="2800" b="1" dirty="0" smtClean="0">
                <a:solidFill>
                  <a:schemeClr val="tx1"/>
                </a:solidFill>
              </a:rPr>
              <a:t>Технология  </a:t>
            </a:r>
            <a:r>
              <a:rPr lang="ru-RU" sz="2800" b="1" dirty="0">
                <a:solidFill>
                  <a:schemeClr val="tx1"/>
                </a:solidFill>
              </a:rPr>
              <a:t>мастерских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8</a:t>
            </a:r>
            <a:r>
              <a:rPr lang="ru-RU" sz="2800" b="1" dirty="0" smtClean="0">
                <a:solidFill>
                  <a:schemeClr val="tx1"/>
                </a:solidFill>
              </a:rPr>
              <a:t>.   </a:t>
            </a:r>
            <a:r>
              <a:rPr lang="ru-RU" sz="2800" b="1" dirty="0">
                <a:solidFill>
                  <a:schemeClr val="tx1"/>
                </a:solidFill>
              </a:rPr>
              <a:t>  </a:t>
            </a:r>
            <a:r>
              <a:rPr lang="ru-RU" sz="2800" b="1" dirty="0" smtClean="0">
                <a:solidFill>
                  <a:schemeClr val="tx1"/>
                </a:solidFill>
              </a:rPr>
              <a:t>Групповые  технологии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9</a:t>
            </a:r>
            <a:r>
              <a:rPr lang="ru-RU" sz="2800" b="1" dirty="0" smtClean="0">
                <a:solidFill>
                  <a:schemeClr val="tx1"/>
                </a:solidFill>
              </a:rPr>
              <a:t>.  </a:t>
            </a:r>
            <a:r>
              <a:rPr lang="ru-RU" sz="2800" b="1" dirty="0">
                <a:solidFill>
                  <a:schemeClr val="tx1"/>
                </a:solidFill>
              </a:rPr>
              <a:t>  Традиционные </a:t>
            </a:r>
            <a:r>
              <a:rPr lang="ru-RU" sz="2800" b="1" dirty="0" smtClean="0">
                <a:solidFill>
                  <a:schemeClr val="tx1"/>
                </a:solidFill>
              </a:rPr>
              <a:t>технологии  </a:t>
            </a:r>
            <a:r>
              <a:rPr lang="ru-RU" sz="2800" b="1" dirty="0">
                <a:solidFill>
                  <a:schemeClr val="tx1"/>
                </a:solidFill>
              </a:rPr>
              <a:t>(классно-урочная система)</a:t>
            </a:r>
          </a:p>
          <a:p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0"/>
            <a:ext cx="11986953" cy="62048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/>
              <a:t>Наиболее Актуальные технологии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88802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·  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7882" y="448887"/>
            <a:ext cx="11654119" cy="6151418"/>
          </a:xfrm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chemeClr val="tx1"/>
                </a:solidFill>
              </a:rPr>
              <a:t>Информационно – коммуникационная </a:t>
            </a:r>
            <a:r>
              <a:rPr lang="ru-RU" sz="4000" b="1" dirty="0" smtClean="0">
                <a:solidFill>
                  <a:schemeClr val="tx1"/>
                </a:solidFill>
              </a:rPr>
              <a:t>технология</a:t>
            </a:r>
          </a:p>
          <a:p>
            <a:pPr algn="ctr"/>
            <a:endParaRPr lang="ru-RU" sz="4000" dirty="0">
              <a:solidFill>
                <a:schemeClr val="tx1"/>
              </a:solidFill>
            </a:endParaRPr>
          </a:p>
          <a:p>
            <a:pPr algn="l"/>
            <a:r>
              <a:rPr lang="ru-RU" sz="3500" b="1" u="sng" dirty="0" smtClean="0">
                <a:solidFill>
                  <a:schemeClr val="tx1"/>
                </a:solidFill>
              </a:rPr>
              <a:t>·     использование информационно – коммуникационных технологий </a:t>
            </a:r>
            <a:r>
              <a:rPr lang="ru-RU" sz="3500" b="1" u="sng" dirty="0">
                <a:solidFill>
                  <a:schemeClr val="tx1"/>
                </a:solidFill>
              </a:rPr>
              <a:t>в учебном процессе</a:t>
            </a:r>
            <a:r>
              <a:rPr lang="ru-RU" sz="3500" b="1" u="sng" dirty="0" smtClean="0">
                <a:solidFill>
                  <a:schemeClr val="tx1"/>
                </a:solidFill>
              </a:rPr>
              <a:t>;</a:t>
            </a:r>
          </a:p>
          <a:p>
            <a:pPr algn="l"/>
            <a:endParaRPr lang="ru-RU" sz="3500" b="1" u="sng" dirty="0">
              <a:solidFill>
                <a:schemeClr val="tx1"/>
              </a:solidFill>
            </a:endParaRPr>
          </a:p>
          <a:p>
            <a:pPr algn="l"/>
            <a:r>
              <a:rPr lang="ru-RU" sz="3500" b="1" u="sng" dirty="0">
                <a:solidFill>
                  <a:schemeClr val="tx1"/>
                </a:solidFill>
              </a:rPr>
              <a:t>·     </a:t>
            </a:r>
            <a:r>
              <a:rPr lang="ru-RU" sz="3500" b="1" u="sng" dirty="0" smtClean="0">
                <a:solidFill>
                  <a:schemeClr val="tx1"/>
                </a:solidFill>
              </a:rPr>
              <a:t>формирование </a:t>
            </a:r>
            <a:r>
              <a:rPr lang="ru-RU" sz="3500" b="1" u="sng" dirty="0">
                <a:solidFill>
                  <a:schemeClr val="tx1"/>
                </a:solidFill>
              </a:rPr>
              <a:t>у учащихся </a:t>
            </a:r>
            <a:r>
              <a:rPr lang="ru-RU" sz="3500" b="1" u="sng" dirty="0" smtClean="0">
                <a:solidFill>
                  <a:schemeClr val="tx1"/>
                </a:solidFill>
              </a:rPr>
              <a:t>устойчивого интереса </a:t>
            </a:r>
            <a:r>
              <a:rPr lang="ru-RU" sz="3500" b="1" u="sng" dirty="0">
                <a:solidFill>
                  <a:schemeClr val="tx1"/>
                </a:solidFill>
              </a:rPr>
              <a:t>и </a:t>
            </a:r>
            <a:r>
              <a:rPr lang="ru-RU" sz="3500" b="1" u="sng" dirty="0" smtClean="0">
                <a:solidFill>
                  <a:schemeClr val="tx1"/>
                </a:solidFill>
              </a:rPr>
              <a:t>стремления </a:t>
            </a:r>
            <a:r>
              <a:rPr lang="ru-RU" sz="3500" b="1" u="sng" dirty="0">
                <a:solidFill>
                  <a:schemeClr val="tx1"/>
                </a:solidFill>
              </a:rPr>
              <a:t>к самообразованию</a:t>
            </a:r>
            <a:r>
              <a:rPr lang="ru-RU" sz="3500" b="1" u="sng" dirty="0" smtClean="0">
                <a:solidFill>
                  <a:schemeClr val="tx1"/>
                </a:solidFill>
              </a:rPr>
              <a:t>;</a:t>
            </a:r>
          </a:p>
          <a:p>
            <a:pPr algn="l"/>
            <a:endParaRPr lang="ru-RU" sz="3500" b="1" u="sng" dirty="0">
              <a:solidFill>
                <a:schemeClr val="tx1"/>
              </a:solidFill>
            </a:endParaRPr>
          </a:p>
          <a:p>
            <a:pPr algn="l"/>
            <a:r>
              <a:rPr lang="ru-RU" sz="3500" b="1" u="sng" dirty="0">
                <a:solidFill>
                  <a:schemeClr val="tx1"/>
                </a:solidFill>
              </a:rPr>
              <a:t>·     </a:t>
            </a:r>
            <a:r>
              <a:rPr lang="ru-RU" sz="3500" b="1" u="sng" dirty="0" smtClean="0">
                <a:solidFill>
                  <a:schemeClr val="tx1"/>
                </a:solidFill>
              </a:rPr>
              <a:t>формирование </a:t>
            </a:r>
            <a:r>
              <a:rPr lang="ru-RU" sz="3500" b="1" u="sng" dirty="0">
                <a:solidFill>
                  <a:schemeClr val="tx1"/>
                </a:solidFill>
              </a:rPr>
              <a:t>и </a:t>
            </a:r>
            <a:r>
              <a:rPr lang="ru-RU" sz="3500" b="1" u="sng" dirty="0" err="1" smtClean="0">
                <a:solidFill>
                  <a:schemeClr val="tx1"/>
                </a:solidFill>
              </a:rPr>
              <a:t>развивитие</a:t>
            </a:r>
            <a:r>
              <a:rPr lang="ru-RU" sz="3500" b="1" u="sng" dirty="0" smtClean="0">
                <a:solidFill>
                  <a:schemeClr val="tx1"/>
                </a:solidFill>
              </a:rPr>
              <a:t> коммуникативной компетенции;</a:t>
            </a:r>
          </a:p>
          <a:p>
            <a:pPr algn="l"/>
            <a:endParaRPr lang="ru-RU" sz="3500" b="1" u="sng" dirty="0">
              <a:solidFill>
                <a:schemeClr val="tx1"/>
              </a:solidFill>
            </a:endParaRPr>
          </a:p>
          <a:p>
            <a:pPr algn="l"/>
            <a:r>
              <a:rPr lang="ru-RU" sz="3500" b="1" u="sng" dirty="0">
                <a:solidFill>
                  <a:schemeClr val="tx1"/>
                </a:solidFill>
              </a:rPr>
              <a:t>·     </a:t>
            </a:r>
            <a:r>
              <a:rPr lang="ru-RU" sz="3500" b="1" u="sng" dirty="0" smtClean="0">
                <a:solidFill>
                  <a:schemeClr val="tx1"/>
                </a:solidFill>
              </a:rPr>
              <a:t>направление </a:t>
            </a:r>
            <a:r>
              <a:rPr lang="ru-RU" sz="3500" b="1" u="sng" dirty="0">
                <a:solidFill>
                  <a:schemeClr val="tx1"/>
                </a:solidFill>
              </a:rPr>
              <a:t>усилия на создание условий для формирования положительной мотивации к учению.</a:t>
            </a:r>
          </a:p>
          <a:p>
            <a:r>
              <a:rPr lang="ru-RU" dirty="0" smtClean="0"/>
              <a:t>·</a:t>
            </a:r>
            <a:r>
              <a:rPr lang="ru-RU" dirty="0"/>
              <a:t>    </a:t>
            </a:r>
          </a:p>
        </p:txBody>
      </p:sp>
    </p:spTree>
    <p:extLst>
      <p:ext uri="{BB962C8B-B14F-4D97-AF65-F5344CB8AC3E}">
        <p14:creationId xmlns:p14="http://schemas.microsoft.com/office/powerpoint/2010/main" val="392850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8314" y="1502229"/>
            <a:ext cx="9111343" cy="5131327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514350" indent="-514350" algn="l"/>
            <a:r>
              <a:rPr lang="ru-RU" sz="3600" u="sng" dirty="0" smtClean="0">
                <a:solidFill>
                  <a:schemeClr val="tx1"/>
                </a:solidFill>
              </a:rPr>
              <a:t>1. </a:t>
            </a:r>
            <a:r>
              <a:rPr lang="ru-RU" sz="3600" b="1" i="1" u="sng" dirty="0" smtClean="0">
                <a:solidFill>
                  <a:schemeClr val="tx1"/>
                </a:solidFill>
              </a:rPr>
              <a:t>Стадия  вызова</a:t>
            </a:r>
            <a:r>
              <a:rPr lang="ru-RU" sz="3600" b="1" i="1" u="sng" dirty="0">
                <a:solidFill>
                  <a:schemeClr val="tx1"/>
                </a:solidFill>
              </a:rPr>
              <a:t> </a:t>
            </a:r>
            <a:endParaRPr lang="ru-RU" sz="3600" b="1" i="1" u="sng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ru-RU" sz="3600" b="1" i="1" u="sng" dirty="0" smtClean="0">
              <a:solidFill>
                <a:schemeClr val="tx1"/>
              </a:solidFill>
            </a:endParaRP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2</a:t>
            </a:r>
            <a:r>
              <a:rPr lang="ru-RU" sz="3600" b="1" i="1" dirty="0" smtClean="0">
                <a:solidFill>
                  <a:schemeClr val="tx1"/>
                </a:solidFill>
              </a:rPr>
              <a:t>. </a:t>
            </a:r>
            <a:r>
              <a:rPr lang="ru-RU" sz="3600" b="1" i="1" u="sng" dirty="0">
                <a:solidFill>
                  <a:schemeClr val="tx1"/>
                </a:solidFill>
              </a:rPr>
              <a:t>С</a:t>
            </a:r>
            <a:r>
              <a:rPr lang="ru-RU" sz="3600" b="1" i="1" u="sng" dirty="0" smtClean="0">
                <a:solidFill>
                  <a:schemeClr val="tx1"/>
                </a:solidFill>
              </a:rPr>
              <a:t>тадии</a:t>
            </a:r>
            <a:r>
              <a:rPr lang="ru-RU" sz="3600" b="1" i="1" u="sng" dirty="0">
                <a:solidFill>
                  <a:schemeClr val="tx1"/>
                </a:solidFill>
              </a:rPr>
              <a:t> осмысления</a:t>
            </a:r>
            <a:r>
              <a:rPr lang="ru-RU" sz="3600" dirty="0">
                <a:solidFill>
                  <a:schemeClr val="tx1"/>
                </a:solidFill>
              </a:rPr>
              <a:t> (или реализации смысла</a:t>
            </a:r>
            <a:r>
              <a:rPr lang="ru-RU" sz="3600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sz="3600" dirty="0" smtClean="0">
              <a:solidFill>
                <a:schemeClr val="tx1"/>
              </a:solidFill>
            </a:endParaRPr>
          </a:p>
          <a:p>
            <a:pPr algn="l"/>
            <a:r>
              <a:rPr lang="ru-RU" sz="3600" b="1" i="1" dirty="0" smtClean="0"/>
              <a:t>3. </a:t>
            </a:r>
            <a:r>
              <a:rPr lang="ru-RU" sz="3600" b="1" i="1" u="sng" dirty="0" smtClean="0">
                <a:solidFill>
                  <a:schemeClr val="tx1"/>
                </a:solidFill>
              </a:rPr>
              <a:t>Стадия  размышления</a:t>
            </a:r>
            <a:r>
              <a:rPr lang="ru-RU" sz="3600" dirty="0" smtClean="0"/>
              <a:t> (рефлексии)</a:t>
            </a:r>
          </a:p>
          <a:p>
            <a:endParaRPr lang="ru-RU" sz="3600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8888" y="5"/>
            <a:ext cx="11405061" cy="798021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Технология критического мышления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1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1304" y="1729048"/>
            <a:ext cx="10336696" cy="352875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1.</a:t>
            </a:r>
            <a:r>
              <a:rPr lang="ru-RU" sz="3200" dirty="0">
                <a:solidFill>
                  <a:schemeClr val="tx1"/>
                </a:solidFill>
              </a:rPr>
              <a:t> </a:t>
            </a:r>
            <a:r>
              <a:rPr lang="ru-RU" sz="3200" dirty="0" smtClean="0">
                <a:solidFill>
                  <a:schemeClr val="tx1"/>
                </a:solidFill>
              </a:rPr>
              <a:t>Интеллектуальная </a:t>
            </a:r>
            <a:r>
              <a:rPr lang="ru-RU" sz="3200" dirty="0">
                <a:solidFill>
                  <a:schemeClr val="tx1"/>
                </a:solidFill>
              </a:rPr>
              <a:t>разминка</a:t>
            </a:r>
          </a:p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2.</a:t>
            </a:r>
            <a:r>
              <a:rPr lang="ru-RU" sz="3200" dirty="0">
                <a:solidFill>
                  <a:schemeClr val="tx1"/>
                </a:solidFill>
              </a:rPr>
              <a:t> 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Эссе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3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r>
              <a:rPr lang="ru-RU" sz="3200" dirty="0">
                <a:solidFill>
                  <a:schemeClr val="tx1"/>
                </a:solidFill>
              </a:rPr>
              <a:t> </a:t>
            </a:r>
            <a:r>
              <a:rPr lang="ru-RU" sz="3200" dirty="0" smtClean="0">
                <a:solidFill>
                  <a:schemeClr val="tx1"/>
                </a:solidFill>
              </a:rPr>
              <a:t>Приём </a:t>
            </a:r>
            <a:r>
              <a:rPr lang="ru-RU" sz="3200" dirty="0">
                <a:solidFill>
                  <a:schemeClr val="tx1"/>
                </a:solidFill>
              </a:rPr>
              <a:t>«Корзина идей»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4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r>
              <a:rPr lang="ru-RU" sz="3200" dirty="0">
                <a:solidFill>
                  <a:schemeClr val="tx1"/>
                </a:solidFill>
              </a:rPr>
              <a:t> 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Метод контрольных вопросов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5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r>
              <a:rPr lang="ru-RU" sz="3200" dirty="0">
                <a:solidFill>
                  <a:schemeClr val="tx1"/>
                </a:solidFill>
              </a:rPr>
              <a:t> </a:t>
            </a:r>
            <a:r>
              <a:rPr lang="ru-RU" sz="3200" dirty="0" smtClean="0">
                <a:solidFill>
                  <a:schemeClr val="tx1"/>
                </a:solidFill>
              </a:rPr>
              <a:t>Приём </a:t>
            </a:r>
            <a:r>
              <a:rPr lang="ru-RU" sz="3200" dirty="0">
                <a:solidFill>
                  <a:schemeClr val="tx1"/>
                </a:solidFill>
              </a:rPr>
              <a:t>«Знаю../Хочу узнать…/Узнал…»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6</a:t>
            </a:r>
            <a:r>
              <a:rPr lang="ru-RU" sz="3200" dirty="0" smtClean="0">
                <a:solidFill>
                  <a:schemeClr val="tx1"/>
                </a:solidFill>
              </a:rPr>
              <a:t>. </a:t>
            </a:r>
            <a:r>
              <a:rPr lang="ru-RU" sz="3200" dirty="0">
                <a:solidFill>
                  <a:schemeClr val="tx1"/>
                </a:solidFill>
              </a:rPr>
              <a:t>Да - нет</a:t>
            </a:r>
          </a:p>
          <a:p>
            <a:pPr algn="l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8540" y="556591"/>
            <a:ext cx="11648661" cy="1172456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приёмы развития критического мышления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99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39" y="1729047"/>
            <a:ext cx="11116491" cy="4871258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ru-RU" b="1" dirty="0"/>
              <a:t>—</a:t>
            </a:r>
            <a:r>
              <a:rPr lang="ru-RU" sz="3200" b="1" dirty="0"/>
              <a:t>обучающие</a:t>
            </a:r>
          </a:p>
          <a:p>
            <a:pPr algn="l"/>
            <a:r>
              <a:rPr lang="ru-RU" sz="3200" b="1" dirty="0"/>
              <a:t>—тренинговые</a:t>
            </a:r>
          </a:p>
          <a:p>
            <a:pPr algn="l"/>
            <a:r>
              <a:rPr lang="ru-RU" sz="3200" b="1" dirty="0"/>
              <a:t>—контролирующие</a:t>
            </a:r>
          </a:p>
          <a:p>
            <a:pPr algn="l"/>
            <a:r>
              <a:rPr lang="ru-RU" sz="3200" b="1" dirty="0"/>
              <a:t>—обобщающие</a:t>
            </a:r>
          </a:p>
          <a:p>
            <a:pPr algn="l"/>
            <a:r>
              <a:rPr lang="ru-RU" sz="3200" b="1" dirty="0"/>
              <a:t>—познавательные</a:t>
            </a:r>
          </a:p>
          <a:p>
            <a:pPr algn="l"/>
            <a:r>
              <a:rPr lang="ru-RU" sz="3200" b="1" dirty="0"/>
              <a:t>—творческие</a:t>
            </a:r>
          </a:p>
          <a:p>
            <a:pPr algn="l"/>
            <a:r>
              <a:rPr lang="ru-RU" sz="3200" b="1" dirty="0"/>
              <a:t>—развивающие</a:t>
            </a:r>
          </a:p>
          <a:p>
            <a:pPr algn="l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012" y="-133004"/>
            <a:ext cx="11637819" cy="186205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Игровые технологии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по характеру педагогического процесса: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7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93843"/>
            <a:ext cx="9144000" cy="3670853"/>
          </a:xfrm>
        </p:spPr>
        <p:txBody>
          <a:bodyPr/>
          <a:lstStyle/>
          <a:p>
            <a:pPr algn="l"/>
            <a:r>
              <a:rPr lang="ru-RU" dirty="0"/>
              <a:t>—</a:t>
            </a:r>
            <a:r>
              <a:rPr lang="ru-RU" sz="3600" b="1" i="1" dirty="0">
                <a:solidFill>
                  <a:schemeClr val="tx1"/>
                </a:solidFill>
              </a:rPr>
              <a:t>предметные</a:t>
            </a:r>
          </a:p>
          <a:p>
            <a:pPr algn="l"/>
            <a:r>
              <a:rPr lang="ru-RU" sz="3600" b="1" i="1" dirty="0">
                <a:solidFill>
                  <a:schemeClr val="tx1"/>
                </a:solidFill>
              </a:rPr>
              <a:t>—сюжетные</a:t>
            </a:r>
          </a:p>
          <a:p>
            <a:pPr algn="l"/>
            <a:r>
              <a:rPr lang="ru-RU" sz="3600" b="1" i="1" dirty="0">
                <a:solidFill>
                  <a:schemeClr val="tx1"/>
                </a:solidFill>
              </a:rPr>
              <a:t>—ролевые</a:t>
            </a:r>
          </a:p>
          <a:p>
            <a:pPr algn="l"/>
            <a:r>
              <a:rPr lang="ru-RU" sz="3600" b="1" i="1" dirty="0">
                <a:solidFill>
                  <a:schemeClr val="tx1"/>
                </a:solidFill>
              </a:rPr>
              <a:t>—деловые</a:t>
            </a:r>
          </a:p>
          <a:p>
            <a:pPr algn="l"/>
            <a:r>
              <a:rPr lang="ru-RU" sz="3600" b="1" i="1" dirty="0">
                <a:solidFill>
                  <a:schemeClr val="tx1"/>
                </a:solidFill>
              </a:rPr>
              <a:t>—имитационные</a:t>
            </a:r>
          </a:p>
          <a:p>
            <a:pPr algn="l"/>
            <a:r>
              <a:rPr lang="ru-RU" sz="3600" b="1" i="1" dirty="0">
                <a:solidFill>
                  <a:schemeClr val="tx1"/>
                </a:solidFill>
              </a:rPr>
              <a:t>—драматизация</a:t>
            </a:r>
          </a:p>
          <a:p>
            <a:pPr algn="l"/>
            <a:endParaRPr lang="ru-RU" sz="3600" b="1" i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2" y="193182"/>
            <a:ext cx="11870575" cy="1403797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tx1"/>
                </a:solidFill>
              </a:rPr>
              <a:t>2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  <a:r>
              <a:rPr lang="ru-RU" i="1" dirty="0">
                <a:solidFill>
                  <a:schemeClr val="tx1"/>
                </a:solidFill>
              </a:rPr>
              <a:t>     </a:t>
            </a:r>
            <a:r>
              <a:rPr lang="ru-RU" i="1" u="sng" dirty="0">
                <a:solidFill>
                  <a:schemeClr val="tx1"/>
                </a:solidFill>
              </a:rPr>
              <a:t>По игровой технологии: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3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27584"/>
            <a:ext cx="9144000" cy="4306956"/>
          </a:xfrm>
          <a:effectLst>
            <a:outerShdw blurRad="50800" dist="50800" dir="5400000" algn="ctr" rotWithShape="0">
              <a:schemeClr val="accent4">
                <a:lumMod val="20000"/>
                <a:lumOff val="80000"/>
              </a:schemeClr>
            </a:outerShdw>
          </a:effectLst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а</a:t>
            </a:r>
            <a:r>
              <a:rPr lang="ru-RU" sz="3600" dirty="0" smtClean="0">
                <a:solidFill>
                  <a:schemeClr val="tx1"/>
                </a:solidFill>
              </a:rPr>
              <a:t>)  распознавать</a:t>
            </a:r>
            <a:r>
              <a:rPr lang="ru-RU" sz="3600" dirty="0" smtClean="0">
                <a:solidFill>
                  <a:schemeClr val="tx1"/>
                </a:solidFill>
              </a:rPr>
              <a:t>,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б)  сравнивать</a:t>
            </a:r>
            <a:r>
              <a:rPr lang="ru-RU" sz="3600" dirty="0">
                <a:solidFill>
                  <a:schemeClr val="tx1"/>
                </a:solidFill>
              </a:rPr>
              <a:t>, </a:t>
            </a:r>
            <a:endParaRPr lang="ru-RU" sz="3600" dirty="0" smtClean="0">
              <a:solidFill>
                <a:schemeClr val="tx1"/>
              </a:solidFill>
            </a:endParaRP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в</a:t>
            </a:r>
            <a:r>
              <a:rPr lang="ru-RU" sz="3600" dirty="0" smtClean="0">
                <a:solidFill>
                  <a:schemeClr val="tx1"/>
                </a:solidFill>
              </a:rPr>
              <a:t>)  характеризовать</a:t>
            </a:r>
            <a:r>
              <a:rPr lang="ru-RU" sz="3600" dirty="0">
                <a:solidFill>
                  <a:schemeClr val="tx1"/>
                </a:solidFill>
              </a:rPr>
              <a:t>, </a:t>
            </a:r>
            <a:endParaRPr lang="ru-RU" sz="3600" dirty="0" smtClean="0">
              <a:solidFill>
                <a:schemeClr val="tx1"/>
              </a:solidFill>
            </a:endParaRP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г</a:t>
            </a:r>
            <a:r>
              <a:rPr lang="ru-RU" sz="3600" dirty="0" smtClean="0">
                <a:solidFill>
                  <a:schemeClr val="tx1"/>
                </a:solidFill>
              </a:rPr>
              <a:t>)   раскрывать </a:t>
            </a:r>
            <a:r>
              <a:rPr lang="ru-RU" sz="3600" dirty="0">
                <a:solidFill>
                  <a:schemeClr val="tx1"/>
                </a:solidFill>
              </a:rPr>
              <a:t>понятия </a:t>
            </a:r>
            <a:r>
              <a:rPr lang="ru-RU" sz="3600" dirty="0" smtClean="0">
                <a:solidFill>
                  <a:schemeClr val="tx1"/>
                </a:solidFill>
              </a:rPr>
              <a:t>,</a:t>
            </a:r>
          </a:p>
          <a:p>
            <a:pPr algn="l"/>
            <a:r>
              <a:rPr lang="ru-RU" sz="3600" dirty="0">
                <a:solidFill>
                  <a:schemeClr val="tx1"/>
                </a:solidFill>
              </a:rPr>
              <a:t>д</a:t>
            </a:r>
            <a:r>
              <a:rPr lang="ru-RU" sz="3600" dirty="0" smtClean="0">
                <a:solidFill>
                  <a:schemeClr val="tx1"/>
                </a:solidFill>
              </a:rPr>
              <a:t>) </a:t>
            </a:r>
            <a:r>
              <a:rPr lang="ru-RU" sz="3600" dirty="0" smtClean="0">
                <a:solidFill>
                  <a:schemeClr val="tx1"/>
                </a:solidFill>
              </a:rPr>
              <a:t>  обосновывать</a:t>
            </a:r>
            <a:r>
              <a:rPr lang="ru-RU" sz="3600" dirty="0" smtClean="0">
                <a:solidFill>
                  <a:schemeClr val="tx1"/>
                </a:solidFill>
              </a:rPr>
              <a:t>,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е) </a:t>
            </a:r>
            <a:r>
              <a:rPr lang="ru-RU" sz="3600" dirty="0" smtClean="0">
                <a:solidFill>
                  <a:schemeClr val="tx1"/>
                </a:solidFill>
              </a:rPr>
              <a:t>   применять</a:t>
            </a:r>
            <a:endParaRPr lang="ru-RU" sz="3600" dirty="0">
              <a:solidFill>
                <a:schemeClr val="tx1"/>
              </a:solidFill>
            </a:endParaRPr>
          </a:p>
          <a:p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7322" y="315886"/>
            <a:ext cx="10230679" cy="1062153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Обучение в игре позволяет научить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4245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2139" y="2544417"/>
            <a:ext cx="11709863" cy="4108173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-      </a:t>
            </a:r>
            <a:r>
              <a:rPr lang="ru-RU" sz="3200" dirty="0"/>
              <a:t>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стимулируется познавательная деятельность</a:t>
            </a:r>
          </a:p>
          <a:p>
            <a:pPr algn="l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-      активизируется мыслительная деятельность</a:t>
            </a:r>
          </a:p>
          <a:p>
            <a:pPr algn="l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-        самопроизвольно запоминаются сведения</a:t>
            </a:r>
          </a:p>
          <a:p>
            <a:pPr algn="l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-       формируется ассоциативное запоминание</a:t>
            </a:r>
          </a:p>
          <a:p>
            <a:pPr algn="l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-       усиливается мотивация к изучению предмета</a:t>
            </a:r>
          </a:p>
          <a:p>
            <a:pPr algn="l"/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3826" y="0"/>
            <a:ext cx="11529391" cy="1895061"/>
          </a:xfrm>
          <a:ln>
            <a:solidFill>
              <a:srgbClr val="534309"/>
            </a:solidFill>
          </a:ln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результате применения методов игрового обучения достигаются следующие цели: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29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243</Words>
  <Application>Microsoft Office PowerPoint</Application>
  <PresentationFormat>Широкоэкранный</PresentationFormat>
  <Paragraphs>96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Cambria</vt:lpstr>
      <vt:lpstr>Constantia</vt:lpstr>
      <vt:lpstr>Rockwell</vt:lpstr>
      <vt:lpstr>Verdana</vt:lpstr>
      <vt:lpstr>Wingdings 2</vt:lpstr>
      <vt:lpstr>Литейная</vt:lpstr>
      <vt:lpstr>Аспект</vt:lpstr>
      <vt:lpstr>Бумажная</vt:lpstr>
      <vt:lpstr>Технологии  развивающего  обучения</vt:lpstr>
      <vt:lpstr>Наиболее Актуальные технологии</vt:lpstr>
      <vt:lpstr>·   </vt:lpstr>
      <vt:lpstr>Технология критического мышления</vt:lpstr>
      <vt:lpstr>Основные приёмы развития критического мышления</vt:lpstr>
      <vt:lpstr>Игровые технологии 1. по характеру педагогического процесса:</vt:lpstr>
      <vt:lpstr>2.     По игровой технологии: </vt:lpstr>
      <vt:lpstr>Обучение в игре позволяет научить:</vt:lpstr>
      <vt:lpstr> В результате применения методов игрового обучения достигаются следующие цели:</vt:lpstr>
      <vt:lpstr>  Технология творческих мастерских </vt:lpstr>
      <vt:lpstr> Проектная технология</vt:lpstr>
      <vt:lpstr>Здоровьесберегающие     технологии  </vt:lpstr>
      <vt:lpstr>Традиционная технология </vt:lpstr>
      <vt:lpstr>ВСЁ   НОВОЕ – ЭТО ДАВНО    ЗАБЫТОЕ СТАРОЕ!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условиях реализации ФГОС наиболее актуальными становятся следующие технологии</dc:title>
  <dc:creator>Анна Л. Пиркулова</dc:creator>
  <cp:lastModifiedBy>Анна Л. Пиркулова</cp:lastModifiedBy>
  <cp:revision>32</cp:revision>
  <dcterms:created xsi:type="dcterms:W3CDTF">2017-03-22T13:19:30Z</dcterms:created>
  <dcterms:modified xsi:type="dcterms:W3CDTF">2017-03-27T10:19:53Z</dcterms:modified>
</cp:coreProperties>
</file>