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38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4/12/2018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4/12/2018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89213" y="2187388"/>
            <a:ext cx="9333846" cy="2589993"/>
          </a:xfrm>
        </p:spPr>
        <p:txBody>
          <a:bodyPr>
            <a:noAutofit/>
          </a:bodyPr>
          <a:lstStyle/>
          <a:p>
            <a:r>
              <a:rPr lang="ru-RU" sz="6600" dirty="0" smtClean="0"/>
              <a:t>Урок окружающего мира</a:t>
            </a:r>
            <a:endParaRPr lang="ru-RU" sz="6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Подготовила: Орлова М.В.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786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«Три богатыря» В.М. Васнецов</a:t>
            </a:r>
            <a:endParaRPr lang="ru-RU" dirty="0"/>
          </a:p>
        </p:txBody>
      </p:sp>
      <p:pic>
        <p:nvPicPr>
          <p:cNvPr id="8194" name="Picture 2" descr="ÐÐ°ÑÑÐ¸Ð½ÐºÐ¸ Ð¿Ð¾ Ð·Ð°Ð¿ÑÐ¾ÑÑ Ð±Ð¾Ð³Ð°ÑÑÑÑÐºÐ¸Ðµ Ð·Ð°ÑÑÐ°Ð²Ñ ÐºÐ½ÑÐ·Ñ Ð²Ð»Ð°Ð´Ð¸Ð¼Ð¸ÑÐ°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8197" y="1459682"/>
            <a:ext cx="7197756" cy="5398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1541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Перун</a:t>
            </a:r>
            <a:endParaRPr lang="ru-RU" dirty="0"/>
          </a:p>
        </p:txBody>
      </p:sp>
      <p:pic>
        <p:nvPicPr>
          <p:cNvPr id="9218" name="Picture 2" descr="ÐÐ°ÑÑÐ¸Ð½ÐºÐ¸ Ð¿Ð¾ Ð·Ð°Ð¿ÑÐ¾ÑÑ Ð¸Ð·Ð¾Ð±ÑÐ°Ð¶ÐµÐ½Ð¸Ðµ Ð¿ÐµÑÑÐ½Ð°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8506" y="421340"/>
            <a:ext cx="4440523" cy="5988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8814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21225" y="624110"/>
            <a:ext cx="10300446" cy="1280890"/>
          </a:xfrm>
        </p:spPr>
        <p:txBody>
          <a:bodyPr/>
          <a:lstStyle/>
          <a:p>
            <a:r>
              <a:rPr lang="ru-RU" dirty="0" smtClean="0"/>
              <a:t>Святой Равноапостольный князь Владимир </a:t>
            </a:r>
            <a:endParaRPr lang="ru-RU" dirty="0"/>
          </a:p>
        </p:txBody>
      </p:sp>
      <p:pic>
        <p:nvPicPr>
          <p:cNvPr id="10242" name="Picture 2" descr="ÐÐ°ÑÑÐ¸Ð½ÐºÐ¸ Ð¿Ð¾ Ð·Ð°Ð¿ÑÐ¾ÑÑ ÐºÐ½ÑÐ·Ñ Ð²Ð»Ð°Ð´Ð¸Ð¼Ð¸Ñ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8774" y="1389530"/>
            <a:ext cx="5004222" cy="5468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8721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11631"/>
          </a:xfrm>
        </p:spPr>
        <p:txBody>
          <a:bodyPr/>
          <a:lstStyle/>
          <a:p>
            <a:r>
              <a:rPr lang="ru-RU" dirty="0" smtClean="0"/>
              <a:t>Продолжите фразу: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335741"/>
            <a:ext cx="8915400" cy="5522259"/>
          </a:xfrm>
        </p:spPr>
        <p:txBody>
          <a:bodyPr>
            <a:normAutofit/>
          </a:bodyPr>
          <a:lstStyle/>
          <a:p>
            <a:pPr lvl="0"/>
            <a:r>
              <a:rPr lang="ru-RU" sz="2800" dirty="0">
                <a:solidFill>
                  <a:schemeClr val="tx1"/>
                </a:solidFill>
              </a:rPr>
              <a:t>сегодня я узнал…</a:t>
            </a:r>
          </a:p>
          <a:p>
            <a:pPr lvl="0"/>
            <a:r>
              <a:rPr lang="ru-RU" sz="2800" dirty="0">
                <a:solidFill>
                  <a:schemeClr val="tx1"/>
                </a:solidFill>
              </a:rPr>
              <a:t>было интересно…</a:t>
            </a:r>
          </a:p>
          <a:p>
            <a:pPr lvl="0"/>
            <a:r>
              <a:rPr lang="ru-RU" sz="2800" dirty="0">
                <a:solidFill>
                  <a:schemeClr val="tx1"/>
                </a:solidFill>
              </a:rPr>
              <a:t>было трудно…</a:t>
            </a:r>
          </a:p>
          <a:p>
            <a:pPr lvl="0"/>
            <a:r>
              <a:rPr lang="ru-RU" sz="2800" dirty="0">
                <a:solidFill>
                  <a:schemeClr val="tx1"/>
                </a:solidFill>
              </a:rPr>
              <a:t>я понял, что…</a:t>
            </a:r>
          </a:p>
          <a:p>
            <a:pPr lvl="0"/>
            <a:r>
              <a:rPr lang="ru-RU" sz="2800" dirty="0">
                <a:solidFill>
                  <a:schemeClr val="tx1"/>
                </a:solidFill>
              </a:rPr>
              <a:t>я научился…</a:t>
            </a:r>
          </a:p>
          <a:p>
            <a:pPr lvl="0"/>
            <a:r>
              <a:rPr lang="ru-RU" sz="2800" dirty="0">
                <a:solidFill>
                  <a:schemeClr val="tx1"/>
                </a:solidFill>
              </a:rPr>
              <a:t>у меня получилось …</a:t>
            </a:r>
          </a:p>
          <a:p>
            <a:pPr lvl="0"/>
            <a:r>
              <a:rPr lang="ru-RU" sz="2800" dirty="0">
                <a:solidFill>
                  <a:schemeClr val="tx1"/>
                </a:solidFill>
              </a:rPr>
              <a:t>я смог…</a:t>
            </a:r>
          </a:p>
          <a:p>
            <a:pPr lvl="0"/>
            <a:r>
              <a:rPr lang="ru-RU" sz="2800" dirty="0">
                <a:solidFill>
                  <a:schemeClr val="tx1"/>
                </a:solidFill>
              </a:rPr>
              <a:t>я попробую…</a:t>
            </a:r>
          </a:p>
          <a:p>
            <a:pPr lvl="0"/>
            <a:r>
              <a:rPr lang="ru-RU" sz="2800" dirty="0">
                <a:solidFill>
                  <a:schemeClr val="tx1"/>
                </a:solidFill>
              </a:rPr>
              <a:t>меня удивило…</a:t>
            </a:r>
          </a:p>
          <a:p>
            <a:pPr lvl="0"/>
            <a:r>
              <a:rPr lang="ru-RU" sz="2800" dirty="0">
                <a:solidFill>
                  <a:schemeClr val="tx1"/>
                </a:solidFill>
              </a:rPr>
              <a:t>мне захотелось</a:t>
            </a:r>
            <a:r>
              <a:rPr lang="ru-RU" sz="2800" dirty="0" smtClean="0">
                <a:solidFill>
                  <a:schemeClr val="tx1"/>
                </a:solidFill>
              </a:rPr>
              <a:t>…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9405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4" y="385482"/>
            <a:ext cx="8911687" cy="907859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Тест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89212" y="1293341"/>
            <a:ext cx="5360302" cy="5436973"/>
          </a:xfrm>
        </p:spPr>
        <p:txBody>
          <a:bodyPr>
            <a:normAutofit fontScale="92500" lnSpcReduction="20000"/>
          </a:bodyPr>
          <a:lstStyle/>
          <a:p>
            <a:r>
              <a:rPr lang="ru-RU" sz="2400" dirty="0">
                <a:solidFill>
                  <a:schemeClr val="tx1"/>
                </a:solidFill>
              </a:rPr>
              <a:t>1. Поселение древних славян раскинулось:</a:t>
            </a:r>
          </a:p>
          <a:p>
            <a:pPr marL="0" indent="0">
              <a:buNone/>
            </a:pPr>
            <a:r>
              <a:rPr lang="ru-RU" sz="2400" dirty="0">
                <a:solidFill>
                  <a:schemeClr val="tx1"/>
                </a:solidFill>
              </a:rPr>
              <a:t>а) в западной части Европы</a:t>
            </a:r>
          </a:p>
          <a:p>
            <a:pPr marL="0" indent="0">
              <a:buNone/>
            </a:pPr>
            <a:r>
              <a:rPr lang="ru-RU" sz="2400" dirty="0">
                <a:solidFill>
                  <a:schemeClr val="tx1"/>
                </a:solidFill>
              </a:rPr>
              <a:t>б) в восточной части Европы</a:t>
            </a:r>
          </a:p>
          <a:p>
            <a:pPr marL="0" indent="0">
              <a:buNone/>
            </a:pPr>
            <a:r>
              <a:rPr lang="ru-RU" sz="2400" dirty="0">
                <a:solidFill>
                  <a:schemeClr val="tx1"/>
                </a:solidFill>
              </a:rPr>
              <a:t>в) в центральной Европе</a:t>
            </a:r>
          </a:p>
          <a:p>
            <a:r>
              <a:rPr lang="ru-RU" sz="2400" dirty="0">
                <a:solidFill>
                  <a:schemeClr val="tx1"/>
                </a:solidFill>
              </a:rPr>
              <a:t>2. Древние славяне жили:</a:t>
            </a:r>
          </a:p>
          <a:p>
            <a:pPr marL="0" indent="0">
              <a:buNone/>
            </a:pPr>
            <a:r>
              <a:rPr lang="ru-RU" sz="2400" dirty="0">
                <a:solidFill>
                  <a:schemeClr val="tx1"/>
                </a:solidFill>
              </a:rPr>
              <a:t>а) семьями</a:t>
            </a:r>
          </a:p>
          <a:p>
            <a:pPr marL="0" indent="0">
              <a:buNone/>
            </a:pPr>
            <a:r>
              <a:rPr lang="ru-RU" sz="2400" dirty="0">
                <a:solidFill>
                  <a:schemeClr val="tx1"/>
                </a:solidFill>
              </a:rPr>
              <a:t>б) в одиночку</a:t>
            </a:r>
          </a:p>
          <a:p>
            <a:pPr marL="0" indent="0">
              <a:buNone/>
            </a:pPr>
            <a:r>
              <a:rPr lang="ru-RU" sz="2400" dirty="0">
                <a:solidFill>
                  <a:schemeClr val="tx1"/>
                </a:solidFill>
              </a:rPr>
              <a:t>в) племенами</a:t>
            </a:r>
          </a:p>
          <a:p>
            <a:r>
              <a:rPr lang="ru-RU" sz="2400" dirty="0">
                <a:solidFill>
                  <a:schemeClr val="tx1"/>
                </a:solidFill>
              </a:rPr>
              <a:t>	3. Свои дома славяне строили из:</a:t>
            </a:r>
          </a:p>
          <a:p>
            <a:pPr marL="0" indent="0">
              <a:buNone/>
            </a:pPr>
            <a:r>
              <a:rPr lang="ru-RU" sz="2400" dirty="0">
                <a:solidFill>
                  <a:schemeClr val="tx1"/>
                </a:solidFill>
              </a:rPr>
              <a:t>а) камня</a:t>
            </a:r>
          </a:p>
          <a:p>
            <a:pPr marL="0" indent="0">
              <a:buNone/>
            </a:pPr>
            <a:r>
              <a:rPr lang="ru-RU" sz="2400" dirty="0">
                <a:solidFill>
                  <a:schemeClr val="tx1"/>
                </a:solidFill>
              </a:rPr>
              <a:t>б) кирпича</a:t>
            </a:r>
          </a:p>
          <a:p>
            <a:pPr marL="0" indent="0">
              <a:buNone/>
            </a:pPr>
            <a:r>
              <a:rPr lang="ru-RU" sz="2400" dirty="0">
                <a:solidFill>
                  <a:schemeClr val="tx1"/>
                </a:solidFill>
              </a:rPr>
              <a:t>в) столбов деревьев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031891" y="1293341"/>
            <a:ext cx="3472719" cy="5436973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	</a:t>
            </a:r>
            <a:r>
              <a:rPr lang="ru-RU" sz="2400" dirty="0">
                <a:solidFill>
                  <a:schemeClr val="tx1"/>
                </a:solidFill>
              </a:rPr>
              <a:t>4. Древние славяне делали посуду из:</a:t>
            </a:r>
          </a:p>
          <a:p>
            <a:pPr marL="0" indent="0">
              <a:buNone/>
            </a:pPr>
            <a:r>
              <a:rPr lang="ru-RU" sz="2400" dirty="0">
                <a:solidFill>
                  <a:schemeClr val="tx1"/>
                </a:solidFill>
              </a:rPr>
              <a:t>а) глины</a:t>
            </a:r>
          </a:p>
          <a:p>
            <a:pPr marL="0" indent="0">
              <a:buNone/>
            </a:pPr>
            <a:r>
              <a:rPr lang="ru-RU" sz="2400" dirty="0">
                <a:solidFill>
                  <a:schemeClr val="tx1"/>
                </a:solidFill>
              </a:rPr>
              <a:t>б) металла</a:t>
            </a:r>
          </a:p>
          <a:p>
            <a:pPr marL="0" indent="0">
              <a:buNone/>
            </a:pPr>
            <a:r>
              <a:rPr lang="ru-RU" sz="2400" dirty="0">
                <a:solidFill>
                  <a:schemeClr val="tx1"/>
                </a:solidFill>
              </a:rPr>
              <a:t>в) </a:t>
            </a:r>
            <a:r>
              <a:rPr lang="ru-RU" sz="2400" dirty="0" smtClean="0">
                <a:solidFill>
                  <a:schemeClr val="tx1"/>
                </a:solidFill>
              </a:rPr>
              <a:t>стекла</a:t>
            </a:r>
            <a:endParaRPr lang="ru-RU" sz="2400" dirty="0">
              <a:solidFill>
                <a:schemeClr val="tx1"/>
              </a:solidFill>
            </a:endParaRPr>
          </a:p>
          <a:p>
            <a:r>
              <a:rPr lang="ru-RU" sz="2400" dirty="0">
                <a:solidFill>
                  <a:schemeClr val="tx1"/>
                </a:solidFill>
              </a:rPr>
              <a:t>	5. Славяне жили сообща, </a:t>
            </a:r>
            <a:r>
              <a:rPr lang="ru-RU" sz="2400" dirty="0" smtClean="0">
                <a:solidFill>
                  <a:schemeClr val="tx1"/>
                </a:solidFill>
              </a:rPr>
              <a:t>чтобы заниматься</a:t>
            </a:r>
            <a:r>
              <a:rPr lang="ru-RU" sz="2400" dirty="0">
                <a:solidFill>
                  <a:schemeClr val="tx1"/>
                </a:solidFill>
              </a:rPr>
              <a:t>:</a:t>
            </a:r>
          </a:p>
          <a:p>
            <a:pPr marL="0" indent="0">
              <a:buNone/>
            </a:pPr>
            <a:r>
              <a:rPr lang="ru-RU" sz="2400" dirty="0">
                <a:solidFill>
                  <a:schemeClr val="tx1"/>
                </a:solidFill>
              </a:rPr>
              <a:t>а) земледелием</a:t>
            </a:r>
          </a:p>
          <a:p>
            <a:pPr marL="0" indent="0">
              <a:buNone/>
            </a:pPr>
            <a:r>
              <a:rPr lang="ru-RU" sz="2400" dirty="0">
                <a:solidFill>
                  <a:schemeClr val="tx1"/>
                </a:solidFill>
              </a:rPr>
              <a:t>б) </a:t>
            </a:r>
            <a:r>
              <a:rPr lang="ru-RU" sz="2400" dirty="0" smtClean="0">
                <a:solidFill>
                  <a:schemeClr val="tx1"/>
                </a:solidFill>
              </a:rPr>
              <a:t>завоеваниями</a:t>
            </a:r>
            <a:endParaRPr lang="ru-RU" sz="24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2400" dirty="0">
                <a:solidFill>
                  <a:schemeClr val="tx1"/>
                </a:solidFill>
              </a:rPr>
              <a:t>в) рыболовством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3750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Ð°ÑÑÐ¸Ð½ÐºÐ¸ Ð¿Ð¾ Ð·Ð°Ð¿ÑÐ¾ÑÑ Ð¿Ð¾ÑÐµÐ»Ð¾Ðº Ð²Ð¾ÑÑÐ¾ÑÐ½ÑÐ¹ ÑÐ»Ð°Ð²ÑÐ½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9113" y="932330"/>
            <a:ext cx="7415059" cy="4903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7025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Во времена Древней Руси</a:t>
            </a:r>
            <a:endParaRPr lang="ru-RU" sz="4800" dirty="0"/>
          </a:p>
        </p:txBody>
      </p:sp>
      <p:pic>
        <p:nvPicPr>
          <p:cNvPr id="2050" name="Picture 2" descr="ÐÐ°ÑÑÐ¸Ð½ÐºÐ¸ Ð¿Ð¾ Ð·Ð°Ð¿ÑÐ¾ÑÑ ÑÑÑÐ¸Ðº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3535" y="1604681"/>
            <a:ext cx="7095195" cy="4846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6570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Князь Олег</a:t>
            </a:r>
            <a:endParaRPr lang="ru-RU" sz="4000" dirty="0"/>
          </a:p>
        </p:txBody>
      </p:sp>
      <p:pic>
        <p:nvPicPr>
          <p:cNvPr id="3074" name="Picture 2" descr="ÐÐ¾ÑÐ¾Ð¶ÐµÐµ Ð¸Ð·Ð¾Ð±ÑÐ°Ð¶ÐµÐ½Ð¸Ðµ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3247" y="430306"/>
            <a:ext cx="3734116" cy="6173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1145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2840" y="28575"/>
            <a:ext cx="5924550" cy="6829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7323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Физкультминутка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360170"/>
            <a:ext cx="8915400" cy="531495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600" dirty="0"/>
              <a:t>Тики-так, тики-так, –</a:t>
            </a:r>
          </a:p>
          <a:p>
            <a:pPr marL="0" indent="0">
              <a:buNone/>
            </a:pPr>
            <a:r>
              <a:rPr lang="ru-RU" sz="3600" dirty="0"/>
              <a:t>Так ходики стучат</a:t>
            </a:r>
            <a:r>
              <a:rPr lang="ru-RU" sz="3600" dirty="0" smtClean="0"/>
              <a:t>.</a:t>
            </a:r>
            <a:endParaRPr lang="ru-RU" sz="3600" dirty="0"/>
          </a:p>
          <a:p>
            <a:pPr marL="0" indent="0">
              <a:buNone/>
            </a:pPr>
            <a:r>
              <a:rPr lang="ru-RU" sz="3600" dirty="0"/>
              <a:t>Туки-так, туки-так, –</a:t>
            </a:r>
          </a:p>
          <a:p>
            <a:pPr marL="0" indent="0">
              <a:buNone/>
            </a:pPr>
            <a:r>
              <a:rPr lang="ru-RU" sz="3600" dirty="0"/>
              <a:t>Так колеса </a:t>
            </a:r>
            <a:r>
              <a:rPr lang="ru-RU" sz="3600" dirty="0" smtClean="0"/>
              <a:t>стучат.</a:t>
            </a:r>
          </a:p>
          <a:p>
            <a:pPr marL="0" indent="0">
              <a:buNone/>
            </a:pPr>
            <a:r>
              <a:rPr lang="ru-RU" sz="3600" dirty="0" smtClean="0"/>
              <a:t>Токи-ток</a:t>
            </a:r>
            <a:r>
              <a:rPr lang="ru-RU" sz="3600" dirty="0"/>
              <a:t>, токи-ток, –</a:t>
            </a:r>
          </a:p>
          <a:p>
            <a:pPr marL="0" indent="0">
              <a:buNone/>
            </a:pPr>
            <a:r>
              <a:rPr lang="ru-RU" sz="3600" dirty="0"/>
              <a:t>Так стучит молоток</a:t>
            </a:r>
            <a:r>
              <a:rPr lang="ru-RU" sz="3600" dirty="0" smtClean="0"/>
              <a:t>.</a:t>
            </a:r>
            <a:endParaRPr lang="ru-RU" sz="3600" dirty="0"/>
          </a:p>
          <a:p>
            <a:pPr marL="0" indent="0">
              <a:buNone/>
            </a:pPr>
            <a:r>
              <a:rPr lang="ru-RU" sz="3600" dirty="0"/>
              <a:t>Туки - ток, туки - ток, –</a:t>
            </a:r>
          </a:p>
          <a:p>
            <a:pPr marL="0" indent="0">
              <a:buNone/>
            </a:pPr>
            <a:r>
              <a:rPr lang="ru-RU" sz="3600" dirty="0"/>
              <a:t>Так стучит каблучок. 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918253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Князь Владимир</a:t>
            </a:r>
            <a:endParaRPr lang="ru-RU" dirty="0"/>
          </a:p>
        </p:txBody>
      </p:sp>
      <p:pic>
        <p:nvPicPr>
          <p:cNvPr id="5122" name="Picture 2" descr="ÐÐ°ÑÑÐ¸Ð½ÐºÐ¸ Ð¿Ð¾ Ð·Ð°Ð¿ÑÐ¾ÑÑ ÐºÐ½ÑÐ·Ñ Ð¾Ð»ÐµÐ³ ÑÐµÐ´Ð¾ÑÐ¾Ð²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241" y="281940"/>
            <a:ext cx="4798060" cy="6434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3302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Сигнальные костры</a:t>
            </a:r>
            <a:endParaRPr lang="ru-RU" dirty="0"/>
          </a:p>
        </p:txBody>
      </p:sp>
      <p:pic>
        <p:nvPicPr>
          <p:cNvPr id="7172" name="Picture 4" descr="ÐÐ°ÑÑÐ¸Ð½ÐºÐ¸ Ð¿Ð¾ Ð·Ð°Ð¿ÑÐ¾ÑÑ Ð±Ð¾Ð³Ð°ÑÑÑÑÐºÐ¸Ðµ Ð·Ð°ÑÑÐ°Ð²Ñ ÐºÐ½ÑÐ·Ñ Ð²Ð»Ð°Ð´Ð¸Ð¼Ð¸ÑÐ°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064" y="1615140"/>
            <a:ext cx="11128002" cy="3575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4453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Wisp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51</TotalTime>
  <Words>149</Words>
  <Application>Microsoft Office PowerPoint</Application>
  <PresentationFormat>Широкоэкранный</PresentationFormat>
  <Paragraphs>50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Century Gothic</vt:lpstr>
      <vt:lpstr>Wingdings 3</vt:lpstr>
      <vt:lpstr>Легкий дым</vt:lpstr>
      <vt:lpstr>Урок окружающего мира</vt:lpstr>
      <vt:lpstr>Тест</vt:lpstr>
      <vt:lpstr>Презентация PowerPoint</vt:lpstr>
      <vt:lpstr>Во времена Древней Руси</vt:lpstr>
      <vt:lpstr>Князь Олег</vt:lpstr>
      <vt:lpstr>Презентация PowerPoint</vt:lpstr>
      <vt:lpstr>Физкультминутка</vt:lpstr>
      <vt:lpstr>Князь Владимир</vt:lpstr>
      <vt:lpstr>Сигнальные костры</vt:lpstr>
      <vt:lpstr>«Три богатыря» В.М. Васнецов</vt:lpstr>
      <vt:lpstr>Перун</vt:lpstr>
      <vt:lpstr>Святой Равноапостольный князь Владимир </vt:lpstr>
      <vt:lpstr>Продолжите фразу: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окружающего мира</dc:title>
  <dc:creator>Орловы</dc:creator>
  <cp:lastModifiedBy>Орловы</cp:lastModifiedBy>
  <cp:revision>5</cp:revision>
  <dcterms:created xsi:type="dcterms:W3CDTF">2018-04-12T18:46:23Z</dcterms:created>
  <dcterms:modified xsi:type="dcterms:W3CDTF">2018-04-12T19:37:23Z</dcterms:modified>
</cp:coreProperties>
</file>