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79" r:id="rId7"/>
    <p:sldId id="281" r:id="rId8"/>
    <p:sldId id="275" r:id="rId9"/>
    <p:sldId id="263" r:id="rId10"/>
    <p:sldId id="270" r:id="rId11"/>
    <p:sldId id="268" r:id="rId12"/>
    <p:sldId id="276" r:id="rId13"/>
    <p:sldId id="277" r:id="rId14"/>
    <p:sldId id="282" r:id="rId15"/>
    <p:sldId id="283" r:id="rId16"/>
    <p:sldId id="266" r:id="rId17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2400" kern="1200">
        <a:solidFill>
          <a:srgbClr val="FFFFFF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rgbClr val="FFFFFF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rgbClr val="FFFFFF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rgbClr val="FFFFFF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rgbClr val="FFFFFF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rgbClr val="FFFFFF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rgbClr val="FFFFFF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rgbClr val="FFFFFF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rgbClr val="FFFFFF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  <a:srgbClr val="66FF99"/>
    <a:srgbClr val="00FF00"/>
    <a:srgbClr val="FF0066"/>
    <a:srgbClr val="0000FF"/>
    <a:srgbClr val="9900FF"/>
    <a:srgbClr val="FFFF00"/>
    <a:srgbClr val="3333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8088" autoAdjust="0"/>
    <p:restoredTop sz="94629" autoAdjust="0"/>
  </p:normalViewPr>
  <p:slideViewPr>
    <p:cSldViewPr>
      <p:cViewPr>
        <p:scale>
          <a:sx n="75" d="100"/>
          <a:sy n="75" d="100"/>
        </p:scale>
        <p:origin x="-1002" y="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7E2FF4-B89B-453C-96B2-1FED57FF66F4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284CDA-2D71-4361-9F16-01CD7BB4B695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45308C-5E25-4D46-BED2-495F33956300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2C0B14-14F1-4EBC-A353-5F9868409258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57E517-FCC1-43C6-9AFC-5C53EE64A964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C566BD-39D7-45DE-A610-A012EA048802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763CE9-8028-4DA3-88ED-A6B27AF2D619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B1150-0880-46B3-B2A9-FB60E49C5187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92A989-6C37-425C-8B04-2FB5A4DBA74A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8DC778-0905-40B0-B689-8A456F850EBA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AA33E4-AA78-48AB-9C09-788135BADDB3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buFontTx/>
              <a:buNone/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0"/>
              </a:spcBef>
              <a:buFontTx/>
              <a:buNone/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buFontTx/>
              <a:buNone/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4EF03EA3-A311-4F27-AE07-F99F60922385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50"/>
          <p:cNvSpPr>
            <a:spLocks noGrp="1" noChangeArrowheads="1"/>
          </p:cNvSpPr>
          <p:nvPr>
            <p:ph type="ctrTitle"/>
          </p:nvPr>
        </p:nvSpPr>
        <p:spPr>
          <a:xfrm>
            <a:off x="1619250" y="1143000"/>
            <a:ext cx="5832475" cy="1857375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Экологическое воспитание детей раннего дошкольного возраста</a:t>
            </a:r>
            <a:endParaRPr lang="es-ES" sz="3200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786563" y="6643688"/>
            <a:ext cx="2357437" cy="2143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800" dirty="0"/>
              <a:t>Prezentacii.com</a:t>
            </a:r>
            <a:endParaRPr lang="ru-RU" sz="1800" dirty="0"/>
          </a:p>
        </p:txBody>
      </p:sp>
      <p:pic>
        <p:nvPicPr>
          <p:cNvPr id="13317" name="Picture 5" descr="f104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40650" y="5084763"/>
            <a:ext cx="60960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Опытно-экспериментальная деятельность «Теплый – холодный»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знакомство со  свойствами воды: прозрачная, теплая, холодная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 smtClean="0"/>
          </a:p>
        </p:txBody>
      </p:sp>
      <p:sp>
        <p:nvSpPr>
          <p:cNvPr id="2765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7651" name="Рисунок 3" descr="IMAG0924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1500188"/>
            <a:ext cx="2357438" cy="1768475"/>
          </a:xfrm>
          <a:prstGeom prst="rect">
            <a:avLst/>
          </a:prstGeom>
          <a:solidFill>
            <a:srgbClr val="FFFF00"/>
          </a:solidFill>
          <a:ln w="41275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27652" name="Рисунок 4" descr="IMAG0925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88" y="1571625"/>
            <a:ext cx="2286000" cy="1714500"/>
          </a:xfrm>
          <a:prstGeom prst="rect">
            <a:avLst/>
          </a:prstGeom>
          <a:solidFill>
            <a:srgbClr val="00FFFF"/>
          </a:solidFill>
          <a:ln w="41275">
            <a:solidFill>
              <a:srgbClr val="00FFFF"/>
            </a:solidFill>
            <a:miter lim="800000"/>
            <a:headEnd/>
            <a:tailEnd/>
          </a:ln>
        </p:spPr>
      </p:pic>
      <p:pic>
        <p:nvPicPr>
          <p:cNvPr id="27653" name="Рисунок 5" descr="IMAG0926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2188" y="1571625"/>
            <a:ext cx="2476500" cy="1785938"/>
          </a:xfrm>
          <a:prstGeom prst="rect">
            <a:avLst/>
          </a:prstGeom>
          <a:solidFill>
            <a:srgbClr val="FFFF00"/>
          </a:solidFill>
          <a:ln w="41275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27654" name="Рисунок 6" descr="IMAG0927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071688" y="3465513"/>
            <a:ext cx="2071687" cy="1552575"/>
          </a:xfrm>
          <a:prstGeom prst="rect">
            <a:avLst/>
          </a:prstGeom>
          <a:solidFill>
            <a:srgbClr val="00FFFF"/>
          </a:solidFill>
          <a:ln w="41275">
            <a:solidFill>
              <a:srgbClr val="00FFFF"/>
            </a:solidFill>
            <a:miter lim="800000"/>
            <a:headEnd/>
            <a:tailEnd/>
          </a:ln>
        </p:spPr>
      </p:pic>
      <p:pic>
        <p:nvPicPr>
          <p:cNvPr id="27655" name="Рисунок 7" descr="IMAG0929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00563" y="3500438"/>
            <a:ext cx="2016125" cy="1512887"/>
          </a:xfrm>
          <a:prstGeom prst="rect">
            <a:avLst/>
          </a:prstGeom>
          <a:solidFill>
            <a:srgbClr val="00FFFF"/>
          </a:solidFill>
          <a:ln w="41275">
            <a:solidFill>
              <a:srgbClr val="00FFFF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04813"/>
            <a:ext cx="8229600" cy="1012825"/>
          </a:xfrm>
        </p:spPr>
        <p:txBody>
          <a:bodyPr/>
          <a:lstStyle/>
          <a:p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«Дом для рыбок»</a:t>
            </a:r>
            <a:r>
              <a:rPr lang="ru-RU" sz="2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00FF"/>
                </a:solidFill>
              </a:rPr>
              <a:t>    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ознакомление с устройством аквариума: дно засыпано песком, песок мокрый; камни утопают в песке, они тоже мокрые, темные, большие и маленькие; вода прозрачная, чистая.</a:t>
            </a:r>
          </a:p>
        </p:txBody>
      </p:sp>
      <p:sp>
        <p:nvSpPr>
          <p:cNvPr id="2969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9699" name="Рисунок 4" descr="DSC0973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2285992"/>
            <a:ext cx="2952750" cy="2214563"/>
          </a:xfrm>
          <a:prstGeom prst="rect">
            <a:avLst/>
          </a:prstGeom>
          <a:noFill/>
          <a:ln w="41275">
            <a:solidFill>
              <a:srgbClr val="FF00FF"/>
            </a:solidFill>
            <a:miter lim="800000"/>
            <a:headEnd/>
            <a:tailEnd/>
          </a:ln>
        </p:spPr>
      </p:pic>
      <p:pic>
        <p:nvPicPr>
          <p:cNvPr id="29701" name="Рисунок 6" descr="DSC09741.JPG"/>
          <p:cNvPicPr>
            <a:picLocks noChangeAspect="1"/>
          </p:cNvPicPr>
          <p:nvPr/>
        </p:nvPicPr>
        <p:blipFill>
          <a:blip r:embed="rId3"/>
          <a:srcRect l="5397" b="14226"/>
          <a:stretch>
            <a:fillRect/>
          </a:stretch>
        </p:blipFill>
        <p:spPr bwMode="auto">
          <a:xfrm>
            <a:off x="785786" y="2500306"/>
            <a:ext cx="2593975" cy="1944687"/>
          </a:xfrm>
          <a:prstGeom prst="rect">
            <a:avLst/>
          </a:prstGeom>
          <a:noFill/>
          <a:ln w="41275">
            <a:solidFill>
              <a:srgbClr val="FF00FF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«Домашние животные»</a:t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solidFill>
                  <a:schemeClr val="tx1"/>
                </a:solidFill>
              </a:rPr>
              <a:t>Цель</a:t>
            </a:r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знакомство с домашними животными, развивать речевую активность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3072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</p:txBody>
      </p:sp>
      <p:sp>
        <p:nvSpPr>
          <p:cNvPr id="30723" name="Rectangle 4"/>
          <p:cNvSpPr>
            <a:spLocks noChangeArrowheads="1"/>
          </p:cNvSpPr>
          <p:nvPr/>
        </p:nvSpPr>
        <p:spPr bwMode="auto">
          <a:xfrm flipH="1">
            <a:off x="684213" y="2287588"/>
            <a:ext cx="92075" cy="45720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/>
          </a:p>
        </p:txBody>
      </p:sp>
      <p:pic>
        <p:nvPicPr>
          <p:cNvPr id="30726" name="Рисунок 10" descr="IMAG0966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2357430"/>
            <a:ext cx="2952750" cy="2214563"/>
          </a:xfrm>
          <a:prstGeom prst="rect">
            <a:avLst/>
          </a:prstGeom>
          <a:noFill/>
          <a:ln w="41275">
            <a:solidFill>
              <a:srgbClr val="00FF00"/>
            </a:solidFill>
            <a:miter lim="800000"/>
            <a:headEnd/>
            <a:tailEnd/>
          </a:ln>
        </p:spPr>
      </p:pic>
      <p:pic>
        <p:nvPicPr>
          <p:cNvPr id="30727" name="Рисунок 11" descr="IMAG0967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2571744"/>
            <a:ext cx="2667000" cy="2000250"/>
          </a:xfrm>
          <a:prstGeom prst="rect">
            <a:avLst/>
          </a:prstGeom>
          <a:noFill/>
          <a:ln w="41275">
            <a:solidFill>
              <a:srgbClr val="00FF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04813"/>
            <a:ext cx="8229600" cy="1012825"/>
          </a:xfrm>
        </p:spPr>
        <p:txBody>
          <a:bodyPr/>
          <a:lstStyle/>
          <a:p>
            <a:r>
              <a:rPr lang="ru-RU" sz="2800" b="1" dirty="0" smtClean="0">
                <a:solidFill>
                  <a:srgbClr val="33CC33"/>
                </a:solidFill>
                <a:latin typeface="Times New Roman" pitchFamily="18" charset="0"/>
                <a:cs typeface="Times New Roman" pitchFamily="18" charset="0"/>
              </a:rPr>
              <a:t>Наблюдение за птицами</a:t>
            </a:r>
            <a:br>
              <a:rPr lang="ru-RU" sz="2800" b="1" dirty="0" smtClean="0">
                <a:solidFill>
                  <a:srgbClr val="33CC3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знакомить детей с птицами: голубем и воробьем. Рассматривание частей тела.</a:t>
            </a:r>
            <a:endParaRPr lang="ru-RU" sz="2000" dirty="0" smtClean="0">
              <a:solidFill>
                <a:srgbClr val="33CC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0" name="Rectangle 3"/>
          <p:cNvPicPr>
            <a:picLocks noGrp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 rot="21014997">
            <a:off x="827088" y="2133600"/>
            <a:ext cx="1944687" cy="2376488"/>
          </a:xfrm>
          <a:ln w="41275">
            <a:solidFill>
              <a:srgbClr val="FF00FF"/>
            </a:solidFill>
          </a:ln>
        </p:spPr>
      </p:pic>
      <p:pic>
        <p:nvPicPr>
          <p:cNvPr id="32771" name="Рисунок 7" descr="IMAG1009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770525">
            <a:off x="6588125" y="2276475"/>
            <a:ext cx="1944688" cy="2295525"/>
          </a:xfrm>
          <a:prstGeom prst="rect">
            <a:avLst/>
          </a:prstGeom>
          <a:noFill/>
          <a:ln w="41275">
            <a:solidFill>
              <a:srgbClr val="FF00FF"/>
            </a:solidFill>
            <a:miter lim="800000"/>
            <a:headEnd/>
            <a:tailEnd/>
          </a:ln>
        </p:spPr>
      </p:pic>
      <p:pic>
        <p:nvPicPr>
          <p:cNvPr id="32772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92500" y="2205038"/>
            <a:ext cx="2619375" cy="1743075"/>
          </a:xfrm>
          <a:prstGeom prst="rect">
            <a:avLst/>
          </a:prstGeom>
          <a:noFill/>
          <a:ln w="41275">
            <a:solidFill>
              <a:srgbClr val="0000FF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 smtClean="0">
                <a:solidFill>
                  <a:srgbClr val="33CC33"/>
                </a:solidFill>
                <a:latin typeface="Times New Roman" pitchFamily="18" charset="0"/>
                <a:cs typeface="Times New Roman" pitchFamily="18" charset="0"/>
              </a:rPr>
              <a:t>Посильный труд в природе «Дорожка для машины» </a:t>
            </a:r>
            <a:br>
              <a:rPr lang="ru-RU" sz="2400" b="1" dirty="0" smtClean="0">
                <a:solidFill>
                  <a:srgbClr val="33CC3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приучать детей к труду в природе.</a:t>
            </a:r>
          </a:p>
        </p:txBody>
      </p:sp>
      <p:pic>
        <p:nvPicPr>
          <p:cNvPr id="33794" name="Содержимое 3" descr="IMAG1014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 rot="798482">
            <a:off x="5660676" y="1902858"/>
            <a:ext cx="1897063" cy="2232025"/>
          </a:xfrm>
          <a:ln w="41275">
            <a:solidFill>
              <a:srgbClr val="FFFF00"/>
            </a:solidFill>
          </a:ln>
        </p:spPr>
      </p:pic>
      <p:pic>
        <p:nvPicPr>
          <p:cNvPr id="33795" name="Picture 6" descr="IMAG10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849617">
            <a:off x="1229421" y="1963730"/>
            <a:ext cx="1712913" cy="2087562"/>
          </a:xfrm>
          <a:prstGeom prst="rect">
            <a:avLst/>
          </a:prstGeom>
          <a:noFill/>
          <a:ln w="41275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dirty="0" smtClean="0"/>
          </a:p>
        </p:txBody>
      </p:sp>
      <p:sp>
        <p:nvSpPr>
          <p:cNvPr id="3584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Tx/>
              <a:buNone/>
            </a:pPr>
            <a:r>
              <a:rPr lang="ru-RU" b="1" i="1" dirty="0" smtClean="0">
                <a:solidFill>
                  <a:srgbClr val="E50073"/>
                </a:solidFill>
              </a:rPr>
              <a:t>   </a:t>
            </a:r>
            <a:r>
              <a:rPr lang="ru-RU" b="1" i="1" dirty="0" smtClean="0">
                <a:solidFill>
                  <a:srgbClr val="0000FF"/>
                </a:solidFill>
              </a:rPr>
              <a:t>Хочется верить, что любовь к природе останется в сердцах наших воспитанников на долгие годы и поможет им жить в гармонии с окружающим миром.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dirty="0" smtClean="0"/>
          </a:p>
        </p:txBody>
      </p:sp>
      <p:pic>
        <p:nvPicPr>
          <p:cNvPr id="36866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9388" y="188913"/>
            <a:ext cx="8785225" cy="6553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z="2400" dirty="0" smtClean="0"/>
          </a:p>
        </p:txBody>
      </p:sp>
      <p:sp>
        <p:nvSpPr>
          <p:cNvPr id="1433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96975"/>
            <a:ext cx="8229600" cy="4929188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400" b="1" dirty="0" smtClean="0"/>
              <a:t>   		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«Человек стал человеком, когда услышал шепот листьев и песню кузнечика, журчание весеннего ручья и звон серебряных колокольчиков в бездонном летнем небе, шорох снежинок и завывание вьюги за окном, ласковый плеск волны и торжественную тишину ночи, – услышал, и, затаив дыхание, слушает сотни и тысячи лет чудесную музыку жизни».        </a:t>
            </a:r>
            <a:b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</a:t>
            </a:r>
          </a:p>
          <a:p>
            <a:pPr algn="r" eaLnBrk="1" hangingPunct="1">
              <a:buFontTx/>
              <a:buNone/>
            </a:pP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В. А. Сухомлинский.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786563" y="6643688"/>
            <a:ext cx="2357437" cy="2143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800" dirty="0"/>
              <a:t>Prezentacii.com</a:t>
            </a:r>
            <a:endParaRPr lang="ru-RU" sz="1800" dirty="0"/>
          </a:p>
        </p:txBody>
      </p:sp>
      <p:pic>
        <p:nvPicPr>
          <p:cNvPr id="14340" name="Picture 5" descr="4347c9a3cc2cd18ae948f9e5a9a0e1b0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620713"/>
            <a:ext cx="152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ChangeArrowheads="1"/>
          </p:cNvSpPr>
          <p:nvPr>
            <p:ph type="title"/>
          </p:nvPr>
        </p:nvSpPr>
        <p:spPr>
          <a:xfrm>
            <a:off x="476221" y="338115"/>
            <a:ext cx="8229600" cy="1143001"/>
          </a:xfrm>
        </p:spPr>
        <p:txBody>
          <a:bodyPr/>
          <a:lstStyle/>
          <a:p>
            <a:pPr>
              <a:defRPr/>
            </a:pPr>
            <a:endParaRPr lang="ru-RU" sz="3600" b="1" dirty="0" smtClean="0">
              <a:ln w="1905">
                <a:solidFill>
                  <a:srgbClr val="00B050"/>
                </a:solidFill>
              </a:ln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buFontTx/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Ранний возраст </a:t>
            </a:r>
            <a:r>
              <a:rPr lang="ru-RU" sz="2800" b="1" dirty="0" smtClean="0">
                <a:solidFill>
                  <a:srgbClr val="9900FF"/>
                </a:solidFill>
                <a:latin typeface="Times New Roman" pitchFamily="18" charset="0"/>
                <a:cs typeface="Times New Roman" pitchFamily="18" charset="0"/>
              </a:rPr>
              <a:t>- самое благоприятное время для сенсорного развития, для накопления представлений об окружающем мире. Начинать экологическое воспитание можно и нужно с момента поступления ребенка в детский сад.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</a:p>
        </p:txBody>
      </p:sp>
      <p:sp>
        <p:nvSpPr>
          <p:cNvPr id="1741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143000"/>
            <a:ext cx="8229600" cy="1714500"/>
          </a:xfrm>
        </p:spPr>
        <p:txBody>
          <a:bodyPr/>
          <a:lstStyle/>
          <a:p>
            <a:pPr algn="just">
              <a:buFontTx/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Воспитание осознанно правильного отношения детей к природе, формирования у них основ экологического сознания.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00063"/>
            <a:ext cx="8229600" cy="714375"/>
          </a:xfrm>
        </p:spPr>
        <p:txBody>
          <a:bodyPr/>
          <a:lstStyle/>
          <a:p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</p:txBody>
      </p:sp>
      <p:sp>
        <p:nvSpPr>
          <p:cNvPr id="1843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628775"/>
            <a:ext cx="8229600" cy="1300163"/>
          </a:xfrm>
        </p:spPr>
        <p:txBody>
          <a:bodyPr/>
          <a:lstStyle/>
          <a:p>
            <a:pPr algn="just">
              <a:buFont typeface="Wingdings" pitchFamily="2" charset="2"/>
              <a:buChar char="v"/>
            </a:pP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заложить первые представления и ориентиры в мире природы;</a:t>
            </a:r>
          </a:p>
          <a:p>
            <a:pPr algn="just">
              <a:buFont typeface="Wingdings" pitchFamily="2" charset="2"/>
              <a:buChar char="v"/>
            </a:pP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способствовать развитию у детей познавательных и речевых умений;</a:t>
            </a:r>
          </a:p>
          <a:p>
            <a:pPr algn="just">
              <a:buFont typeface="Wingdings" pitchFamily="2" charset="2"/>
              <a:buChar char="v"/>
            </a:pP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воспитывать у детей гуманное и эстетическое отношение к природе.</a:t>
            </a:r>
          </a:p>
          <a:p>
            <a:pPr algn="just"/>
            <a:endParaRPr lang="ru-RU" sz="2400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>
          <a:xfrm>
            <a:off x="500063" y="357188"/>
            <a:ext cx="7572375" cy="857250"/>
          </a:xfrm>
        </p:spPr>
        <p:txBody>
          <a:bodyPr/>
          <a:lstStyle/>
          <a:p>
            <a:pPr algn="ctr"/>
            <a:r>
              <a:rPr lang="ru-RU" sz="2800" dirty="0" smtClean="0">
                <a:solidFill>
                  <a:srgbClr val="33CC33"/>
                </a:solidFill>
                <a:latin typeface="Times New Roman" pitchFamily="18" charset="0"/>
              </a:rPr>
              <a:t>Методы работы с родителями:</a:t>
            </a:r>
            <a:endParaRPr lang="ru-RU" sz="2800" dirty="0" smtClean="0"/>
          </a:p>
        </p:txBody>
      </p:sp>
      <p:sp>
        <p:nvSpPr>
          <p:cNvPr id="19458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just">
              <a:buFont typeface="Wingdings" pitchFamily="2" charset="2"/>
              <a:buChar char="v"/>
            </a:pPr>
            <a:r>
              <a:rPr lang="ru-RU" sz="2000" b="1" dirty="0" smtClean="0">
                <a:solidFill>
                  <a:srgbClr val="9900FF"/>
                </a:solidFill>
                <a:latin typeface="Times New Roman" pitchFamily="18" charset="0"/>
                <a:cs typeface="Times New Roman" pitchFamily="18" charset="0"/>
              </a:rPr>
              <a:t>беседы;</a:t>
            </a:r>
          </a:p>
          <a:p>
            <a:pPr algn="just">
              <a:buFont typeface="Wingdings" pitchFamily="2" charset="2"/>
              <a:buChar char="v"/>
            </a:pPr>
            <a:r>
              <a:rPr lang="ru-RU" sz="2000" b="1" dirty="0" smtClean="0">
                <a:solidFill>
                  <a:srgbClr val="9900FF"/>
                </a:solidFill>
                <a:latin typeface="Times New Roman" pitchFamily="18" charset="0"/>
                <a:cs typeface="Times New Roman" pitchFamily="18" charset="0"/>
              </a:rPr>
              <a:t>просьбы о помощи в оформлении и обогащении предметно-развивающей среды группы;</a:t>
            </a:r>
          </a:p>
          <a:p>
            <a:pPr algn="just">
              <a:buFont typeface="Wingdings" pitchFamily="2" charset="2"/>
              <a:buChar char="v"/>
            </a:pPr>
            <a:r>
              <a:rPr lang="ru-RU" sz="2000" b="1" dirty="0" smtClean="0">
                <a:solidFill>
                  <a:srgbClr val="9900FF"/>
                </a:solidFill>
                <a:latin typeface="Times New Roman" pitchFamily="18" charset="0"/>
                <a:cs typeface="Times New Roman" pitchFamily="18" charset="0"/>
              </a:rPr>
              <a:t>задания;</a:t>
            </a:r>
          </a:p>
          <a:p>
            <a:pPr algn="just">
              <a:buFont typeface="Wingdings" pitchFamily="2" charset="2"/>
              <a:buChar char="v"/>
            </a:pPr>
            <a:r>
              <a:rPr lang="ru-RU" sz="2000" b="1" dirty="0" smtClean="0">
                <a:solidFill>
                  <a:srgbClr val="9900FF"/>
                </a:solidFill>
                <a:latin typeface="Times New Roman" pitchFamily="18" charset="0"/>
                <a:cs typeface="Times New Roman" pitchFamily="18" charset="0"/>
              </a:rPr>
              <a:t>папки-передвижки.</a:t>
            </a:r>
          </a:p>
          <a:p>
            <a:endParaRPr lang="ru-RU" dirty="0" smtClean="0"/>
          </a:p>
        </p:txBody>
      </p:sp>
      <p:pic>
        <p:nvPicPr>
          <p:cNvPr id="19459" name="Содержимое 4" descr="DSC0973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357938" y="3286125"/>
            <a:ext cx="2381250" cy="1785938"/>
          </a:xfrm>
          <a:ln w="41275">
            <a:solidFill>
              <a:srgbClr val="FF0000"/>
            </a:solidFill>
          </a:ln>
        </p:spPr>
      </p:pic>
      <p:pic>
        <p:nvPicPr>
          <p:cNvPr id="19460" name="Рисунок 5" descr="DSC09743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7625" y="1428750"/>
            <a:ext cx="2476500" cy="1857375"/>
          </a:xfrm>
          <a:prstGeom prst="rect">
            <a:avLst/>
          </a:prstGeom>
          <a:noFill/>
          <a:ln w="4127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19461" name="Рисунок 6" descr="IMAG0949.jpg"/>
          <p:cNvPicPr>
            <a:picLocks noChangeAspect="1"/>
          </p:cNvPicPr>
          <p:nvPr/>
        </p:nvPicPr>
        <p:blipFill>
          <a:blip r:embed="rId4"/>
          <a:srcRect l="26810" r="10826"/>
          <a:stretch>
            <a:fillRect/>
          </a:stretch>
        </p:blipFill>
        <p:spPr bwMode="auto">
          <a:xfrm>
            <a:off x="4427538" y="3429000"/>
            <a:ext cx="1306512" cy="1571625"/>
          </a:xfrm>
          <a:prstGeom prst="rect">
            <a:avLst/>
          </a:prstGeom>
          <a:noFill/>
          <a:ln w="41275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19462" name="Рисунок 7" descr="IMAG0940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15125" y="1714500"/>
            <a:ext cx="1809750" cy="1357313"/>
          </a:xfrm>
          <a:prstGeom prst="rect">
            <a:avLst/>
          </a:prstGeom>
          <a:noFill/>
          <a:ln w="41275">
            <a:solidFill>
              <a:srgbClr val="FFFF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Методы работы с детьми:</a:t>
            </a:r>
          </a:p>
        </p:txBody>
      </p:sp>
      <p:sp>
        <p:nvSpPr>
          <p:cNvPr id="2048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Char char="v"/>
            </a:pP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наблюдения за живыми и неживыми объектами;</a:t>
            </a:r>
          </a:p>
          <a:p>
            <a:pPr>
              <a:lnSpc>
                <a:spcPct val="80000"/>
              </a:lnSpc>
              <a:buFont typeface="Wingdings" pitchFamily="2" charset="2"/>
              <a:buChar char="v"/>
            </a:pP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опытно-экспериментальная деятельность;</a:t>
            </a:r>
          </a:p>
          <a:p>
            <a:pPr>
              <a:lnSpc>
                <a:spcPct val="80000"/>
              </a:lnSpc>
              <a:buFont typeface="Wingdings" pitchFamily="2" charset="2"/>
              <a:buChar char="v"/>
            </a:pP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подвижные и дидактические игры;</a:t>
            </a:r>
          </a:p>
          <a:p>
            <a:pPr>
              <a:lnSpc>
                <a:spcPct val="80000"/>
              </a:lnSpc>
              <a:buFont typeface="Wingdings" pitchFamily="2" charset="2"/>
              <a:buChar char="v"/>
            </a:pPr>
            <a:r>
              <a:rPr lang="ru-RU" sz="24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организованная  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образовательная деятельность;</a:t>
            </a:r>
          </a:p>
          <a:p>
            <a:pPr>
              <a:lnSpc>
                <a:spcPct val="80000"/>
              </a:lnSpc>
              <a:buFont typeface="Wingdings" pitchFamily="2" charset="2"/>
              <a:buChar char="v"/>
            </a:pP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использование иллюстративно-наглядного материала;</a:t>
            </a:r>
          </a:p>
          <a:p>
            <a:pPr>
              <a:lnSpc>
                <a:spcPct val="80000"/>
              </a:lnSpc>
              <a:buFont typeface="Wingdings" pitchFamily="2" charset="2"/>
              <a:buChar char="v"/>
            </a:pP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чтение детской природоведческой и художественной литературы;</a:t>
            </a:r>
          </a:p>
          <a:p>
            <a:pPr>
              <a:lnSpc>
                <a:spcPct val="80000"/>
              </a:lnSpc>
              <a:buFont typeface="Wingdings" pitchFamily="2" charset="2"/>
              <a:buChar char="v"/>
            </a:pP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посильный труд в природе.</a:t>
            </a:r>
          </a:p>
          <a:p>
            <a:pPr>
              <a:lnSpc>
                <a:spcPct val="80000"/>
              </a:lnSpc>
              <a:buFont typeface="Wingdings" pitchFamily="2" charset="2"/>
              <a:buChar char="v"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solidFill>
                  <a:srgbClr val="33CC33"/>
                </a:solidFill>
                <a:latin typeface="Times New Roman" pitchFamily="18" charset="0"/>
                <a:cs typeface="Times New Roman" pitchFamily="18" charset="0"/>
              </a:rPr>
              <a:t>Предметно-развивающая среда</a:t>
            </a:r>
          </a:p>
        </p:txBody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57313"/>
            <a:ext cx="8229600" cy="4768850"/>
          </a:xfrm>
        </p:spPr>
        <p:txBody>
          <a:bodyPr/>
          <a:lstStyle/>
          <a:p>
            <a:pPr>
              <a:buFontTx/>
              <a:buNone/>
            </a:pPr>
            <a:endParaRPr lang="ru-RU" smtClean="0"/>
          </a:p>
        </p:txBody>
      </p:sp>
      <p:pic>
        <p:nvPicPr>
          <p:cNvPr id="21507" name="Рисунок 3" descr="DSC0977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15063" y="1428750"/>
            <a:ext cx="2214562" cy="1660525"/>
          </a:xfrm>
          <a:prstGeom prst="rect">
            <a:avLst/>
          </a:prstGeom>
          <a:noFill/>
          <a:ln w="41275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21508" name="Рисунок 4" descr="DSC09774.JPG"/>
          <p:cNvPicPr>
            <a:picLocks noChangeAspect="1"/>
          </p:cNvPicPr>
          <p:nvPr/>
        </p:nvPicPr>
        <p:blipFill>
          <a:blip r:embed="rId3"/>
          <a:srcRect l="3609" r="3609"/>
          <a:stretch>
            <a:fillRect/>
          </a:stretch>
        </p:blipFill>
        <p:spPr bwMode="auto">
          <a:xfrm>
            <a:off x="6229350" y="3336925"/>
            <a:ext cx="2144713" cy="1735138"/>
          </a:xfrm>
          <a:prstGeom prst="rect">
            <a:avLst/>
          </a:prstGeom>
          <a:noFill/>
          <a:ln w="41275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21509" name="Рисунок 5" descr="DSC09775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" y="3476625"/>
            <a:ext cx="2128838" cy="1595438"/>
          </a:xfrm>
          <a:prstGeom prst="rect">
            <a:avLst/>
          </a:prstGeom>
          <a:noFill/>
          <a:ln w="41275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21510" name="Рисунок 6" descr="DSC09778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00375" y="2500313"/>
            <a:ext cx="2762250" cy="2071687"/>
          </a:xfrm>
          <a:prstGeom prst="rect">
            <a:avLst/>
          </a:prstGeom>
          <a:noFill/>
          <a:ln w="41275">
            <a:solidFill>
              <a:srgbClr val="3366FF"/>
            </a:solidFill>
            <a:miter lim="800000"/>
            <a:headEnd/>
            <a:tailEnd/>
          </a:ln>
        </p:spPr>
      </p:pic>
      <p:pic>
        <p:nvPicPr>
          <p:cNvPr id="21511" name="Рисунок 7" descr="DSC09734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8313" y="1412875"/>
            <a:ext cx="2232025" cy="1644650"/>
          </a:xfrm>
          <a:prstGeom prst="rect">
            <a:avLst/>
          </a:prstGeom>
          <a:noFill/>
          <a:ln w="41275">
            <a:solidFill>
              <a:srgbClr val="FFFF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Исследовательская деятельность «Что как плавает»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знакомство со свойством камней. Сравниваем камень с деревянной палочкой: что легче, что тяжелее, что тонет в воде, что плавает.</a:t>
            </a:r>
          </a:p>
        </p:txBody>
      </p:sp>
      <p:sp>
        <p:nvSpPr>
          <p:cNvPr id="256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785938"/>
            <a:ext cx="8229600" cy="3143250"/>
          </a:xfrm>
        </p:spPr>
        <p:txBody>
          <a:bodyPr/>
          <a:lstStyle/>
          <a:p>
            <a:pPr algn="ctr">
              <a:buFontTx/>
              <a:buNone/>
            </a:pPr>
            <a:endParaRPr lang="ru-RU" sz="1400" smtClean="0"/>
          </a:p>
        </p:txBody>
      </p:sp>
      <p:pic>
        <p:nvPicPr>
          <p:cNvPr id="4" name="Рисунок 3" descr="IMAG094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76591" y="1919275"/>
            <a:ext cx="2357454" cy="1768091"/>
          </a:xfrm>
          <a:prstGeom prst="ellipse">
            <a:avLst/>
          </a:prstGeom>
          <a:ln w="38100" cap="sq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IMAG094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542925">
            <a:off x="468313" y="2349500"/>
            <a:ext cx="2762250" cy="2071688"/>
          </a:xfrm>
          <a:prstGeom prst="rect">
            <a:avLst/>
          </a:prstGeom>
          <a:ln w="38100" cap="sq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IMAG094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232913">
            <a:off x="5651500" y="2420938"/>
            <a:ext cx="2857500" cy="2143125"/>
          </a:xfrm>
          <a:prstGeom prst="rect">
            <a:avLst/>
          </a:prstGeom>
          <a:ln w="38100" cap="sq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6806</TotalTime>
  <Words>200</Words>
  <Application>Microsoft Office PowerPoint</Application>
  <PresentationFormat>Экран (4:3)</PresentationFormat>
  <Paragraphs>33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Diseño predeterminado</vt:lpstr>
      <vt:lpstr>Экологическое воспитание детей раннего дошкольного возраста</vt:lpstr>
      <vt:lpstr>Слайд 2</vt:lpstr>
      <vt:lpstr>Слайд 3</vt:lpstr>
      <vt:lpstr>Цель:</vt:lpstr>
      <vt:lpstr> Задачи:</vt:lpstr>
      <vt:lpstr>Методы работы с родителями:</vt:lpstr>
      <vt:lpstr>Методы работы с детьми:</vt:lpstr>
      <vt:lpstr>Предметно-развивающая среда</vt:lpstr>
      <vt:lpstr> Исследовательская деятельность «Что как плавает» Цель: знакомство со свойством камней. Сравниваем камень с деревянной палочкой: что легче, что тяжелее, что тонет в воде, что плавает.</vt:lpstr>
      <vt:lpstr> Опытно-экспериментальная деятельность «Теплый – холодный» Цель: знакомство со  свойствами воды: прозрачная, теплая, холодная. </vt:lpstr>
      <vt:lpstr> «Дом для рыбок»      Цель: ознакомление с устройством аквариума: дно засыпано песком, песок мокрый; камни утопают в песке, они тоже мокрые, темные, большие и маленькие; вода прозрачная, чистая.</vt:lpstr>
      <vt:lpstr> «Домашние животные» Цель: знакомство с домашними животными, развивать речевую активность.</vt:lpstr>
      <vt:lpstr>Наблюдение за птицами Цель: знакомить детей с птицами: голубем и воробьем. Рассматривание частей тела.</vt:lpstr>
      <vt:lpstr>Посильный труд в природе «Дорожка для машины»  Цель: приучать детей к труду в природе.</vt:lpstr>
      <vt:lpstr>Слайд 15</vt:lpstr>
      <vt:lpstr>Слайд 16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user</cp:lastModifiedBy>
  <cp:revision>765</cp:revision>
  <dcterms:created xsi:type="dcterms:W3CDTF">2010-05-23T14:28:12Z</dcterms:created>
  <dcterms:modified xsi:type="dcterms:W3CDTF">2017-04-17T15:48:20Z</dcterms:modified>
</cp:coreProperties>
</file>