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149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Не сформировано</c:v>
                </c:pt>
              </c:strCache>
            </c:strRef>
          </c:tx>
          <c:cat>
            <c:numRef>
              <c:f>Лист1!$A$2:$A$10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Лист1!$B$2:$B$10</c:f>
              <c:numCache>
                <c:formatCode>General</c:formatCode>
                <c:ptCount val="9"/>
                <c:pt idx="1">
                  <c:v>5.5</c:v>
                </c:pt>
                <c:pt idx="5">
                  <c:v>5.5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21F-4C6D-A0D8-21158C23C94C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Низкий уровень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rgbClr val="FF0000"/>
              </a:solidFill>
            </a:ln>
          </c:spPr>
          <c:cat>
            <c:numRef>
              <c:f>Лист1!$A$2:$A$10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Лист1!$C$2:$C$10</c:f>
              <c:numCache>
                <c:formatCode>General</c:formatCode>
                <c:ptCount val="9"/>
                <c:pt idx="0">
                  <c:v>28.5</c:v>
                </c:pt>
                <c:pt idx="1">
                  <c:v>28.5</c:v>
                </c:pt>
                <c:pt idx="2">
                  <c:v>27.5</c:v>
                </c:pt>
                <c:pt idx="3">
                  <c:v>22</c:v>
                </c:pt>
                <c:pt idx="4">
                  <c:v>16.5</c:v>
                </c:pt>
                <c:pt idx="5">
                  <c:v>16.5</c:v>
                </c:pt>
                <c:pt idx="6">
                  <c:v>5.5</c:v>
                </c:pt>
                <c:pt idx="7">
                  <c:v>27.5</c:v>
                </c:pt>
                <c:pt idx="8">
                  <c:v>16.5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21F-4C6D-A0D8-21158C23C94C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Ниже среднего</c:v>
                </c:pt>
              </c:strCache>
            </c:strRef>
          </c:tx>
          <c:spPr>
            <a:solidFill>
              <a:srgbClr val="0070C0"/>
            </a:solidFill>
          </c:spPr>
          <c:cat>
            <c:numRef>
              <c:f>Лист1!$A$2:$A$10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Лист1!$D$2:$D$10</c:f>
              <c:numCache>
                <c:formatCode>General</c:formatCode>
                <c:ptCount val="9"/>
                <c:pt idx="0">
                  <c:v>33</c:v>
                </c:pt>
                <c:pt idx="1">
                  <c:v>22</c:v>
                </c:pt>
                <c:pt idx="2">
                  <c:v>22</c:v>
                </c:pt>
                <c:pt idx="3">
                  <c:v>22</c:v>
                </c:pt>
                <c:pt idx="4">
                  <c:v>22</c:v>
                </c:pt>
                <c:pt idx="5">
                  <c:v>22</c:v>
                </c:pt>
                <c:pt idx="6">
                  <c:v>33</c:v>
                </c:pt>
                <c:pt idx="7">
                  <c:v>27.5</c:v>
                </c:pt>
                <c:pt idx="8">
                  <c:v>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21F-4C6D-A0D8-21158C23C94C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rgbClr val="FFFF00"/>
            </a:solidFill>
          </c:spPr>
          <c:cat>
            <c:numRef>
              <c:f>Лист1!$A$2:$A$10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Лист1!$E$2:$E$10</c:f>
              <c:numCache>
                <c:formatCode>General</c:formatCode>
                <c:ptCount val="9"/>
                <c:pt idx="0">
                  <c:v>33</c:v>
                </c:pt>
                <c:pt idx="1">
                  <c:v>38.5</c:v>
                </c:pt>
                <c:pt idx="2">
                  <c:v>45</c:v>
                </c:pt>
                <c:pt idx="3">
                  <c:v>50.5</c:v>
                </c:pt>
                <c:pt idx="4">
                  <c:v>56</c:v>
                </c:pt>
                <c:pt idx="5">
                  <c:v>50.5</c:v>
                </c:pt>
                <c:pt idx="6">
                  <c:v>56</c:v>
                </c:pt>
                <c:pt idx="7">
                  <c:v>39.5</c:v>
                </c:pt>
                <c:pt idx="8">
                  <c:v>67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Достаточный </c:v>
                </c:pt>
              </c:strCache>
            </c:strRef>
          </c:tx>
          <c:spPr>
            <a:solidFill>
              <a:srgbClr val="92D050"/>
            </a:solidFill>
          </c:spPr>
          <c:cat>
            <c:numRef>
              <c:f>Лист1!$A$2:$A$10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Лист1!$F$2:$F$10</c:f>
              <c:numCache>
                <c:formatCode>General</c:formatCode>
                <c:ptCount val="9"/>
                <c:pt idx="0">
                  <c:v>5.5</c:v>
                </c:pt>
                <c:pt idx="1">
                  <c:v>6.5</c:v>
                </c:pt>
                <c:pt idx="2">
                  <c:v>5.5</c:v>
                </c:pt>
                <c:pt idx="3">
                  <c:v>5.5</c:v>
                </c:pt>
                <c:pt idx="4">
                  <c:v>5.5</c:v>
                </c:pt>
                <c:pt idx="5">
                  <c:v>5.5</c:v>
                </c:pt>
                <c:pt idx="6">
                  <c:v>5.5</c:v>
                </c:pt>
                <c:pt idx="7">
                  <c:v>5.5</c:v>
                </c:pt>
                <c:pt idx="8">
                  <c:v>5.5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Высокий</c:v>
                </c:pt>
              </c:strCache>
            </c:strRef>
          </c:tx>
          <c:cat>
            <c:numRef>
              <c:f>Лист1!$A$2:$A$10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Лист1!$G$2:$G$10</c:f>
              <c:numCache>
                <c:formatCode>General</c:formatCode>
                <c:ptCount val="9"/>
              </c:numCache>
            </c:numRef>
          </c:val>
        </c:ser>
        <c:axId val="74500352"/>
        <c:axId val="75825152"/>
      </c:barChart>
      <c:catAx>
        <c:axId val="74500352"/>
        <c:scaling>
          <c:orientation val="minMax"/>
        </c:scaling>
        <c:axPos val="b"/>
        <c:numFmt formatCode="General" sourceLinked="1"/>
        <c:majorTickMark val="none"/>
        <c:tickLblPos val="nextTo"/>
        <c:crossAx val="75825152"/>
        <c:crosses val="autoZero"/>
        <c:auto val="1"/>
        <c:lblAlgn val="ctr"/>
        <c:lblOffset val="100"/>
      </c:catAx>
      <c:valAx>
        <c:axId val="75825152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74500352"/>
        <c:crosses val="autoZero"/>
        <c:crossBetween val="between"/>
      </c:valAx>
      <c:dTable>
        <c:showHorzBorder val="1"/>
        <c:showVertBorder val="1"/>
        <c:showOutline val="1"/>
        <c:showKeys val="1"/>
      </c:dTable>
      <c:spPr>
        <a:ln>
          <a:solidFill>
            <a:srgbClr val="0070C0"/>
          </a:solidFill>
        </a:ln>
      </c:spPr>
    </c:plotArea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Не сформировано</c:v>
                </c:pt>
              </c:strCache>
            </c:strRef>
          </c:tx>
          <c:cat>
            <c:numRef>
              <c:f>Лист1!$A$2:$A$10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Лист1!$B$2:$B$10</c:f>
              <c:numCache>
                <c:formatCode>General</c:formatCode>
                <c:ptCount val="9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21F-4C6D-A0D8-21158C23C94C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Низкий уровень</c:v>
                </c:pt>
              </c:strCache>
            </c:strRef>
          </c:tx>
          <c:spPr>
            <a:solidFill>
              <a:srgbClr val="FF0000"/>
            </a:solidFill>
          </c:spPr>
          <c:cat>
            <c:numRef>
              <c:f>Лист1!$A$2:$A$10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Лист1!$C$2:$C$10</c:f>
              <c:numCache>
                <c:formatCode>General</c:formatCode>
                <c:ptCount val="9"/>
                <c:pt idx="1">
                  <c:v>5.5</c:v>
                </c:pt>
                <c:pt idx="5">
                  <c:v>5.5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21F-4C6D-A0D8-21158C23C94C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Ниже среднего</c:v>
                </c:pt>
              </c:strCache>
            </c:strRef>
          </c:tx>
          <c:spPr>
            <a:solidFill>
              <a:schemeClr val="tx2">
                <a:lumMod val="50000"/>
                <a:lumOff val="50000"/>
              </a:schemeClr>
            </a:solidFill>
          </c:spPr>
          <c:cat>
            <c:numRef>
              <c:f>Лист1!$A$2:$A$10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Лист1!$D$2:$D$10</c:f>
              <c:numCache>
                <c:formatCode>General</c:formatCode>
                <c:ptCount val="9"/>
                <c:pt idx="0">
                  <c:v>5.5</c:v>
                </c:pt>
                <c:pt idx="2">
                  <c:v>5.5</c:v>
                </c:pt>
                <c:pt idx="3">
                  <c:v>5.5</c:v>
                </c:pt>
                <c:pt idx="4">
                  <c:v>5.5</c:v>
                </c:pt>
                <c:pt idx="7">
                  <c:v>5.5</c:v>
                </c:pt>
                <c:pt idx="8">
                  <c:v>5.5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21F-4C6D-A0D8-21158C23C94C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rgbClr val="FFFF00"/>
            </a:solidFill>
          </c:spPr>
          <c:cat>
            <c:numRef>
              <c:f>Лист1!$A$2:$A$10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Лист1!$E$2:$E$10</c:f>
              <c:numCache>
                <c:formatCode>General</c:formatCode>
                <c:ptCount val="9"/>
                <c:pt idx="0">
                  <c:v>38.5</c:v>
                </c:pt>
                <c:pt idx="1">
                  <c:v>38.5</c:v>
                </c:pt>
                <c:pt idx="2">
                  <c:v>49.5</c:v>
                </c:pt>
                <c:pt idx="3">
                  <c:v>33</c:v>
                </c:pt>
                <c:pt idx="4">
                  <c:v>33</c:v>
                </c:pt>
                <c:pt idx="5">
                  <c:v>38.5</c:v>
                </c:pt>
                <c:pt idx="6">
                  <c:v>38.5</c:v>
                </c:pt>
                <c:pt idx="7">
                  <c:v>33</c:v>
                </c:pt>
                <c:pt idx="8">
                  <c:v>33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Достаточный </c:v>
                </c:pt>
              </c:strCache>
            </c:strRef>
          </c:tx>
          <c:spPr>
            <a:solidFill>
              <a:srgbClr val="92D050"/>
            </a:solidFill>
          </c:spPr>
          <c:cat>
            <c:numRef>
              <c:f>Лист1!$A$2:$A$10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Лист1!$F$2:$F$10</c:f>
              <c:numCache>
                <c:formatCode>General</c:formatCode>
                <c:ptCount val="9"/>
                <c:pt idx="0">
                  <c:v>38.5</c:v>
                </c:pt>
                <c:pt idx="1">
                  <c:v>34</c:v>
                </c:pt>
                <c:pt idx="2">
                  <c:v>22</c:v>
                </c:pt>
                <c:pt idx="3">
                  <c:v>38.5</c:v>
                </c:pt>
                <c:pt idx="4">
                  <c:v>38.5</c:v>
                </c:pt>
                <c:pt idx="5">
                  <c:v>38.5</c:v>
                </c:pt>
                <c:pt idx="6">
                  <c:v>33.5</c:v>
                </c:pt>
                <c:pt idx="7">
                  <c:v>38.5</c:v>
                </c:pt>
                <c:pt idx="8">
                  <c:v>38.5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Высокий</c:v>
                </c:pt>
              </c:strCache>
            </c:strRef>
          </c:tx>
          <c:spPr>
            <a:solidFill>
              <a:srgbClr val="00B050"/>
            </a:solidFill>
          </c:spPr>
          <c:cat>
            <c:numRef>
              <c:f>Лист1!$A$2:$A$10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Лист1!$G$2:$G$10</c:f>
              <c:numCache>
                <c:formatCode>General</c:formatCode>
                <c:ptCount val="9"/>
                <c:pt idx="0">
                  <c:v>17.5</c:v>
                </c:pt>
                <c:pt idx="1">
                  <c:v>22</c:v>
                </c:pt>
                <c:pt idx="2">
                  <c:v>23</c:v>
                </c:pt>
                <c:pt idx="3">
                  <c:v>23</c:v>
                </c:pt>
                <c:pt idx="4">
                  <c:v>23</c:v>
                </c:pt>
                <c:pt idx="5">
                  <c:v>17.5</c:v>
                </c:pt>
                <c:pt idx="6">
                  <c:v>28</c:v>
                </c:pt>
                <c:pt idx="7">
                  <c:v>23</c:v>
                </c:pt>
              </c:numCache>
            </c:numRef>
          </c:val>
        </c:ser>
        <c:axId val="75868032"/>
        <c:axId val="75869568"/>
      </c:barChart>
      <c:catAx>
        <c:axId val="75868032"/>
        <c:scaling>
          <c:orientation val="minMax"/>
        </c:scaling>
        <c:axPos val="b"/>
        <c:numFmt formatCode="General" sourceLinked="1"/>
        <c:majorTickMark val="none"/>
        <c:tickLblPos val="nextTo"/>
        <c:crossAx val="75869568"/>
        <c:crosses val="autoZero"/>
        <c:auto val="1"/>
        <c:lblAlgn val="ctr"/>
        <c:lblOffset val="100"/>
      </c:catAx>
      <c:valAx>
        <c:axId val="75869568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75868032"/>
        <c:crosses val="autoZero"/>
        <c:crossBetween val="between"/>
      </c:valAx>
      <c:dTable>
        <c:showHorzBorder val="1"/>
        <c:showVertBorder val="1"/>
        <c:showOutline val="1"/>
        <c:showKeys val="1"/>
      </c:dTable>
      <c:spPr>
        <a:ln>
          <a:solidFill>
            <a:srgbClr val="0070C0"/>
          </a:solidFill>
        </a:ln>
      </c:spPr>
    </c:plotArea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Не сформировано</c:v>
                </c:pt>
              </c:strCache>
            </c:strRef>
          </c:tx>
          <c:cat>
            <c:numRef>
              <c:f>Лист1!$A$2:$A$10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Лист1!$B$2:$B$10</c:f>
              <c:numCache>
                <c:formatCode>General</c:formatCode>
                <c:ptCount val="9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21F-4C6D-A0D8-21158C23C94C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Низкий уровень</c:v>
                </c:pt>
              </c:strCache>
            </c:strRef>
          </c:tx>
          <c:spPr>
            <a:solidFill>
              <a:srgbClr val="FF0000"/>
            </a:solidFill>
          </c:spPr>
          <c:cat>
            <c:numRef>
              <c:f>Лист1!$A$2:$A$10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Лист1!$C$2:$C$10</c:f>
              <c:numCache>
                <c:formatCode>General</c:formatCode>
                <c:ptCount val="9"/>
                <c:pt idx="0">
                  <c:v>10</c:v>
                </c:pt>
                <c:pt idx="7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21F-4C6D-A0D8-21158C23C94C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Ниже среднего</c:v>
                </c:pt>
              </c:strCache>
            </c:strRef>
          </c:tx>
          <c:spPr>
            <a:solidFill>
              <a:schemeClr val="tx2">
                <a:lumMod val="50000"/>
                <a:lumOff val="50000"/>
              </a:schemeClr>
            </a:solidFill>
          </c:spPr>
          <c:cat>
            <c:numRef>
              <c:f>Лист1!$A$2:$A$10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Лист1!$D$2:$D$10</c:f>
              <c:numCache>
                <c:formatCode>General</c:formatCode>
                <c:ptCount val="9"/>
                <c:pt idx="0">
                  <c:v>0</c:v>
                </c:pt>
                <c:pt idx="2">
                  <c:v>80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21F-4C6D-A0D8-21158C23C94C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rgbClr val="FFFF00"/>
            </a:solidFill>
          </c:spPr>
          <c:cat>
            <c:numRef>
              <c:f>Лист1!$A$2:$A$10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Лист1!$E$2:$E$10</c:f>
              <c:numCache>
                <c:formatCode>General</c:formatCode>
                <c:ptCount val="9"/>
                <c:pt idx="0">
                  <c:v>70</c:v>
                </c:pt>
                <c:pt idx="1">
                  <c:v>50</c:v>
                </c:pt>
                <c:pt idx="2">
                  <c:v>20</c:v>
                </c:pt>
                <c:pt idx="3">
                  <c:v>50</c:v>
                </c:pt>
                <c:pt idx="4">
                  <c:v>50</c:v>
                </c:pt>
                <c:pt idx="5">
                  <c:v>70</c:v>
                </c:pt>
                <c:pt idx="6">
                  <c:v>50</c:v>
                </c:pt>
                <c:pt idx="7">
                  <c:v>70</c:v>
                </c:pt>
                <c:pt idx="8">
                  <c:v>60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Достаточный </c:v>
                </c:pt>
              </c:strCache>
            </c:strRef>
          </c:tx>
          <c:spPr>
            <a:solidFill>
              <a:srgbClr val="00B050"/>
            </a:solidFill>
          </c:spPr>
          <c:cat>
            <c:numRef>
              <c:f>Лист1!$A$2:$A$10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Лист1!$F$2:$F$10</c:f>
              <c:numCache>
                <c:formatCode>General</c:formatCode>
                <c:ptCount val="9"/>
                <c:pt idx="0">
                  <c:v>20</c:v>
                </c:pt>
                <c:pt idx="1">
                  <c:v>50</c:v>
                </c:pt>
                <c:pt idx="2">
                  <c:v>0</c:v>
                </c:pt>
                <c:pt idx="3">
                  <c:v>50</c:v>
                </c:pt>
                <c:pt idx="4">
                  <c:v>50</c:v>
                </c:pt>
                <c:pt idx="5">
                  <c:v>30</c:v>
                </c:pt>
                <c:pt idx="6">
                  <c:v>50</c:v>
                </c:pt>
                <c:pt idx="7">
                  <c:v>20</c:v>
                </c:pt>
                <c:pt idx="8">
                  <c:v>5.5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Высокий</c:v>
                </c:pt>
              </c:strCache>
            </c:strRef>
          </c:tx>
          <c:cat>
            <c:numRef>
              <c:f>Лист1!$A$2:$A$10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Лист1!$G$2:$G$10</c:f>
              <c:numCache>
                <c:formatCode>General</c:formatCode>
                <c:ptCount val="9"/>
              </c:numCache>
            </c:numRef>
          </c:val>
        </c:ser>
        <c:axId val="79312768"/>
        <c:axId val="79314304"/>
      </c:barChart>
      <c:catAx>
        <c:axId val="79312768"/>
        <c:scaling>
          <c:orientation val="minMax"/>
        </c:scaling>
        <c:axPos val="b"/>
        <c:numFmt formatCode="General" sourceLinked="1"/>
        <c:majorTickMark val="none"/>
        <c:tickLblPos val="nextTo"/>
        <c:crossAx val="79314304"/>
        <c:crosses val="autoZero"/>
        <c:auto val="1"/>
        <c:lblAlgn val="ctr"/>
        <c:lblOffset val="100"/>
      </c:catAx>
      <c:valAx>
        <c:axId val="79314304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79312768"/>
        <c:crosses val="autoZero"/>
        <c:crossBetween val="between"/>
      </c:valAx>
      <c:dTable>
        <c:showHorzBorder val="1"/>
        <c:showVertBorder val="1"/>
        <c:showOutline val="1"/>
        <c:showKeys val="1"/>
      </c:dTable>
      <c:spPr>
        <a:ln>
          <a:solidFill>
            <a:srgbClr val="0070C0"/>
          </a:solidFill>
        </a:ln>
      </c:spPr>
    </c:plotArea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Не сформировано</c:v>
                </c:pt>
              </c:strCache>
            </c:strRef>
          </c:tx>
          <c:cat>
            <c:numRef>
              <c:f>Лист1!$A$2:$A$10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Лист1!$B$2:$B$10</c:f>
              <c:numCache>
                <c:formatCode>General</c:formatCode>
                <c:ptCount val="9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21F-4C6D-A0D8-21158C23C94C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Низкий уровень</c:v>
                </c:pt>
              </c:strCache>
            </c:strRef>
          </c:tx>
          <c:spPr>
            <a:solidFill>
              <a:srgbClr val="00B050"/>
            </a:solidFill>
          </c:spPr>
          <c:cat>
            <c:numRef>
              <c:f>Лист1!$A$2:$A$10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Лист1!$C$2:$C$10</c:f>
              <c:numCache>
                <c:formatCode>General</c:formatCode>
                <c:ptCount val="9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21F-4C6D-A0D8-21158C23C94C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Ниже среднего</c:v>
                </c:pt>
              </c:strCache>
            </c:strRef>
          </c:tx>
          <c:spPr>
            <a:solidFill>
              <a:srgbClr val="FF0000"/>
            </a:solidFill>
          </c:spPr>
          <c:cat>
            <c:numRef>
              <c:f>Лист1!$A$2:$A$10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Лист1!$D$2:$D$10</c:f>
              <c:numCache>
                <c:formatCode>General</c:formatCode>
                <c:ptCount val="9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21F-4C6D-A0D8-21158C23C94C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Средний</c:v>
                </c:pt>
              </c:strCache>
            </c:strRef>
          </c:tx>
          <c:cat>
            <c:numRef>
              <c:f>Лист1!$A$2:$A$10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Лист1!$E$2:$E$10</c:f>
              <c:numCache>
                <c:formatCode>General</c:formatCode>
                <c:ptCount val="9"/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Достаточный </c:v>
                </c:pt>
              </c:strCache>
            </c:strRef>
          </c:tx>
          <c:spPr>
            <a:solidFill>
              <a:srgbClr val="FFFF00"/>
            </a:solidFill>
          </c:spPr>
          <c:cat>
            <c:numRef>
              <c:f>Лист1!$A$2:$A$10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Лист1!$F$2:$F$10</c:f>
              <c:numCache>
                <c:formatCode>General</c:formatCode>
                <c:ptCount val="9"/>
                <c:pt idx="0">
                  <c:v>40</c:v>
                </c:pt>
                <c:pt idx="1">
                  <c:v>40</c:v>
                </c:pt>
                <c:pt idx="2">
                  <c:v>40</c:v>
                </c:pt>
                <c:pt idx="3">
                  <c:v>80</c:v>
                </c:pt>
                <c:pt idx="4">
                  <c:v>80</c:v>
                </c:pt>
                <c:pt idx="5">
                  <c:v>70</c:v>
                </c:pt>
                <c:pt idx="6">
                  <c:v>60</c:v>
                </c:pt>
                <c:pt idx="7">
                  <c:v>50</c:v>
                </c:pt>
                <c:pt idx="8">
                  <c:v>50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Высокий</c:v>
                </c:pt>
              </c:strCache>
            </c:strRef>
          </c:tx>
          <c:spPr>
            <a:solidFill>
              <a:srgbClr val="0070C0"/>
            </a:solidFill>
          </c:spPr>
          <c:cat>
            <c:numRef>
              <c:f>Лист1!$A$2:$A$10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Лист1!$G$2:$G$10</c:f>
              <c:numCache>
                <c:formatCode>General</c:formatCode>
                <c:ptCount val="9"/>
                <c:pt idx="0">
                  <c:v>60</c:v>
                </c:pt>
                <c:pt idx="1">
                  <c:v>60</c:v>
                </c:pt>
                <c:pt idx="2">
                  <c:v>60</c:v>
                </c:pt>
                <c:pt idx="3">
                  <c:v>20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50</c:v>
                </c:pt>
              </c:numCache>
            </c:numRef>
          </c:val>
        </c:ser>
        <c:axId val="79373824"/>
        <c:axId val="79375360"/>
      </c:barChart>
      <c:catAx>
        <c:axId val="79373824"/>
        <c:scaling>
          <c:orientation val="minMax"/>
        </c:scaling>
        <c:axPos val="b"/>
        <c:numFmt formatCode="General" sourceLinked="1"/>
        <c:majorTickMark val="none"/>
        <c:tickLblPos val="nextTo"/>
        <c:crossAx val="79375360"/>
        <c:crosses val="autoZero"/>
        <c:auto val="1"/>
        <c:lblAlgn val="ctr"/>
        <c:lblOffset val="100"/>
      </c:catAx>
      <c:valAx>
        <c:axId val="79375360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79373824"/>
        <c:crosses val="autoZero"/>
        <c:crossBetween val="between"/>
      </c:valAx>
      <c:dTable>
        <c:showHorzBorder val="1"/>
        <c:showVertBorder val="1"/>
        <c:showOutline val="1"/>
        <c:showKeys val="1"/>
      </c:dTable>
      <c:spPr>
        <a:ln>
          <a:solidFill>
            <a:srgbClr val="0070C0"/>
          </a:solidFill>
        </a:ln>
      </c:spPr>
    </c:plotArea>
    <c:plotVisOnly val="1"/>
    <c:dispBlanksAs val="gap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Введены в самостоятельную речь</c:v>
                </c:pt>
              </c:strCache>
            </c:strRef>
          </c:tx>
          <c:spPr>
            <a:solidFill>
              <a:srgbClr val="00B050"/>
            </a:solidFill>
          </c:spPr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36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 этапе автоматизации</c:v>
                </c:pt>
              </c:strCache>
            </c:strRef>
          </c:tx>
          <c:spPr>
            <a:solidFill>
              <a:srgbClr val="0070C0"/>
            </a:solidFill>
          </c:spPr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35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Поставлено звуков</c:v>
                </c:pt>
              </c:strCache>
            </c:strRef>
          </c:tx>
          <c:spPr>
            <a:solidFill>
              <a:srgbClr val="FFFF00"/>
            </a:solidFill>
          </c:spPr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46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Нарушено звуков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</c:spPr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Лист1!$E$2</c:f>
              <c:numCache>
                <c:formatCode>General</c:formatCode>
                <c:ptCount val="1"/>
                <c:pt idx="0">
                  <c:v>102</c:v>
                </c:pt>
              </c:numCache>
            </c:numRef>
          </c:val>
        </c:ser>
        <c:dLbls>
          <c:showVal val="1"/>
        </c:dLbls>
        <c:overlap val="-25"/>
        <c:axId val="79430784"/>
        <c:axId val="79432320"/>
      </c:barChart>
      <c:catAx>
        <c:axId val="79430784"/>
        <c:scaling>
          <c:orientation val="minMax"/>
        </c:scaling>
        <c:axPos val="l"/>
        <c:numFmt formatCode="General" sourceLinked="1"/>
        <c:majorTickMark val="none"/>
        <c:tickLblPos val="nextTo"/>
        <c:crossAx val="79432320"/>
        <c:crosses val="autoZero"/>
        <c:auto val="1"/>
        <c:lblAlgn val="ctr"/>
        <c:lblOffset val="100"/>
      </c:catAx>
      <c:valAx>
        <c:axId val="79432320"/>
        <c:scaling>
          <c:orientation val="minMax"/>
        </c:scaling>
        <c:delete val="1"/>
        <c:axPos val="b"/>
        <c:numFmt formatCode="General" sourceLinked="1"/>
        <c:majorTickMark val="none"/>
        <c:tickLblPos val="none"/>
        <c:crossAx val="79430784"/>
        <c:crosses val="autoZero"/>
        <c:crossBetween val="between"/>
      </c:valAx>
    </c:plotArea>
    <c:legend>
      <c:legendPos val="t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0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ОНР - 3</c:v>
                </c:pt>
              </c:strCache>
            </c:strRef>
          </c:tx>
          <c:spPr>
            <a:solidFill>
              <a:srgbClr val="00B050"/>
            </a:solidFill>
          </c:spPr>
          <c:cat>
            <c:strRef>
              <c:f>Лист1!$A$2:$A$7</c:f>
              <c:strCache>
                <c:ptCount val="6"/>
                <c:pt idx="0">
                  <c:v>Набранно, чел</c:v>
                </c:pt>
                <c:pt idx="1">
                  <c:v>Переведено с чистой речью в подгот.группу</c:v>
                </c:pt>
                <c:pt idx="2">
                  <c:v>Переведенно с улучшением в подгот. группу</c:v>
                </c:pt>
                <c:pt idx="3">
                  <c:v>Без значительного улучшения</c:v>
                </c:pt>
                <c:pt idx="4">
                  <c:v>Выпущены с хорошей речью</c:v>
                </c:pt>
                <c:pt idx="5">
                  <c:v>Выпущены с улучшением речи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10</c:v>
                </c:pt>
                <c:pt idx="1">
                  <c:v>1</c:v>
                </c:pt>
                <c:pt idx="2">
                  <c:v>2</c:v>
                </c:pt>
                <c:pt idx="3">
                  <c:v>0</c:v>
                </c:pt>
                <c:pt idx="4">
                  <c:v>3</c:v>
                </c:pt>
                <c:pt idx="5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ФФНР</c:v>
                </c:pt>
              </c:strCache>
            </c:strRef>
          </c:tx>
          <c:spPr>
            <a:solidFill>
              <a:srgbClr val="FF3300"/>
            </a:solidFill>
          </c:spPr>
          <c:cat>
            <c:strRef>
              <c:f>Лист1!$A$2:$A$7</c:f>
              <c:strCache>
                <c:ptCount val="6"/>
                <c:pt idx="0">
                  <c:v>Набранно, чел</c:v>
                </c:pt>
                <c:pt idx="1">
                  <c:v>Переведено с чистой речью в подгот.группу</c:v>
                </c:pt>
                <c:pt idx="2">
                  <c:v>Переведенно с улучшением в подгот. группу</c:v>
                </c:pt>
                <c:pt idx="3">
                  <c:v>Без значительного улучшения</c:v>
                </c:pt>
                <c:pt idx="4">
                  <c:v>Выпущены с хорошей речью</c:v>
                </c:pt>
                <c:pt idx="5">
                  <c:v>Выпущены с улучшением речи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7</c:v>
                </c:pt>
                <c:pt idx="1">
                  <c:v>9</c:v>
                </c:pt>
                <c:pt idx="2">
                  <c:v>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ОНР - 1</c:v>
                </c:pt>
              </c:strCache>
            </c:strRef>
          </c:tx>
          <c:spPr>
            <a:solidFill>
              <a:srgbClr val="00B0F0"/>
            </a:solidFill>
          </c:spPr>
          <c:cat>
            <c:strRef>
              <c:f>Лист1!$A$2:$A$7</c:f>
              <c:strCache>
                <c:ptCount val="6"/>
                <c:pt idx="0">
                  <c:v>Набранно, чел</c:v>
                </c:pt>
                <c:pt idx="1">
                  <c:v>Переведено с чистой речью в подгот.группу</c:v>
                </c:pt>
                <c:pt idx="2">
                  <c:v>Переведенно с улучшением в подгот. группу</c:v>
                </c:pt>
                <c:pt idx="3">
                  <c:v>Без значительного улучшения</c:v>
                </c:pt>
                <c:pt idx="4">
                  <c:v>Выпущены с хорошей речью</c:v>
                </c:pt>
                <c:pt idx="5">
                  <c:v>Выпущены с улучшением речи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  <c:pt idx="0">
                  <c:v>1</c:v>
                </c:pt>
                <c:pt idx="2">
                  <c:v>1</c:v>
                </c:pt>
              </c:numCache>
            </c:numRef>
          </c:val>
        </c:ser>
        <c:axId val="115452544"/>
        <c:axId val="116605312"/>
      </c:barChart>
      <c:catAx>
        <c:axId val="115452544"/>
        <c:scaling>
          <c:orientation val="minMax"/>
        </c:scaling>
        <c:axPos val="b"/>
        <c:numFmt formatCode="General" sourceLinked="0"/>
        <c:majorTickMark val="none"/>
        <c:tickLblPos val="nextTo"/>
        <c:crossAx val="116605312"/>
        <c:crosses val="autoZero"/>
        <c:auto val="1"/>
        <c:lblAlgn val="ctr"/>
        <c:lblOffset val="100"/>
      </c:catAx>
      <c:valAx>
        <c:axId val="116605312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115452544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21013412816691504"/>
          <c:y val="0.10162601626016272"/>
          <c:w val="0.29508196721311603"/>
          <c:h val="0.80487804878048785"/>
        </c:manualLayout>
      </c:layout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Количество детей</c:v>
                </c:pt>
              </c:strCache>
            </c:strRef>
          </c:tx>
          <c:spPr>
            <a:solidFill>
              <a:srgbClr val="FFFF00"/>
            </a:solidFill>
            <a:ln w="12670">
              <a:solidFill>
                <a:srgbClr val="000000"/>
              </a:solidFill>
              <a:prstDash val="solid"/>
            </a:ln>
          </c:spPr>
          <c:dPt>
            <c:idx val="0"/>
            <c:spPr>
              <a:solidFill>
                <a:srgbClr val="00B050"/>
              </a:solidFill>
              <a:ln w="12670">
                <a:solidFill>
                  <a:srgbClr val="000000"/>
                </a:solidFill>
                <a:prstDash val="solid"/>
              </a:ln>
            </c:spPr>
          </c:dPt>
          <c:dPt>
            <c:idx val="1"/>
          </c:dPt>
          <c:dLbls>
            <c:dLbl>
              <c:idx val="0"/>
              <c:layout/>
              <c:showVal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/>
              <c:showVal val="1"/>
              <c:extLst>
                <c:ext xmlns:c15="http://schemas.microsoft.com/office/drawing/2012/chart" uri="{CE6537A1-D6FC-4f65-9D91-7224C49458BB}"/>
              </c:extLst>
            </c:dLbl>
            <c:delete val="1"/>
            <c:spPr>
              <a:noFill/>
              <a:ln>
                <a:noFill/>
              </a:ln>
              <a:effectLst/>
            </c:spPr>
            <c:extLst>
              <c:ext xmlns:c15="http://schemas.microsoft.com/office/drawing/2012/chart" uri="{CE6537A1-D6FC-4f65-9D91-7224C49458BB}"/>
            </c:extLst>
          </c:dLbls>
          <c:cat>
            <c:strRef>
              <c:f>Sheet1!$B$1:$C$1</c:f>
              <c:strCache>
                <c:ptCount val="2"/>
                <c:pt idx="0">
                  <c:v>с чистой речью</c:v>
                </c:pt>
                <c:pt idx="1">
                  <c:v>с улучшением речи</c:v>
                </c:pt>
              </c:strCache>
            </c:strRef>
          </c:cat>
          <c:val>
            <c:numRef>
              <c:f>Sheet1!$B$2:$C$2</c:f>
              <c:numCache>
                <c:formatCode>0%</c:formatCode>
                <c:ptCount val="2"/>
                <c:pt idx="0">
                  <c:v>0.18000000000000005</c:v>
                </c:pt>
                <c:pt idx="1">
                  <c:v>0.82000000000000017</c:v>
                </c:pt>
              </c:numCache>
            </c:numRef>
          </c:val>
        </c:ser>
        <c:firstSliceAng val="0"/>
      </c:pie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57078986587183311"/>
          <c:y val="0.42682926829268497"/>
          <c:w val="0.33295273616464433"/>
          <c:h val="0.39163481886586837"/>
        </c:manualLayout>
      </c:layout>
      <c:spPr>
        <a:noFill/>
        <a:ln w="3168">
          <a:solidFill>
            <a:srgbClr val="000000"/>
          </a:solidFill>
          <a:prstDash val="solid"/>
        </a:ln>
      </c:spPr>
      <c:txPr>
        <a:bodyPr/>
        <a:lstStyle/>
        <a:p>
          <a:pPr>
            <a:defRPr sz="1282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txPr>
    <a:bodyPr/>
    <a:lstStyle/>
    <a:p>
      <a:pPr>
        <a:defRPr sz="1072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0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ОНР - 3</c:v>
                </c:pt>
              </c:strCache>
            </c:strRef>
          </c:tx>
          <c:spPr>
            <a:solidFill>
              <a:srgbClr val="00B050"/>
            </a:solidFill>
          </c:spPr>
          <c:cat>
            <c:strRef>
              <c:f>Лист1!$A$2:$A$5</c:f>
              <c:strCache>
                <c:ptCount val="4"/>
                <c:pt idx="0">
                  <c:v>Набранно, чел</c:v>
                </c:pt>
                <c:pt idx="1">
                  <c:v>Выпущено в школу с чистой речью</c:v>
                </c:pt>
                <c:pt idx="2">
                  <c:v>Выпущено в школу с улучшением речи</c:v>
                </c:pt>
                <c:pt idx="3">
                  <c:v>Без значительного улучшения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</c:v>
                </c:pt>
                <c:pt idx="1">
                  <c:v>4</c:v>
                </c:pt>
                <c:pt idx="2">
                  <c:v>2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ФФНР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Лист1!$A$2:$A$5</c:f>
              <c:strCache>
                <c:ptCount val="4"/>
                <c:pt idx="0">
                  <c:v>Набранно, чел</c:v>
                </c:pt>
                <c:pt idx="1">
                  <c:v>Выпущено в школу с чистой речью</c:v>
                </c:pt>
                <c:pt idx="2">
                  <c:v>Выпущено в школу с улучшением речи</c:v>
                </c:pt>
                <c:pt idx="3">
                  <c:v>Без значительного улучшения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5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</c:ser>
        <c:axId val="116546560"/>
        <c:axId val="116720384"/>
      </c:barChart>
      <c:catAx>
        <c:axId val="116546560"/>
        <c:scaling>
          <c:orientation val="minMax"/>
        </c:scaling>
        <c:axPos val="b"/>
        <c:numFmt formatCode="General" sourceLinked="0"/>
        <c:majorTickMark val="none"/>
        <c:tickLblPos val="nextTo"/>
        <c:crossAx val="116720384"/>
        <c:crosses val="autoZero"/>
        <c:auto val="1"/>
        <c:lblAlgn val="ctr"/>
        <c:lblOffset val="100"/>
      </c:catAx>
      <c:valAx>
        <c:axId val="116720384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116546560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21013412816691504"/>
          <c:y val="0.10162601626016272"/>
          <c:w val="0.29508196721311614"/>
          <c:h val="0.80487804878048785"/>
        </c:manualLayout>
      </c:layout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Количество детей</c:v>
                </c:pt>
              </c:strCache>
            </c:strRef>
          </c:tx>
          <c:spPr>
            <a:solidFill>
              <a:srgbClr val="00B050"/>
            </a:solidFill>
            <a:ln w="12670">
              <a:solidFill>
                <a:srgbClr val="000000"/>
              </a:solidFill>
              <a:prstDash val="solid"/>
            </a:ln>
          </c:spPr>
          <c:dPt>
            <c:idx val="0"/>
          </c:dPt>
          <c:dPt>
            <c:idx val="1"/>
            <c:spPr>
              <a:solidFill>
                <a:srgbClr val="FFFF00"/>
              </a:solidFill>
              <a:ln w="12670">
                <a:solidFill>
                  <a:srgbClr val="000000"/>
                </a:solidFill>
                <a:prstDash val="solid"/>
              </a:ln>
            </c:spPr>
          </c:dPt>
          <c:dLbls>
            <c:dLbl>
              <c:idx val="0"/>
              <c:layout/>
              <c:showVal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/>
              <c:showVal val="1"/>
              <c:extLst>
                <c:ext xmlns:c15="http://schemas.microsoft.com/office/drawing/2012/chart" uri="{CE6537A1-D6FC-4f65-9D91-7224C49458BB}"/>
              </c:extLst>
            </c:dLbl>
            <c:delete val="1"/>
            <c:spPr>
              <a:noFill/>
              <a:ln>
                <a:noFill/>
              </a:ln>
              <a:effectLst/>
            </c:spPr>
            <c:extLst>
              <c:ext xmlns:c15="http://schemas.microsoft.com/office/drawing/2012/chart" uri="{CE6537A1-D6FC-4f65-9D91-7224C49458BB}"/>
            </c:extLst>
          </c:dLbls>
          <c:cat>
            <c:strRef>
              <c:f>Sheet1!$B$1:$C$1</c:f>
              <c:strCache>
                <c:ptCount val="2"/>
                <c:pt idx="0">
                  <c:v>с чистой речью</c:v>
                </c:pt>
                <c:pt idx="1">
                  <c:v>с улучшением речи</c:v>
                </c:pt>
              </c:strCache>
            </c:strRef>
          </c:cat>
          <c:val>
            <c:numRef>
              <c:f>Sheet1!$B$2:$C$2</c:f>
              <c:numCache>
                <c:formatCode>0%</c:formatCode>
                <c:ptCount val="2"/>
                <c:pt idx="0">
                  <c:v>0.60000000000000053</c:v>
                </c:pt>
                <c:pt idx="1">
                  <c:v>0.4</c:v>
                </c:pt>
              </c:numCache>
            </c:numRef>
          </c:val>
        </c:ser>
        <c:firstSliceAng val="0"/>
      </c:pie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57078986587183311"/>
          <c:y val="0.42682926829268508"/>
          <c:w val="0.33295273616464449"/>
          <c:h val="0.39163481886586843"/>
        </c:manualLayout>
      </c:layout>
      <c:spPr>
        <a:noFill/>
        <a:ln w="3168">
          <a:solidFill>
            <a:srgbClr val="000000"/>
          </a:solidFill>
          <a:prstDash val="solid"/>
        </a:ln>
      </c:spPr>
      <c:txPr>
        <a:bodyPr/>
        <a:lstStyle/>
        <a:p>
          <a:pPr>
            <a:defRPr sz="1050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txPr>
    <a:bodyPr/>
    <a:lstStyle/>
    <a:p>
      <a:pPr>
        <a:defRPr sz="1072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81200"/>
            <a:ext cx="7772400" cy="1876428"/>
          </a:xfrm>
        </p:spPr>
        <p:txBody>
          <a:bodyPr anchor="b">
            <a:sp3d contourW="8890">
              <a:contourClr>
                <a:schemeClr val="accent3">
                  <a:shade val="55000"/>
                </a:schemeClr>
              </a:contourClr>
            </a:sp3d>
          </a:bodyPr>
          <a:lstStyle>
            <a:lvl1pPr algn="ctr">
              <a:defRPr sz="4400" dirty="0">
                <a:ln w="158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1750" dir="3600000" algn="tl" rotWithShape="0">
                    <a:srgbClr val="000000">
                      <a:alpha val="6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57628"/>
            <a:ext cx="6400800" cy="1753200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0D0EC791-D078-4631-9937-E8318C63790B}" type="datetimeFigureOut">
              <a:rPr lang="en-US" smtClean="0"/>
              <a:pPr eaLnBrk="1" latinLnBrk="0" hangingPunct="1"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DD11-4055-44D3-AD09-D611CD509B89}" type="slidenum">
              <a:rPr kumimoji="0" lang="en-US" smtClean="0"/>
              <a:pPr/>
              <a:t>‹#›</a:t>
            </a:fld>
            <a:endParaRPr kumimoji="0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0D0EC791-D078-4631-9937-E8318C63790B}" type="datetimeFigureOut">
              <a:rPr lang="en-US" smtClean="0"/>
              <a:pPr eaLnBrk="1" latinLnBrk="0" hangingPunct="1"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DD11-4055-44D3-AD09-D611CD509B89}" type="slidenum">
              <a:rPr kumimoji="0" lang="en-US" smtClean="0"/>
              <a:pPr/>
              <a:t>‹#›</a:t>
            </a:fld>
            <a:endParaRPr kumimoji="0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86644" y="274640"/>
            <a:ext cx="1400156" cy="5851525"/>
          </a:xfrm>
        </p:spPr>
        <p:txBody>
          <a:bodyPr vert="eaVert"/>
          <a:lstStyle>
            <a:lvl1pPr>
              <a:defRPr lang="zh-CN" altLang="en-US" dirty="0">
                <a:ln w="158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1750" dir="3600000" algn="tl" rotWithShape="0">
                    <a:srgbClr val="000000">
                      <a:alpha val="6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829444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0D0EC791-D078-4631-9937-E8318C63790B}" type="datetimeFigureOut">
              <a:rPr lang="en-US" smtClean="0"/>
              <a:pPr eaLnBrk="1" latinLnBrk="0" hangingPunct="1"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DD11-4055-44D3-AD09-D611CD509B89}" type="slidenum">
              <a:rPr kumimoji="0" lang="en-US" smtClean="0"/>
              <a:pPr/>
              <a:t>‹#›</a:t>
            </a:fld>
            <a:endParaRPr kumimoji="0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0D0EC791-D078-4631-9937-E8318C63790B}" type="datetimeFigureOut">
              <a:rPr lang="en-US" smtClean="0"/>
              <a:pPr eaLnBrk="1" latinLnBrk="0" hangingPunct="1"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DD11-4055-44D3-AD09-D611CD509B89}" type="slidenum">
              <a:rPr kumimoji="0" lang="en-US" smtClean="0"/>
              <a:pPr/>
              <a:t>‹#›</a:t>
            </a:fld>
            <a:endParaRPr kumimoji="0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54150"/>
            <a:ext cx="7772400" cy="1860850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356428"/>
            <a:ext cx="7772400" cy="1501200"/>
          </a:xfrm>
        </p:spPr>
        <p:txBody>
          <a:bodyPr anchor="b"/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l">
              <a:buNone/>
              <a:defRPr sz="1800">
                <a:solidFill>
                  <a:schemeClr val="tx2"/>
                </a:solidFill>
              </a:defRPr>
            </a:lvl2pPr>
            <a:lvl3pPr marL="914400" indent="0" algn="l">
              <a:buNone/>
              <a:defRPr sz="1600">
                <a:solidFill>
                  <a:schemeClr val="tx2"/>
                </a:solidFill>
              </a:defRPr>
            </a:lvl3pPr>
            <a:lvl4pPr marL="1371600" indent="0" algn="l">
              <a:buNone/>
              <a:defRPr sz="1400">
                <a:solidFill>
                  <a:schemeClr val="tx2"/>
                </a:solidFill>
              </a:defRPr>
            </a:lvl4pPr>
            <a:lvl5pPr marL="1828800" indent="0" algn="l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0D0EC791-D078-4631-9937-E8318C63790B}" type="datetimeFigureOut">
              <a:rPr lang="en-US" smtClean="0"/>
              <a:pPr eaLnBrk="1" latinLnBrk="0" hangingPunct="1"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DD11-4055-44D3-AD09-D611CD509B89}" type="slidenum">
              <a:rPr kumimoji="0" lang="en-US" smtClean="0"/>
              <a:pPr/>
              <a:t>‹#›</a:t>
            </a:fld>
            <a:endParaRPr kumimoji="0"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0D0EC791-D078-4631-9937-E8318C63790B}" type="datetimeFigureOut">
              <a:rPr lang="en-US" smtClean="0"/>
              <a:pPr eaLnBrk="1" latinLnBrk="0" hangingPunct="1"/>
              <a:t>5/25/2018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DD11-4055-44D3-AD09-D611CD509B89}" type="slidenum">
              <a:rPr kumimoji="0" lang="en-US" smtClean="0"/>
              <a:pPr/>
              <a:t>‹#›</a:t>
            </a:fld>
            <a:endParaRPr kumimoji="0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0D0EC791-D078-4631-9937-E8318C63790B}" type="datetimeFigureOut">
              <a:rPr lang="en-US" smtClean="0"/>
              <a:pPr eaLnBrk="1" latinLnBrk="0" hangingPunct="1"/>
              <a:t>5/25/2018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DD11-4055-44D3-AD09-D611CD509B89}" type="slidenum">
              <a:rPr kumimoji="0" lang="en-US" smtClean="0"/>
              <a:pPr/>
              <a:t>‹#›</a:t>
            </a:fld>
            <a:endParaRPr kumimoji="0"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0D0EC791-D078-4631-9937-E8318C63790B}" type="datetimeFigureOut">
              <a:rPr lang="en-US" smtClean="0"/>
              <a:pPr eaLnBrk="1" latinLnBrk="0" hangingPunct="1"/>
              <a:t>5/25/2018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DD11-4055-44D3-AD09-D611CD509B89}" type="slidenum">
              <a:rPr kumimoji="0" lang="en-US" smtClean="0"/>
              <a:pPr/>
              <a:t>‹#›</a:t>
            </a:fld>
            <a:endParaRPr kumimoji="0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0D0EC791-D078-4631-9937-E8318C63790B}" type="datetimeFigureOut">
              <a:rPr lang="en-US" smtClean="0"/>
              <a:pPr eaLnBrk="1" latinLnBrk="0" hangingPunct="1"/>
              <a:t>5/25/2018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DD11-4055-44D3-AD09-D611CD509B89}" type="slidenum">
              <a:rPr kumimoji="0" lang="en-US" smtClean="0"/>
              <a:pPr/>
              <a:t>‹#›</a:t>
            </a:fld>
            <a:endParaRPr kumimoji="0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6258" y="381000"/>
            <a:ext cx="2667000" cy="1833554"/>
          </a:xfrm>
        </p:spPr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8890">
              <a:contourClr>
                <a:schemeClr val="accent3">
                  <a:shade val="55000"/>
                </a:schemeClr>
              </a:contourClr>
            </a:sp3d>
          </a:bodyPr>
          <a:lstStyle>
            <a:lvl1pPr algn="l">
              <a:defRPr sz="3200" b="1" kern="1200" cap="all" spc="50">
                <a:ln w="15875"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2800" y="380999"/>
            <a:ext cx="5410200" cy="574516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6258" y="2214554"/>
            <a:ext cx="2667000" cy="391218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0D0EC791-D078-4631-9937-E8318C63790B}" type="datetimeFigureOut">
              <a:rPr lang="en-US" smtClean="0"/>
              <a:pPr eaLnBrk="1" latinLnBrk="0" hangingPunct="1"/>
              <a:t>5/25/2018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DD11-4055-44D3-AD09-D611CD509B89}" type="slidenum">
              <a:rPr kumimoji="0" lang="en-US" smtClean="0"/>
              <a:pPr/>
              <a:t>‹#›</a:t>
            </a:fld>
            <a:endParaRPr kumimoji="0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580474" y="553734"/>
            <a:ext cx="7349244" cy="4741531"/>
            <a:chOff x="428596" y="553734"/>
            <a:chExt cx="7349244" cy="4741531"/>
          </a:xfrm>
        </p:grpSpPr>
        <p:sp>
          <p:nvSpPr>
            <p:cNvPr id="16" name="Rectangle 15"/>
            <p:cNvSpPr/>
            <p:nvPr/>
          </p:nvSpPr>
          <p:spPr>
            <a:xfrm rot="21480000">
              <a:off x="428596" y="580356"/>
              <a:ext cx="7340359" cy="4714909"/>
            </a:xfrm>
            <a:prstGeom prst="rect">
              <a:avLst/>
            </a:prstGeom>
            <a:ln w="1270" cap="flat" cmpd="sng" algn="ctr">
              <a:noFill/>
              <a:prstDash val="solid"/>
              <a:miter lim="800000"/>
            </a:ln>
            <a:effectLst>
              <a:outerShdw blurRad="54991" dist="17780" dir="5400000" algn="tl" rotWithShape="0">
                <a:srgbClr val="000000">
                  <a:alpha val="66000"/>
                </a:srgb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17" name="Rectangle 16"/>
            <p:cNvSpPr/>
            <p:nvPr/>
          </p:nvSpPr>
          <p:spPr>
            <a:xfrm rot="21540000">
              <a:off x="437473" y="571479"/>
              <a:ext cx="7340359" cy="4714909"/>
            </a:xfrm>
            <a:prstGeom prst="rect">
              <a:avLst/>
            </a:prstGeom>
            <a:ln w="1270" cap="flat" cmpd="sng" algn="ctr">
              <a:noFill/>
              <a:prstDash val="solid"/>
              <a:miter lim="800000"/>
            </a:ln>
            <a:effectLst>
              <a:outerShdw blurRad="54991" dist="17780" dir="5400000" algn="tl" rotWithShape="0">
                <a:srgbClr val="000000">
                  <a:alpha val="66000"/>
                </a:srgb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37481" y="553734"/>
              <a:ext cx="7340359" cy="4714909"/>
            </a:xfrm>
            <a:prstGeom prst="rect">
              <a:avLst/>
            </a:prstGeom>
            <a:ln w="1270" cap="flat" cmpd="sng" algn="ctr">
              <a:noFill/>
              <a:prstDash val="solid"/>
              <a:miter lim="800000"/>
            </a:ln>
            <a:effectLst>
              <a:outerShdw blurRad="54991" dist="17780" dir="5400000" algn="tl" rotWithShape="0">
                <a:srgbClr val="000000">
                  <a:alpha val="66000"/>
                </a:srgb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51912" y="612776"/>
            <a:ext cx="7215238" cy="4602175"/>
          </a:xfrm>
          <a:solidFill>
            <a:schemeClr val="bg2">
              <a:tint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 useBgFill="1"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95295"/>
            <a:ext cx="1357290" cy="5691227"/>
          </a:xfrm>
          <a:noFill/>
        </p:spPr>
        <p:txBody>
          <a:bodyPr vert="eaVert" anchor="ctr">
            <a:noAutofit/>
          </a:bodyPr>
          <a:lstStyle>
            <a:lvl1pPr algn="l">
              <a:defRPr lang="zh-CN" altLang="en-US" sz="3200" dirty="0">
                <a:ln w="158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1750" dir="3600000" algn="tl" rotWithShape="0">
                    <a:srgbClr val="000000">
                      <a:alpha val="60000"/>
                    </a:srgbClr>
                  </a:outerShdw>
                </a:effectLst>
                <a:latin typeface="+mj-lt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14480" y="5481658"/>
            <a:ext cx="7215238" cy="804862"/>
          </a:xfrm>
        </p:spPr>
        <p:txBody>
          <a:bodyPr anchor="ctr"/>
          <a:lstStyle>
            <a:lvl1pPr marL="0" indent="0" algn="ctr">
              <a:buNone/>
              <a:defRPr sz="1400"/>
            </a:lvl1pPr>
            <a:lvl2pPr marL="457200" indent="0" algn="ctr">
              <a:buNone/>
              <a:defRPr sz="1200"/>
            </a:lvl2pPr>
            <a:lvl3pPr marL="914400" indent="0" algn="ctr">
              <a:buNone/>
              <a:defRPr sz="1000"/>
            </a:lvl3pPr>
            <a:lvl4pPr marL="1371600" indent="0" algn="ctr">
              <a:buNone/>
              <a:defRPr sz="900"/>
            </a:lvl4pPr>
            <a:lvl5pPr marL="1828800" indent="0" algn="ct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0D0EC791-D078-4631-9937-E8318C63790B}" type="datetimeFigureOut">
              <a:rPr lang="en-US" smtClean="0"/>
              <a:pPr eaLnBrk="1" latinLnBrk="0" hangingPunct="1"/>
              <a:t>5/25/2018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DD11-4055-44D3-AD09-D611CD509B89}" type="slidenum">
              <a:rPr kumimoji="0" lang="en-US" smtClean="0"/>
              <a:pPr/>
              <a:t>‹#›</a:t>
            </a:fld>
            <a:endParaRPr kumimoji="0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8890">
              <a:contourClr>
                <a:schemeClr val="accent3">
                  <a:shade val="55000"/>
                </a:schemeClr>
              </a:contourClr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244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78" y="6483997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latinLnBrk="0" hangingPunct="1"/>
            <a:fld id="{0D0EC791-D078-4631-9937-E8318C63790B}" type="datetimeFigureOut">
              <a:rPr lang="en-US" smtClean="0"/>
              <a:pPr eaLnBrk="1" latinLnBrk="0" hangingPunct="1"/>
              <a:t>5/25/2018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83997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0"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2644" y="6483997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eaLnBrk="1" latinLnBrk="0" hangingPunct="1"/>
            <a:fld id="{170ADD11-4055-44D3-AD09-D611CD509B89}" type="slidenum">
              <a:rPr kumimoji="0" lang="en-US" smtClean="0"/>
              <a:pPr algn="r" eaLnBrk="1" latinLnBrk="0" hangingPunct="1"/>
              <a:t>‹#›</a:t>
            </a:fld>
            <a:endParaRPr kumimoji="0"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000" b="1" kern="1200" cap="all" spc="50" dirty="0">
          <a:ln w="15875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31750" dir="3600000" algn="tl" rotWithShape="0">
              <a:srgbClr val="000000">
                <a:alpha val="60000"/>
              </a:srgb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90000"/>
        <a:buFont typeface="Cambria"/>
        <a:buChar char="+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100000"/>
        <a:buFont typeface="Cambria"/>
        <a:buChar char="–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Ï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90000"/>
        <a:buFont typeface="Calibri"/>
        <a:buChar char="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100000"/>
        <a:buFont typeface="Cambria"/>
        <a:buChar char="=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0432" y="2174789"/>
            <a:ext cx="6371967" cy="2405449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Итоговый отчет за </a:t>
            </a:r>
          </a:p>
          <a:p>
            <a:r>
              <a:rPr lang="ru-RU" sz="3200" dirty="0" smtClean="0"/>
              <a:t>2017-2018 учебный года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2512541" y="321277"/>
            <a:ext cx="43248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50" b="1" dirty="0" smtClean="0"/>
              <a:t>РОССИЙСКАЯ ФЕДЕРАЦИЯ</a:t>
            </a:r>
            <a:endParaRPr lang="ru-RU" sz="1050" dirty="0" smtClean="0"/>
          </a:p>
          <a:p>
            <a:pPr algn="ctr"/>
            <a:r>
              <a:rPr lang="ru-RU" sz="1050" b="1" dirty="0" smtClean="0"/>
              <a:t>МУНИЦИПАЛЬНОЕ ДОШКОЛЬНОЕ</a:t>
            </a:r>
            <a:endParaRPr lang="ru-RU" sz="1050" dirty="0" smtClean="0"/>
          </a:p>
          <a:p>
            <a:pPr algn="ctr"/>
            <a:r>
              <a:rPr lang="ru-RU" sz="1050" b="1" dirty="0" smtClean="0"/>
              <a:t>ОБРАЗОВАТЕЛЬНОЕ УЧРЕЖДЕНИЕ ДЕТСКИЙ САД № 25 «Пчёлка»</a:t>
            </a:r>
            <a:endParaRPr lang="ru-RU" sz="1050" dirty="0" smtClean="0"/>
          </a:p>
          <a:p>
            <a:pPr algn="ctr"/>
            <a:r>
              <a:rPr lang="ru-RU" sz="1050" b="1" dirty="0" smtClean="0"/>
              <a:t>ОБЩЕРАЗВИВАЮЩЕГО ВИДА</a:t>
            </a:r>
            <a:endParaRPr lang="ru-RU" sz="1050" dirty="0" smtClean="0"/>
          </a:p>
          <a:p>
            <a:pPr algn="ctr"/>
            <a:r>
              <a:rPr lang="ru-RU" sz="1050" b="1" dirty="0" smtClean="0"/>
              <a:t>ИСТРИНСКОГО МУНИЦИПАЛЬНОГО РАЙОНА</a:t>
            </a:r>
            <a:endParaRPr lang="ru-RU" sz="1050" dirty="0" smtClean="0"/>
          </a:p>
          <a:p>
            <a:pPr algn="ctr"/>
            <a:r>
              <a:rPr lang="ru-RU" sz="1050" b="1" dirty="0" smtClean="0"/>
              <a:t>МОСКОВСКОЙ ОБЛАСТИ</a:t>
            </a:r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731741" y="4959783"/>
            <a:ext cx="54122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Подготовила: учитель –логопед Абадкова Анна Сергеевна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158202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6076"/>
            <a:ext cx="8229600" cy="569852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b="1" dirty="0" smtClean="0"/>
              <a:t>ДИАГРАММА</a:t>
            </a:r>
            <a:r>
              <a:rPr lang="ru-RU" sz="1800" dirty="0" smtClean="0"/>
              <a:t> </a:t>
            </a:r>
          </a:p>
          <a:p>
            <a:pPr algn="ctr">
              <a:buNone/>
            </a:pPr>
            <a:r>
              <a:rPr lang="ru-RU" sz="1600" b="1" dirty="0" smtClean="0"/>
              <a:t>результатов логопедической работы</a:t>
            </a:r>
            <a:r>
              <a:rPr lang="ru-RU" sz="1600" dirty="0" smtClean="0"/>
              <a:t> </a:t>
            </a:r>
            <a:r>
              <a:rPr lang="ru-RU" sz="1600" b="1" dirty="0" smtClean="0"/>
              <a:t>с детьми  подготовительной группы 2017 - 2018 г.</a:t>
            </a:r>
          </a:p>
          <a:p>
            <a:pPr algn="just">
              <a:buNone/>
            </a:pPr>
            <a:endParaRPr lang="ru-RU" sz="1600" dirty="0" smtClean="0"/>
          </a:p>
          <a:p>
            <a:pPr>
              <a:buNone/>
            </a:pPr>
            <a:endParaRPr lang="ru-RU" sz="1800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178011" y="1465048"/>
          <a:ext cx="6829167" cy="3082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1392197" y="4555524"/>
          <a:ext cx="4942700" cy="14251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227805" y="5016843"/>
            <a:ext cx="25372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 smtClean="0"/>
              <a:t>Таким образом: </a:t>
            </a:r>
            <a:r>
              <a:rPr lang="ru-RU" sz="1200" dirty="0" smtClean="0"/>
              <a:t>доля детей, выпущенных в школу с улучшением речи составляет 40%,  с чистой речью – 60%.</a:t>
            </a:r>
          </a:p>
          <a:p>
            <a:endParaRPr lang="ru-RU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0876" y="288324"/>
            <a:ext cx="7463481" cy="1408671"/>
          </a:xfr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1600" dirty="0" smtClean="0">
                <a:solidFill>
                  <a:schemeClr val="tx2"/>
                </a:solidFill>
              </a:rPr>
              <a:t/>
            </a:r>
            <a:br>
              <a:rPr lang="ru-RU" sz="1600" dirty="0" smtClean="0">
                <a:solidFill>
                  <a:schemeClr val="tx2"/>
                </a:solidFill>
              </a:rPr>
            </a:br>
            <a:r>
              <a:rPr lang="ru-RU" sz="1600" dirty="0" smtClean="0">
                <a:solidFill>
                  <a:schemeClr val="tx2"/>
                </a:solidFill>
              </a:rPr>
              <a:t>Сводный отчет о проведенной логопедической работе</a:t>
            </a:r>
            <a:br>
              <a:rPr lang="ru-RU" sz="1600" dirty="0" smtClean="0">
                <a:solidFill>
                  <a:schemeClr val="tx2"/>
                </a:solidFill>
              </a:rPr>
            </a:br>
            <a:r>
              <a:rPr lang="ru-RU" sz="1600" dirty="0" smtClean="0">
                <a:solidFill>
                  <a:schemeClr val="tx2"/>
                </a:solidFill>
              </a:rPr>
              <a:t> за 2017/2018 гг.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276865" y="1977080"/>
            <a:ext cx="4324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955590" y="2236787"/>
          <a:ext cx="7578809" cy="2730629"/>
        </p:xfrm>
        <a:graphic>
          <a:graphicData uri="http://schemas.openxmlformats.org/drawingml/2006/table">
            <a:tbl>
              <a:tblPr/>
              <a:tblGrid>
                <a:gridCol w="1082687"/>
                <a:gridCol w="1082687"/>
                <a:gridCol w="1082687"/>
                <a:gridCol w="1082687"/>
                <a:gridCol w="1082687"/>
                <a:gridCol w="1082687"/>
                <a:gridCol w="1082687"/>
              </a:tblGrid>
              <a:tr h="20914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Количество групп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Количество обследованных детей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Количество детей, посещающих  занятия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Times New Roman"/>
                          <a:ea typeface="Calibri"/>
                          <a:cs typeface="Times New Roman"/>
                        </a:rPr>
                        <a:t>Количество детей, не посещающих  занятия</a:t>
                      </a:r>
                      <a:endParaRPr lang="ru-RU" sz="11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Дети, выпущенные в школу или другие учебные заведения с хорошей речью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Дети, выпущенные в школу или другие учебные заведения с улучшенной речью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Количество детей, оставленных для продолжения обучения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920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Логопункт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28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61319"/>
            <a:ext cx="8229600" cy="5863281"/>
          </a:xfrm>
        </p:spPr>
        <p:txBody>
          <a:bodyPr/>
          <a:lstStyle/>
          <a:p>
            <a:pPr algn="ctr">
              <a:buNone/>
            </a:pPr>
            <a:r>
              <a:rPr lang="ru-RU" sz="1400" b="1" dirty="0" smtClean="0"/>
              <a:t>Динамика коррекционной работы с детьми старшей группы в 2017/2018 учебном году</a:t>
            </a:r>
            <a:endParaRPr lang="ru-RU" sz="1400" dirty="0" smtClean="0"/>
          </a:p>
          <a:p>
            <a:pPr algn="ctr">
              <a:buNone/>
            </a:pPr>
            <a:r>
              <a:rPr lang="ru-RU" sz="1400" b="1" dirty="0" smtClean="0"/>
              <a:t>начало 2017 – 2018 года</a:t>
            </a:r>
            <a:endParaRPr lang="ru-RU" sz="1400" dirty="0" smtClean="0"/>
          </a:p>
          <a:p>
            <a:pPr>
              <a:buNone/>
            </a:pPr>
            <a:endParaRPr lang="ru-RU" sz="1100" dirty="0"/>
          </a:p>
        </p:txBody>
      </p:sp>
      <p:graphicFrame>
        <p:nvGraphicFramePr>
          <p:cNvPr id="4" name="Объект 1"/>
          <p:cNvGraphicFramePr/>
          <p:nvPr/>
        </p:nvGraphicFramePr>
        <p:xfrm>
          <a:off x="996778" y="1690688"/>
          <a:ext cx="7075659" cy="34497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03870" y="5618205"/>
            <a:ext cx="6829167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050" b="1" u="sng" dirty="0" smtClean="0"/>
              <a:t>Условные обозначения:</a:t>
            </a:r>
            <a:endParaRPr lang="ru-RU" sz="1050" dirty="0" smtClean="0"/>
          </a:p>
          <a:p>
            <a:pPr algn="just"/>
            <a:r>
              <a:rPr lang="ru-RU" sz="1050" b="1" dirty="0" smtClean="0"/>
              <a:t>1  - Звукопроизношение; 2 – Фонематические процессы;  3 – Слоговая структура; 4 – Словарный запас; 5 – Грамматический строй; 6 – Связная речь, 7 – Пространственная ориентировка, 8 – Артикуляционная моторика, 9 – Мелкая моторика.</a:t>
            </a:r>
            <a:endParaRPr lang="ru-RU" sz="1050" dirty="0" smtClean="0"/>
          </a:p>
          <a:p>
            <a:pPr algn="just"/>
            <a:endParaRPr lang="ru-RU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60173"/>
            <a:ext cx="8229600" cy="576442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400" b="1" dirty="0" smtClean="0"/>
              <a:t>конец 2017 – 2018 года</a:t>
            </a:r>
            <a:endParaRPr lang="ru-RU" sz="1400" dirty="0" smtClean="0"/>
          </a:p>
          <a:p>
            <a:pPr algn="ctr"/>
            <a:endParaRPr lang="ru-RU" sz="1400" dirty="0"/>
          </a:p>
        </p:txBody>
      </p:sp>
      <p:graphicFrame>
        <p:nvGraphicFramePr>
          <p:cNvPr id="4" name="Объект 1"/>
          <p:cNvGraphicFramePr/>
          <p:nvPr/>
        </p:nvGraphicFramePr>
        <p:xfrm>
          <a:off x="1071562" y="1573427"/>
          <a:ext cx="7000875" cy="35938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7795"/>
            <a:ext cx="8229600" cy="584680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/>
              <a:t>Выводы: </a:t>
            </a:r>
            <a:r>
              <a:rPr lang="ru-RU" sz="1600" dirty="0" smtClean="0"/>
              <a:t>Проанализировав коррекционно-логопедическую работу за прошедший период, можно отметить положительную динамику.</a:t>
            </a:r>
          </a:p>
          <a:p>
            <a:pPr>
              <a:buNone/>
            </a:pPr>
            <a:endParaRPr lang="ru-RU" sz="1600" dirty="0" smtClean="0"/>
          </a:p>
          <a:p>
            <a:pPr lvl="0">
              <a:buNone/>
            </a:pPr>
            <a:r>
              <a:rPr lang="ru-RU" sz="1600" dirty="0" smtClean="0"/>
              <a:t>1. Звукопроизношение: достаточный на 33%, высокий – 17,5%.</a:t>
            </a:r>
          </a:p>
          <a:p>
            <a:pPr lvl="0">
              <a:buNone/>
            </a:pPr>
            <a:r>
              <a:rPr lang="ru-RU" sz="1600" dirty="0" smtClean="0"/>
              <a:t>2. Фонематические процессы: достаточный – 27,5%, высокий – 22%.</a:t>
            </a:r>
          </a:p>
          <a:p>
            <a:pPr lvl="0">
              <a:buNone/>
            </a:pPr>
            <a:r>
              <a:rPr lang="ru-RU" sz="1600" dirty="0" smtClean="0"/>
              <a:t>3. Слоговая структура:  достаточный – 16, 5%, высокий – 23%.</a:t>
            </a:r>
          </a:p>
          <a:p>
            <a:pPr lvl="0">
              <a:buNone/>
            </a:pPr>
            <a:r>
              <a:rPr lang="ru-RU" sz="1600" dirty="0" smtClean="0"/>
              <a:t>4. Словарный запас: достаточный – 33%, высокий – 23%.</a:t>
            </a:r>
          </a:p>
          <a:p>
            <a:pPr lvl="0">
              <a:buNone/>
            </a:pPr>
            <a:r>
              <a:rPr lang="ru-RU" sz="1600" dirty="0" smtClean="0"/>
              <a:t>5. Грамматический строй: достаточный – 33%, высокий – 23%.</a:t>
            </a:r>
          </a:p>
          <a:p>
            <a:pPr lvl="0">
              <a:buNone/>
            </a:pPr>
            <a:r>
              <a:rPr lang="ru-RU" sz="1600" dirty="0" smtClean="0"/>
              <a:t>6. Связная речь: достаточный – 33%, высокий – 17,5%.</a:t>
            </a:r>
          </a:p>
          <a:p>
            <a:pPr lvl="0">
              <a:buNone/>
            </a:pPr>
            <a:r>
              <a:rPr lang="ru-RU" sz="1600" dirty="0" smtClean="0"/>
              <a:t>7. Пространственная ориентировка: достаточный – 28%, высокий – 28%.</a:t>
            </a:r>
          </a:p>
          <a:p>
            <a:pPr lvl="0">
              <a:buNone/>
            </a:pPr>
            <a:r>
              <a:rPr lang="ru-RU" sz="1600" dirty="0" smtClean="0"/>
              <a:t>8. Артикуляционная моторика: достаточный – 33%, высокий – 23%.</a:t>
            </a:r>
          </a:p>
          <a:p>
            <a:pPr lvl="0">
              <a:buNone/>
            </a:pPr>
            <a:r>
              <a:rPr lang="ru-RU" sz="1600" dirty="0" smtClean="0"/>
              <a:t>9. Мелкая моторика: достаточный – 33%, высокий – 33%.</a:t>
            </a:r>
          </a:p>
          <a:p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50789"/>
            <a:ext cx="8229600" cy="567381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600" b="1" dirty="0" smtClean="0"/>
              <a:t>Динамика коррекционной работы с детьми подготовительной группы в 2017/2018 учебном году</a:t>
            </a:r>
            <a:r>
              <a:rPr lang="ru-RU" sz="1600" dirty="0" smtClean="0"/>
              <a:t> </a:t>
            </a:r>
            <a:r>
              <a:rPr lang="ru-RU" sz="1600" b="1" dirty="0" smtClean="0"/>
              <a:t>начало 2017 – 2018 года</a:t>
            </a:r>
            <a:endParaRPr lang="ru-RU" sz="1600" dirty="0" smtClean="0"/>
          </a:p>
          <a:p>
            <a:endParaRPr lang="ru-RU" sz="1600" dirty="0"/>
          </a:p>
        </p:txBody>
      </p:sp>
      <p:graphicFrame>
        <p:nvGraphicFramePr>
          <p:cNvPr id="4" name="Объект 1"/>
          <p:cNvGraphicFramePr/>
          <p:nvPr/>
        </p:nvGraphicFramePr>
        <p:xfrm>
          <a:off x="1071562" y="1690687"/>
          <a:ext cx="7000875" cy="3476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35676" y="5568779"/>
            <a:ext cx="6746789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100" b="1" u="sng" dirty="0" smtClean="0"/>
              <a:t>Условные обозначения:</a:t>
            </a:r>
            <a:endParaRPr lang="ru-RU" sz="1100" dirty="0" smtClean="0"/>
          </a:p>
          <a:p>
            <a:pPr algn="just"/>
            <a:r>
              <a:rPr lang="ru-RU" sz="1100" b="1" dirty="0" smtClean="0"/>
              <a:t>1  - Звукопроизношение; 2 – Фонематические процессы;  3 – Слоговая структура; 4 – Словарный запас; 5 – Грамматический строй; 6 – Связная речь, 7 – Пространственная ориентировка, 8 – Артикуляционная моторика, 9 – Мелкая моторика.</a:t>
            </a:r>
            <a:endParaRPr lang="ru-RU" sz="1100" dirty="0" smtClean="0"/>
          </a:p>
          <a:p>
            <a:pPr algn="just"/>
            <a:endParaRPr lang="ru-RU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94270"/>
            <a:ext cx="8229600" cy="583033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600" b="1" dirty="0" smtClean="0"/>
              <a:t>конец 2017 – 2018 года</a:t>
            </a:r>
          </a:p>
          <a:p>
            <a:pPr algn="ctr">
              <a:buNone/>
            </a:pPr>
            <a:endParaRPr lang="ru-RU" sz="1600" dirty="0" smtClean="0"/>
          </a:p>
          <a:p>
            <a:pPr algn="ctr"/>
            <a:endParaRPr lang="ru-RU" sz="1600" dirty="0"/>
          </a:p>
        </p:txBody>
      </p:sp>
      <p:graphicFrame>
        <p:nvGraphicFramePr>
          <p:cNvPr id="4" name="Объект 1"/>
          <p:cNvGraphicFramePr/>
          <p:nvPr/>
        </p:nvGraphicFramePr>
        <p:xfrm>
          <a:off x="1071562" y="1540477"/>
          <a:ext cx="7000875" cy="3626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6692"/>
            <a:ext cx="8229600" cy="5607908"/>
          </a:xfrm>
        </p:spPr>
        <p:txBody>
          <a:bodyPr/>
          <a:lstStyle/>
          <a:p>
            <a:pPr algn="ctr">
              <a:buNone/>
            </a:pPr>
            <a:r>
              <a:rPr lang="ru-RU" sz="1800" b="1" dirty="0" smtClean="0"/>
              <a:t>Динамика звукопроизношения в старшей группе за 2017-2018 учебный год</a:t>
            </a:r>
          </a:p>
          <a:p>
            <a:pPr algn="ctr">
              <a:buNone/>
            </a:pPr>
            <a:endParaRPr lang="ru-RU" sz="1800" b="1" dirty="0" smtClean="0"/>
          </a:p>
          <a:p>
            <a:pPr algn="just">
              <a:buNone/>
            </a:pPr>
            <a:endParaRPr lang="ru-RU" sz="1800" dirty="0" smtClean="0"/>
          </a:p>
          <a:p>
            <a:endParaRPr lang="ru-RU" dirty="0"/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856735" y="1397000"/>
          <a:ext cx="7290487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68411"/>
            <a:ext cx="8229600" cy="575618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600" b="1" dirty="0" smtClean="0"/>
              <a:t>ДИАГРАММА</a:t>
            </a:r>
            <a:r>
              <a:rPr lang="ru-RU" sz="1600" dirty="0" smtClean="0"/>
              <a:t> </a:t>
            </a:r>
          </a:p>
          <a:p>
            <a:pPr algn="ctr">
              <a:buNone/>
            </a:pPr>
            <a:r>
              <a:rPr lang="ru-RU" sz="1600" b="1" dirty="0" smtClean="0"/>
              <a:t>результатов логопедической работы</a:t>
            </a:r>
            <a:r>
              <a:rPr lang="ru-RU" sz="1600" dirty="0" smtClean="0"/>
              <a:t> </a:t>
            </a:r>
            <a:r>
              <a:rPr lang="ru-RU" sz="1600" b="1" dirty="0" smtClean="0"/>
              <a:t>с детьми  старшей группы 2017 - 2018 г.</a:t>
            </a:r>
            <a:endParaRPr lang="ru-RU" sz="1600" dirty="0" smtClean="0"/>
          </a:p>
          <a:p>
            <a:endParaRPr lang="ru-RU" sz="1600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153297" y="1533525"/>
          <a:ext cx="6796217" cy="2873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782596" y="4357816"/>
          <a:ext cx="5618204" cy="16475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199464" y="5041557"/>
            <a:ext cx="270964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100" b="1" dirty="0" smtClean="0"/>
              <a:t>Таким образом: </a:t>
            </a:r>
            <a:r>
              <a:rPr lang="ru-RU" sz="1100" dirty="0" smtClean="0"/>
              <a:t>доля детей, переведенных в подготовительную группу с улучшением речи составляет 82%, с чистой речью – 18%.</a:t>
            </a:r>
          </a:p>
          <a:p>
            <a:pPr algn="just"/>
            <a:endParaRPr lang="ru-RU" sz="11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lligraphy">
  <a:themeElements>
    <a:clrScheme name="Calligraphy">
      <a:dk1>
        <a:sysClr val="windowText" lastClr="000000"/>
      </a:dk1>
      <a:lt1>
        <a:sysClr val="window" lastClr="FFFFFF"/>
      </a:lt1>
      <a:dk2>
        <a:srgbClr val="411401"/>
      </a:dk2>
      <a:lt2>
        <a:srgbClr val="FFE6E6"/>
      </a:lt2>
      <a:accent1>
        <a:srgbClr val="A24A48"/>
      </a:accent1>
      <a:accent2>
        <a:srgbClr val="B2935C"/>
      </a:accent2>
      <a:accent3>
        <a:srgbClr val="6A9A9A"/>
      </a:accent3>
      <a:accent4>
        <a:srgbClr val="B2B787"/>
      </a:accent4>
      <a:accent5>
        <a:srgbClr val="91644B"/>
      </a:accent5>
      <a:accent6>
        <a:srgbClr val="654A76"/>
      </a:accent6>
      <a:hlink>
        <a:srgbClr val="00A800"/>
      </a:hlink>
      <a:folHlink>
        <a:srgbClr val="FF00FF"/>
      </a:folHlink>
    </a:clrScheme>
    <a:fontScheme name="Calligraphy">
      <a:majorFont>
        <a:latin typeface="Cambria"/>
        <a:ea typeface=""/>
        <a:cs typeface=""/>
        <a:font script="Jpan" typeface="ＭＳ Ｐゴシック"/>
        <a:font script="Hang" typeface="맑은 고딕"/>
        <a:font script="Hans" typeface="华文行楷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明朝"/>
        <a:font script="Hang" typeface="HY견명조"/>
        <a:font script="Hans" typeface="华文行楷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alligraphy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30000"/>
              </a:schemeClr>
            </a:gs>
            <a:gs pos="50000">
              <a:schemeClr val="phClr">
                <a:tint val="45000"/>
                <a:satMod val="220000"/>
              </a:schemeClr>
            </a:gs>
            <a:gs pos="100000">
              <a:schemeClr val="phClr">
                <a:tint val="90000"/>
                <a:satMod val="13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200000"/>
              </a:schemeClr>
            </a:gs>
            <a:gs pos="50000">
              <a:schemeClr val="phClr">
                <a:tint val="100000"/>
                <a:shade val="60000"/>
                <a:hueMod val="100000"/>
                <a:satMod val="180000"/>
              </a:schemeClr>
            </a:gs>
            <a:gs pos="100000">
              <a:schemeClr val="phClr">
                <a:tint val="100000"/>
                <a:shade val="90000"/>
                <a:hueMod val="100000"/>
                <a:satMod val="2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50600">
              <a:schemeClr val="phClr">
                <a:alpha val="40000"/>
              </a:schemeClr>
            </a:glow>
          </a:effectLst>
        </a:effectStyle>
        <a:effectStyle>
          <a:effectLst>
            <a:glow rad="101600">
              <a:schemeClr val="phClr">
                <a:alpha val="60000"/>
              </a:schemeClr>
            </a:glow>
          </a:effectLst>
          <a:scene3d>
            <a:camera prst="isometricLeftDown" fov="0">
              <a:rot lat="0" lon="0" rev="0"/>
            </a:camera>
            <a:lightRig rig="harsh" dir="tl">
              <a:rot lat="0" lon="0" rev="14280000"/>
            </a:lightRig>
          </a:scene3d>
          <a:sp3d prstMaterial="flat">
            <a:bevelT w="38100" h="50800" prst="softRound"/>
          </a:sp3d>
        </a:effectStyle>
        <a:effectStyle>
          <a:effectLst>
            <a:glow>
              <a:schemeClr val="phClr"/>
            </a:glow>
          </a:effectLst>
          <a:scene3d>
            <a:camera prst="isometricLeftDown">
              <a:rot lat="0" lon="0" rev="0"/>
            </a:camera>
            <a:lightRig rig="harsh" dir="tl">
              <a:rot lat="0" lon="0" rev="14280000"/>
            </a:lightRig>
          </a:scene3d>
          <a:sp3d extrusionH="63500" contourW="38100" prstMaterial="flat">
            <a:bevelT w="50800" h="635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hueMod val="100000"/>
                <a:satMod val="300000"/>
              </a:schemeClr>
            </a:gs>
            <a:gs pos="72000">
              <a:schemeClr val="phClr">
                <a:tint val="100000"/>
                <a:shade val="100000"/>
                <a:hueMod val="100000"/>
                <a:satMod val="100000"/>
              </a:schemeClr>
            </a:gs>
            <a:gs pos="81000">
              <a:schemeClr val="phClr">
                <a:tint val="98000"/>
                <a:shade val="100000"/>
                <a:hueMod val="100000"/>
                <a:satMod val="15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39000"/>
                <a:hueMod val="100000"/>
                <a:satMod val="150000"/>
              </a:schemeClr>
              <a:schemeClr val="phClr">
                <a:tint val="90000"/>
                <a:shade val="100000"/>
                <a:hueMod val="100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89</TotalTime>
  <Words>442</Words>
  <Application>Microsoft Office PowerPoint</Application>
  <PresentationFormat>Экран (4:3)</PresentationFormat>
  <Paragraphs>63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Calligraphy</vt:lpstr>
      <vt:lpstr>Слайд 1</vt:lpstr>
      <vt:lpstr> Сводный отчет о проведенной логопедической работе  за 2017/2018 гг.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DS25Logoped</cp:lastModifiedBy>
  <cp:revision>13</cp:revision>
  <dcterms:created xsi:type="dcterms:W3CDTF">2014-09-16T21:31:33Z</dcterms:created>
  <dcterms:modified xsi:type="dcterms:W3CDTF">2018-05-25T07:58:59Z</dcterms:modified>
</cp:coreProperties>
</file>