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11" r:id="rId2"/>
    <p:sldId id="327" r:id="rId3"/>
    <p:sldId id="306" r:id="rId4"/>
    <p:sldId id="328" r:id="rId5"/>
    <p:sldId id="313" r:id="rId6"/>
    <p:sldId id="333" r:id="rId7"/>
    <p:sldId id="334" r:id="rId8"/>
    <p:sldId id="354" r:id="rId9"/>
    <p:sldId id="351" r:id="rId10"/>
    <p:sldId id="352" r:id="rId11"/>
    <p:sldId id="353" r:id="rId12"/>
    <p:sldId id="355" r:id="rId13"/>
    <p:sldId id="356" r:id="rId14"/>
    <p:sldId id="357" r:id="rId15"/>
    <p:sldId id="359" r:id="rId16"/>
    <p:sldId id="358" r:id="rId17"/>
    <p:sldId id="32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814"/>
    <a:srgbClr val="FFFF00"/>
    <a:srgbClr val="F517C5"/>
    <a:srgbClr val="6920EC"/>
    <a:srgbClr val="30CCD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24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1B827-DED4-4DE2-979C-26EF477E516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EBEDA-ACA3-4106-815E-20C257CB0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BEDA-ACA3-4106-815E-20C257CB05D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FB67-8FA3-411F-972D-943E47E6BE80}" type="datetimeFigureOut">
              <a:rPr lang="ru-RU" smtClean="0"/>
              <a:pPr/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вета\Desktop\4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571744"/>
            <a:ext cx="59293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Как мы провели лето!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857892"/>
            <a:ext cx="75724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Подготовила- </a:t>
            </a:r>
            <a:r>
              <a:rPr lang="ru-RU" sz="2400" b="1" dirty="0" err="1" smtClean="0">
                <a:solidFill>
                  <a:srgbClr val="7030A0"/>
                </a:solidFill>
              </a:rPr>
              <a:t>Аверина</a:t>
            </a:r>
            <a:r>
              <a:rPr lang="ru-RU" sz="2400" b="1" dirty="0" smtClean="0">
                <a:solidFill>
                  <a:srgbClr val="7030A0"/>
                </a:solidFill>
              </a:rPr>
              <a:t> Светлана Богдановна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</a:rPr>
              <a:t>воспитатель МДОУ «Детский сад №10 «Солнышко»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30CCDC"/>
          </a:solidFill>
        </p:spPr>
        <p:txBody>
          <a:bodyPr/>
          <a:lstStyle/>
          <a:p>
            <a:pPr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Ещё один из эффективных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факторов закаливания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FFFF00"/>
                </a:solidFill>
              </a:rPr>
              <a:t>сон в хорошо проветренной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спальне с доступом свежего воздуха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(открытые форточки). </a:t>
            </a:r>
          </a:p>
          <a:p>
            <a:endParaRPr lang="ru-RU" sz="1800" b="1" dirty="0" smtClean="0">
              <a:solidFill>
                <a:srgbClr val="FFFF00"/>
              </a:solidFill>
            </a:endParaRPr>
          </a:p>
          <a:p>
            <a:endParaRPr lang="ru-RU" sz="1800" b="1" dirty="0" smtClean="0">
              <a:solidFill>
                <a:srgbClr val="FFFF00"/>
              </a:solidFill>
            </a:endParaRPr>
          </a:p>
          <a:p>
            <a:endParaRPr lang="ru-RU" sz="1800" b="1" dirty="0" smtClean="0">
              <a:solidFill>
                <a:srgbClr val="FFFF00"/>
              </a:solidFill>
            </a:endParaRPr>
          </a:p>
          <a:p>
            <a:endParaRPr lang="ru-RU" sz="18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Закаливание водой: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- мытье рук после сна теплой водой,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затем — попеременное умывание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рук до локтей, лица,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шеи прохладной водой.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7" name="Picture 3" descr="C:\Users\Света\Desktop\1529345230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40" y="214289"/>
            <a:ext cx="4476783" cy="3357587"/>
          </a:xfrm>
          <a:prstGeom prst="rect">
            <a:avLst/>
          </a:prstGeom>
          <a:noFill/>
        </p:spPr>
      </p:pic>
      <p:pic>
        <p:nvPicPr>
          <p:cNvPr id="8" name="Picture 2" descr="C:\Users\Света\Desktop\2\15308129008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786190"/>
            <a:ext cx="1857388" cy="2686600"/>
          </a:xfrm>
          <a:prstGeom prst="rect">
            <a:avLst/>
          </a:prstGeom>
          <a:noFill/>
        </p:spPr>
      </p:pic>
      <p:pic>
        <p:nvPicPr>
          <p:cNvPr id="9" name="Picture 4" descr="C:\Users\Света\Desktop\2\15308128892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285992"/>
            <a:ext cx="2214578" cy="2399106"/>
          </a:xfrm>
          <a:prstGeom prst="rect">
            <a:avLst/>
          </a:prstGeom>
          <a:noFill/>
        </p:spPr>
      </p:pic>
      <p:pic>
        <p:nvPicPr>
          <p:cNvPr id="10" name="Picture 3" descr="C:\Users\Света\Desktop\2\15308129013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786322"/>
            <a:ext cx="1928826" cy="1844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30CCDC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Закаливание оказывает благотворное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воздействие в том случае, если одежда детей,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как в помещении, так и на прогулке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соответствует сезону, температуре воздуха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и состоянию здоровья каждого ребенка. </a:t>
            </a:r>
          </a:p>
          <a:p>
            <a:pPr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1800" b="1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При выборе одежды необходимо учитывать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деятельность детей, например,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на время подвижных игр с интенсивными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движениями одежду следует облегчать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(при этом надо быть очень внимательными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к состоянию здоровья каждого е6енка,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учитывать условия, в которых происходит игра: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нет ли ветра и т.п.).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4" name="Picture 4" descr="C:\Users\Света\Desktop\1529430887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048000" cy="2033589"/>
          </a:xfrm>
          <a:prstGeom prst="rect">
            <a:avLst/>
          </a:prstGeom>
          <a:noFill/>
        </p:spPr>
      </p:pic>
      <p:pic>
        <p:nvPicPr>
          <p:cNvPr id="5" name="Picture 4" descr="C:\Users\Света\Desktop\IMG_20180613_161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68445"/>
            <a:ext cx="3767224" cy="2589967"/>
          </a:xfrm>
          <a:prstGeom prst="rect">
            <a:avLst/>
          </a:prstGeom>
          <a:noFill/>
        </p:spPr>
      </p:pic>
      <p:pic>
        <p:nvPicPr>
          <p:cNvPr id="6146" name="Picture 2" descr="C:\Users\Света\Desktop\IMG_20180622_1037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7982" y="4019699"/>
            <a:ext cx="3221076" cy="2607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517C5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День читающего человека</a:t>
            </a:r>
            <a:endParaRPr lang="ru-RU" dirty="0" smtClean="0"/>
          </a:p>
          <a:p>
            <a:pPr lvl="0"/>
            <a:r>
              <a:rPr lang="ru-RU" sz="1600" dirty="0" smtClean="0"/>
              <a:t>Рассматривание альбома «Как люди научились писать»</a:t>
            </a:r>
          </a:p>
          <a:p>
            <a:pPr lvl="0"/>
            <a:r>
              <a:rPr lang="ru-RU" sz="1600" dirty="0" smtClean="0"/>
              <a:t>Отгадывание загадок, разгадывание кроссвордов</a:t>
            </a:r>
          </a:p>
          <a:p>
            <a:pPr lvl="0"/>
            <a:r>
              <a:rPr lang="ru-RU" sz="1600" dirty="0" smtClean="0"/>
              <a:t>Чтение книг</a:t>
            </a:r>
          </a:p>
          <a:p>
            <a:r>
              <a:rPr lang="ru-RU" sz="1600" dirty="0" smtClean="0"/>
              <a:t>С/</a:t>
            </a:r>
            <a:r>
              <a:rPr lang="ru-RU" sz="1600" dirty="0" err="1" smtClean="0"/>
              <a:t>р</a:t>
            </a:r>
            <a:r>
              <a:rPr lang="ru-RU" sz="1600" dirty="0" smtClean="0"/>
              <a:t> игра: «Школа»</a:t>
            </a:r>
          </a:p>
          <a:p>
            <a:r>
              <a:rPr lang="ru-RU" sz="1600" b="1" dirty="0" smtClean="0"/>
              <a:t>День книжек -малышек </a:t>
            </a:r>
            <a:endParaRPr lang="ru-RU" sz="1600" dirty="0" smtClean="0"/>
          </a:p>
          <a:p>
            <a:pPr lvl="0"/>
            <a:r>
              <a:rPr lang="ru-RU" sz="1600" dirty="0" smtClean="0"/>
              <a:t>Оформление книжных уголков в группах.</a:t>
            </a:r>
          </a:p>
          <a:p>
            <a:pPr lvl="0"/>
            <a:r>
              <a:rPr lang="ru-RU" sz="1600" dirty="0" smtClean="0"/>
              <a:t>Рисование "По страницам любимых сказок"</a:t>
            </a:r>
          </a:p>
          <a:p>
            <a:r>
              <a:rPr lang="ru-RU" sz="1600" dirty="0" smtClean="0"/>
              <a:t>Выставка детских рисунков "Мы -иллюстраторы" </a:t>
            </a:r>
            <a:endParaRPr lang="ru-RU" sz="1600" dirty="0"/>
          </a:p>
        </p:txBody>
      </p:sp>
      <p:pic>
        <p:nvPicPr>
          <p:cNvPr id="4" name="Picture 2" descr="C:\Users\Света\Desktop\11\IMG_20180702_094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2714620"/>
            <a:ext cx="2714644" cy="1675033"/>
          </a:xfrm>
          <a:prstGeom prst="rect">
            <a:avLst/>
          </a:prstGeom>
          <a:noFill/>
        </p:spPr>
      </p:pic>
      <p:pic>
        <p:nvPicPr>
          <p:cNvPr id="5" name="Picture 2" descr="C:\Users\Света\Desktop\11\IMG_20180702_0915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286124"/>
            <a:ext cx="5080596" cy="2786082"/>
          </a:xfrm>
          <a:prstGeom prst="rect">
            <a:avLst/>
          </a:prstGeom>
          <a:noFill/>
        </p:spPr>
      </p:pic>
      <p:pic>
        <p:nvPicPr>
          <p:cNvPr id="6" name="Picture 2" descr="C:\Users\Света\Desktop\11\IMG_20180702_0923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4643446"/>
            <a:ext cx="2660118" cy="1995089"/>
          </a:xfrm>
          <a:prstGeom prst="rect">
            <a:avLst/>
          </a:prstGeom>
          <a:noFill/>
        </p:spPr>
      </p:pic>
      <p:pic>
        <p:nvPicPr>
          <p:cNvPr id="7" name="Picture 2" descr="C:\Users\Света\Desktop\IMG-20180714-WA00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642918"/>
            <a:ext cx="2571736" cy="192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2FF814"/>
          </a:solidFill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Дни природы.</a:t>
            </a:r>
          </a:p>
          <a:p>
            <a:pPr algn="ctr">
              <a:buNone/>
            </a:pPr>
            <a:r>
              <a:rPr lang="ru-RU" sz="2400" b="1" dirty="0" smtClean="0"/>
              <a:t>День леса.  День рек, морей и океанов, </a:t>
            </a:r>
          </a:p>
          <a:p>
            <a:pPr algn="ctr">
              <a:buNone/>
            </a:pPr>
            <a:r>
              <a:rPr lang="ru-RU" sz="2400" b="1" dirty="0" smtClean="0"/>
              <a:t>экологическая мастерская </a:t>
            </a:r>
          </a:p>
          <a:p>
            <a:pPr algn="ctr">
              <a:buNone/>
            </a:pPr>
            <a:r>
              <a:rPr lang="ru-RU" sz="2400" b="1" dirty="0" smtClean="0"/>
              <a:t>из бросового материала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sz="1600" b="1" dirty="0" smtClean="0"/>
              <a:t>5 июня – всемирный день охраны окружающей среды</a:t>
            </a:r>
            <a:endParaRPr lang="ru-RU" sz="1600" dirty="0" smtClean="0"/>
          </a:p>
          <a:p>
            <a:pPr lvl="0"/>
            <a:r>
              <a:rPr lang="ru-RU" sz="1600" dirty="0" smtClean="0"/>
              <a:t>Рассматривание альбомов: «Животные»,  «Птицы»,  «Цветы»…</a:t>
            </a:r>
          </a:p>
          <a:p>
            <a:pPr lvl="0"/>
            <a:r>
              <a:rPr lang="ru-RU" sz="1600" dirty="0" smtClean="0"/>
              <a:t>Наблюдения за погодными явлениями</a:t>
            </a:r>
          </a:p>
          <a:p>
            <a:r>
              <a:rPr lang="ru-RU" sz="1600" dirty="0" smtClean="0"/>
              <a:t>Рассматривание альбомов «Времена года»,  слушание аудиозаписи </a:t>
            </a:r>
          </a:p>
          <a:p>
            <a:pPr lvl="0"/>
            <a:r>
              <a:rPr lang="ru-RU" sz="1600" dirty="0" smtClean="0"/>
              <a:t>Рисование: «Краски лета», «Летний пейзаж»</a:t>
            </a:r>
          </a:p>
          <a:p>
            <a:pPr lvl="0"/>
            <a:r>
              <a:rPr lang="ru-RU" sz="1600" dirty="0" smtClean="0"/>
              <a:t>Опыты с песком и водой</a:t>
            </a:r>
            <a:endParaRPr lang="ru-RU" sz="1600" dirty="0"/>
          </a:p>
        </p:txBody>
      </p:sp>
      <p:pic>
        <p:nvPicPr>
          <p:cNvPr id="5" name="Picture 3" descr="C:\Users\Света\Desktop\Camera\IMG_20180620_1159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000504"/>
            <a:ext cx="3215215" cy="2411411"/>
          </a:xfrm>
          <a:prstGeom prst="rect">
            <a:avLst/>
          </a:prstGeom>
          <a:noFill/>
        </p:spPr>
      </p:pic>
      <p:pic>
        <p:nvPicPr>
          <p:cNvPr id="6" name="Picture 4" descr="C:\Users\Света\Desktop\Camera\IMG_20180622_1118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2571744"/>
            <a:ext cx="1665682" cy="2220909"/>
          </a:xfrm>
          <a:prstGeom prst="rect">
            <a:avLst/>
          </a:prstGeom>
          <a:noFill/>
        </p:spPr>
      </p:pic>
      <p:pic>
        <p:nvPicPr>
          <p:cNvPr id="9" name="Picture 2" descr="C:\Users\Света\Desktop\IMG_20180620_1001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5072074"/>
            <a:ext cx="5357553" cy="1523077"/>
          </a:xfrm>
          <a:prstGeom prst="rect">
            <a:avLst/>
          </a:prstGeom>
          <a:noFill/>
        </p:spPr>
      </p:pic>
      <p:pic>
        <p:nvPicPr>
          <p:cNvPr id="10" name="Picture 2" descr="C:\Users\Света\Desktop\Новая папка (2)\Bluetooth\IMG_20180604_1308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86644" y="357166"/>
            <a:ext cx="1643074" cy="1714512"/>
          </a:xfrm>
          <a:prstGeom prst="rect">
            <a:avLst/>
          </a:prstGeom>
          <a:noFill/>
        </p:spPr>
      </p:pic>
      <p:pic>
        <p:nvPicPr>
          <p:cNvPr id="11" name="Picture 2" descr="C:\Users\Света\Desktop\chtovyznaietieoliesieopasnostiliesa_12.png"/>
          <p:cNvPicPr>
            <a:picLocks noChangeAspect="1" noChangeArrowheads="1"/>
          </p:cNvPicPr>
          <p:nvPr/>
        </p:nvPicPr>
        <p:blipFill>
          <a:blip r:embed="rId6" cstate="screen"/>
          <a:srcRect l="20703" t="22392" r="22534" b="22676"/>
          <a:stretch>
            <a:fillRect/>
          </a:stretch>
        </p:blipFill>
        <p:spPr bwMode="auto">
          <a:xfrm>
            <a:off x="-54591" y="-40943"/>
            <a:ext cx="2000232" cy="1935708"/>
          </a:xfrm>
          <a:prstGeom prst="rect">
            <a:avLst/>
          </a:prstGeom>
          <a:noFill/>
        </p:spPr>
      </p:pic>
      <p:pic>
        <p:nvPicPr>
          <p:cNvPr id="14" name="Picture 2" descr="C:\Users\Света\Desktop\.thumbnails\15301185417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3214686"/>
            <a:ext cx="228601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0"/>
            <a:ext cx="9144001" cy="6858000"/>
          </a:xfrm>
          <a:solidFill>
            <a:srgbClr val="2FF814"/>
          </a:solidFill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>Конкурс загадок о природе, чтение художественной литературы </a:t>
            </a:r>
          </a:p>
          <a:p>
            <a:pPr lvl="0"/>
            <a:r>
              <a:rPr lang="ru-RU" sz="1600" dirty="0" smtClean="0"/>
              <a:t>Игры с природным материалом</a:t>
            </a:r>
          </a:p>
          <a:p>
            <a:pPr lvl="0"/>
            <a:r>
              <a:rPr lang="ru-RU" sz="1600" dirty="0" smtClean="0"/>
              <a:t>Д/и: «Береги природу», «Скажи название» « Назвать растение по листу»,</a:t>
            </a:r>
          </a:p>
          <a:p>
            <a:pPr lvl="0"/>
            <a:r>
              <a:rPr lang="ru-RU" sz="1600" dirty="0" smtClean="0"/>
              <a:t>П/и: «Земля, вода, огонь, воздух» - с мячом, «Солнечные зайчики», «Скакалки», «Прятки»</a:t>
            </a:r>
          </a:p>
          <a:p>
            <a:r>
              <a:rPr lang="ru-RU" sz="1600" dirty="0" smtClean="0"/>
              <a:t>С/</a:t>
            </a:r>
            <a:r>
              <a:rPr lang="ru-RU" sz="1600" dirty="0" err="1" smtClean="0"/>
              <a:t>р</a:t>
            </a:r>
            <a:r>
              <a:rPr lang="ru-RU" sz="1600" dirty="0" smtClean="0"/>
              <a:t> игра: «Лесное путешествие»</a:t>
            </a:r>
          </a:p>
          <a:p>
            <a:pPr lvl="0"/>
            <a:r>
              <a:rPr lang="ru-RU" sz="1600" dirty="0" smtClean="0"/>
              <a:t>Беседа  "Какие растения растут в лесу, кто живет в лесу".</a:t>
            </a:r>
          </a:p>
          <a:p>
            <a:pPr lvl="0"/>
            <a:r>
              <a:rPr lang="ru-RU" sz="1600" dirty="0" smtClean="0"/>
              <a:t>Рисование пластилином «Море», </a:t>
            </a:r>
          </a:p>
          <a:p>
            <a:pPr lvl="0"/>
            <a:r>
              <a:rPr lang="ru-RU" sz="1600" dirty="0" smtClean="0"/>
              <a:t>Аппликация "Деревья летом», «Бабочка»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:\Users\Света\Desktop\15294321481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643182"/>
            <a:ext cx="2405058" cy="1803794"/>
          </a:xfrm>
          <a:prstGeom prst="rect">
            <a:avLst/>
          </a:prstGeom>
          <a:noFill/>
        </p:spPr>
      </p:pic>
      <p:pic>
        <p:nvPicPr>
          <p:cNvPr id="6" name="Picture 2" descr="C:\Users\Света\Desktop\Новая папка (2)\Bluetooth\IMG_20180604_1308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4572008"/>
            <a:ext cx="2857520" cy="1997832"/>
          </a:xfrm>
          <a:prstGeom prst="rect">
            <a:avLst/>
          </a:prstGeom>
          <a:noFill/>
        </p:spPr>
      </p:pic>
      <p:pic>
        <p:nvPicPr>
          <p:cNvPr id="7" name="Picture 5" descr="C:\Users\Света\Desktop\2\15308885467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71744"/>
            <a:ext cx="2562839" cy="3571900"/>
          </a:xfrm>
          <a:prstGeom prst="rect">
            <a:avLst/>
          </a:prstGeom>
          <a:noFill/>
        </p:spPr>
      </p:pic>
      <p:pic>
        <p:nvPicPr>
          <p:cNvPr id="8" name="Picture 5" descr="C:\Users\Света\Desktop\153079374399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000504"/>
            <a:ext cx="2786082" cy="2701637"/>
          </a:xfrm>
          <a:prstGeom prst="rect">
            <a:avLst/>
          </a:prstGeom>
          <a:noFill/>
        </p:spPr>
      </p:pic>
      <p:pic>
        <p:nvPicPr>
          <p:cNvPr id="10" name="Picture 2" descr="C:\Users\Света\Desktop\IMG-20180714-WA002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1428736"/>
            <a:ext cx="321729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2FF814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517C5"/>
                </a:solidFill>
              </a:rPr>
              <a:t>Праздник ЦВЕТОВ.</a:t>
            </a:r>
            <a:endParaRPr lang="ru-RU" sz="3600" b="1" dirty="0">
              <a:solidFill>
                <a:srgbClr val="F517C5"/>
              </a:solidFill>
            </a:endParaRPr>
          </a:p>
        </p:txBody>
      </p:sp>
      <p:pic>
        <p:nvPicPr>
          <p:cNvPr id="4" name="Picture 2" descr="C:\Users\Света\Desktop\WhatsApp Images\IMG-20180712-WA01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64" y="285728"/>
            <a:ext cx="2214578" cy="1758635"/>
          </a:xfrm>
          <a:prstGeom prst="rect">
            <a:avLst/>
          </a:prstGeom>
          <a:noFill/>
        </p:spPr>
      </p:pic>
      <p:pic>
        <p:nvPicPr>
          <p:cNvPr id="5" name="Picture 3" descr="C:\Users\Света\Desktop\WhatsApp Images\IMG-20180712-WA0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4786322"/>
            <a:ext cx="2509616" cy="1803786"/>
          </a:xfrm>
          <a:prstGeom prst="rect">
            <a:avLst/>
          </a:prstGeom>
          <a:noFill/>
        </p:spPr>
      </p:pic>
      <p:pic>
        <p:nvPicPr>
          <p:cNvPr id="6" name="Picture 2" descr="C:\Users\Света\Desktop\image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357694"/>
            <a:ext cx="2786082" cy="1857388"/>
          </a:xfrm>
          <a:prstGeom prst="rect">
            <a:avLst/>
          </a:prstGeom>
          <a:noFill/>
        </p:spPr>
      </p:pic>
      <p:pic>
        <p:nvPicPr>
          <p:cNvPr id="7" name="Picture 2" descr="C:\Users\Света\Desktop\WhatsApp Images\IMG-20180712-WA00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357166"/>
            <a:ext cx="2448521" cy="3500462"/>
          </a:xfrm>
          <a:prstGeom prst="rect">
            <a:avLst/>
          </a:prstGeom>
          <a:noFill/>
        </p:spPr>
      </p:pic>
      <p:pic>
        <p:nvPicPr>
          <p:cNvPr id="8" name="Picture 3" descr="C:\Users\Света\Desktop\DCIM\Camera\IMG_20180712_1119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785794"/>
            <a:ext cx="2894358" cy="3197229"/>
          </a:xfrm>
          <a:prstGeom prst="rect">
            <a:avLst/>
          </a:prstGeom>
          <a:noFill/>
        </p:spPr>
      </p:pic>
      <p:pic>
        <p:nvPicPr>
          <p:cNvPr id="9" name="Picture 4" descr="C:\Users\Света\Desktop\DCIM\Camera\IMG_20180712_11532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7554" y="4286256"/>
            <a:ext cx="1768674" cy="2339945"/>
          </a:xfrm>
          <a:prstGeom prst="rect">
            <a:avLst/>
          </a:prstGeom>
          <a:noFill/>
        </p:spPr>
      </p:pic>
      <p:pic>
        <p:nvPicPr>
          <p:cNvPr id="10" name="Picture 2" descr="C:\Users\Света\Desktop\DCIM\Camera\IMG_20180712_11233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29388" y="2285992"/>
            <a:ext cx="200026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6920E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Дни Математики</a:t>
            </a:r>
            <a:endParaRPr lang="ru-RU" sz="1600" dirty="0" smtClean="0">
              <a:solidFill>
                <a:srgbClr val="FFFF00"/>
              </a:solidFill>
            </a:endParaRPr>
          </a:p>
          <a:p>
            <a:pPr lvl="0"/>
            <a:r>
              <a:rPr lang="ru-RU" sz="1600" dirty="0" smtClean="0">
                <a:solidFill>
                  <a:srgbClr val="FFFF00"/>
                </a:solidFill>
              </a:rPr>
              <a:t>Математические </a:t>
            </a:r>
            <a:r>
              <a:rPr lang="ru-RU" sz="1600" dirty="0" err="1" smtClean="0">
                <a:solidFill>
                  <a:srgbClr val="FFFF00"/>
                </a:solidFill>
              </a:rPr>
              <a:t>д</a:t>
            </a:r>
            <a:r>
              <a:rPr lang="ru-RU" sz="1600" dirty="0" smtClean="0">
                <a:solidFill>
                  <a:srgbClr val="FFFF00"/>
                </a:solidFill>
              </a:rPr>
              <a:t>/и: «Заплатка на сапоги», «Назови соседей числа», «Соедини похоже», «Разрезные картинки», «Собери фигуру», «</a:t>
            </a:r>
            <a:r>
              <a:rPr lang="ru-RU" sz="1600" dirty="0" err="1" smtClean="0">
                <a:solidFill>
                  <a:srgbClr val="FFFF00"/>
                </a:solidFill>
              </a:rPr>
              <a:t>Танграм</a:t>
            </a:r>
            <a:r>
              <a:rPr lang="ru-RU" sz="1600" dirty="0" smtClean="0">
                <a:solidFill>
                  <a:srgbClr val="FFFF00"/>
                </a:solidFill>
              </a:rPr>
              <a:t>»</a:t>
            </a:r>
          </a:p>
          <a:p>
            <a:pPr lvl="0"/>
            <a:r>
              <a:rPr lang="ru-RU" sz="1600" dirty="0" smtClean="0">
                <a:solidFill>
                  <a:srgbClr val="FFFF00"/>
                </a:solidFill>
              </a:rPr>
              <a:t>Развивающие игры: Мозаика, Логический куб, развивающие рамки, игры на развитие мелкой моторики</a:t>
            </a:r>
          </a:p>
          <a:p>
            <a:pPr lvl="0"/>
            <a:r>
              <a:rPr lang="ru-RU" sz="1600" dirty="0" smtClean="0">
                <a:solidFill>
                  <a:srgbClr val="FFFF00"/>
                </a:solidFill>
              </a:rPr>
              <a:t>П/и: «Найди пару», «Собери мостик», «Прятки»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С/</a:t>
            </a:r>
            <a:r>
              <a:rPr lang="ru-RU" sz="1600" dirty="0" err="1" smtClean="0">
                <a:solidFill>
                  <a:srgbClr val="FFFF00"/>
                </a:solidFill>
              </a:rPr>
              <a:t>р</a:t>
            </a:r>
            <a:r>
              <a:rPr lang="ru-RU" sz="1600" dirty="0" smtClean="0">
                <a:solidFill>
                  <a:srgbClr val="FFFF00"/>
                </a:solidFill>
              </a:rPr>
              <a:t> игра «Магазин»</a:t>
            </a:r>
            <a:r>
              <a:rPr lang="ru-RU" sz="16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День интеллектуальных игр «Чет и нечет»</a:t>
            </a:r>
            <a:endParaRPr lang="ru-RU" sz="16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Света\Desktop\IMG_20180313_1743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1500174"/>
            <a:ext cx="3310465" cy="2482849"/>
          </a:xfrm>
          <a:prstGeom prst="rect">
            <a:avLst/>
          </a:prstGeom>
          <a:noFill/>
        </p:spPr>
      </p:pic>
      <p:pic>
        <p:nvPicPr>
          <p:cNvPr id="5" name="Picture 2" descr="C:\Users\Света\Desktop\лето\Новая папка (2)\Bluetooth\IMG_20180606_0802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643182"/>
            <a:ext cx="4071966" cy="3989571"/>
          </a:xfrm>
          <a:prstGeom prst="rect">
            <a:avLst/>
          </a:prstGeom>
          <a:noFill/>
        </p:spPr>
      </p:pic>
      <p:pic>
        <p:nvPicPr>
          <p:cNvPr id="7" name="Picture 2" descr="C:\Users\Света\Desktop\IMG_20180715_1229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4071942"/>
            <a:ext cx="4000528" cy="2584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вета\Desktop\1-e14828382109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7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5460326"/>
            <a:ext cx="73581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517C5"/>
                </a:solidFill>
              </a:rPr>
              <a:t>Спасибо за внимание!</a:t>
            </a:r>
            <a:endParaRPr lang="ru-RU" sz="5400" b="1" dirty="0">
              <a:solidFill>
                <a:srgbClr val="F517C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4357718" cy="5072056"/>
          </a:xfrm>
          <a:prstGeom prst="rect">
            <a:avLst/>
          </a:prstGeom>
          <a:noFill/>
        </p:spPr>
      </p:pic>
      <p:pic>
        <p:nvPicPr>
          <p:cNvPr id="3" name="Picture 4" descr="C:\Users\Света\Desktop\15293459425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3346" y="357166"/>
            <a:ext cx="4770829" cy="2571768"/>
          </a:xfrm>
          <a:prstGeom prst="rect">
            <a:avLst/>
          </a:prstGeom>
          <a:noFill/>
        </p:spPr>
      </p:pic>
      <p:pic>
        <p:nvPicPr>
          <p:cNvPr id="4" name="Picture 4" descr="C:\Users\Света\Desktop\IMG_20180622_1201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2955" y="3500438"/>
            <a:ext cx="531104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Спортивные соревнования , посвящённые ДНЮ ЗАЩИТЫ ДЕТЕЙ</a:t>
            </a:r>
            <a:endParaRPr lang="ru-RU" sz="3600" dirty="0"/>
          </a:p>
        </p:txBody>
      </p:sp>
      <p:pic>
        <p:nvPicPr>
          <p:cNvPr id="5" name="Picture 2" descr="C:\Users\Света\Desktop\gerb_gr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142984"/>
            <a:ext cx="2357454" cy="3336094"/>
          </a:xfrm>
          <a:prstGeom prst="rect">
            <a:avLst/>
          </a:prstGeom>
          <a:noFill/>
        </p:spPr>
      </p:pic>
      <p:pic>
        <p:nvPicPr>
          <p:cNvPr id="6" name="Picture 4" descr="C:\Users\Света\Desktop\Веселые старты\DSC077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18" y="1745716"/>
            <a:ext cx="2571800" cy="2089588"/>
          </a:xfrm>
          <a:prstGeom prst="rect">
            <a:avLst/>
          </a:prstGeom>
          <a:noFill/>
        </p:spPr>
      </p:pic>
      <p:pic>
        <p:nvPicPr>
          <p:cNvPr id="8" name="Picture 2" descr="C:\Users\Света\Desktop\Веселые старты\DSC07746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1428736"/>
            <a:ext cx="3571900" cy="2653411"/>
          </a:xfrm>
          <a:prstGeom prst="rect">
            <a:avLst/>
          </a:prstGeom>
          <a:noFill/>
        </p:spPr>
      </p:pic>
      <p:pic>
        <p:nvPicPr>
          <p:cNvPr id="9" name="Picture 3" descr="C:\Users\Света\Desktop\Веселые старты\DSC0775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572008"/>
            <a:ext cx="2857520" cy="2000264"/>
          </a:xfrm>
          <a:prstGeom prst="rect">
            <a:avLst/>
          </a:prstGeom>
          <a:noFill/>
        </p:spPr>
      </p:pic>
      <p:pic>
        <p:nvPicPr>
          <p:cNvPr id="10" name="Picture 2" descr="C:\Users\Света\Desktop\Веселые старты\DSC077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4357694"/>
            <a:ext cx="1428760" cy="2143140"/>
          </a:xfrm>
          <a:prstGeom prst="rect">
            <a:avLst/>
          </a:prstGeom>
          <a:noFill/>
        </p:spPr>
      </p:pic>
      <p:pic>
        <p:nvPicPr>
          <p:cNvPr id="6146" name="Picture 2" descr="C:\Users\Света\Desktop\лето\Веселые старты\DSC0775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86380" y="4494930"/>
            <a:ext cx="3500462" cy="1934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494207-1680x1050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543428" cy="2271714"/>
          </a:xfrm>
          <a:prstGeom prst="rect">
            <a:avLst/>
          </a:prstGeom>
          <a:noFill/>
        </p:spPr>
      </p:pic>
      <p:pic>
        <p:nvPicPr>
          <p:cNvPr id="5" name="Picture 2" descr="C:\Users\Света\Desktop\день России\RkahQNTIca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28604"/>
            <a:ext cx="2119760" cy="2857520"/>
          </a:xfrm>
          <a:prstGeom prst="rect">
            <a:avLst/>
          </a:prstGeom>
          <a:noFill/>
        </p:spPr>
      </p:pic>
      <p:pic>
        <p:nvPicPr>
          <p:cNvPr id="6" name="Picture 2" descr="C:\Users\Света\Desktop\день России\KJDy8FphMVM.jpg"/>
          <p:cNvPicPr>
            <a:picLocks noChangeAspect="1" noChangeArrowheads="1"/>
          </p:cNvPicPr>
          <p:nvPr/>
        </p:nvPicPr>
        <p:blipFill>
          <a:blip r:embed="rId4" cstate="screen"/>
          <a:srcRect b="-439"/>
          <a:stretch>
            <a:fillRect/>
          </a:stretch>
        </p:blipFill>
        <p:spPr bwMode="auto">
          <a:xfrm>
            <a:off x="5643570" y="3786190"/>
            <a:ext cx="3221927" cy="2255349"/>
          </a:xfrm>
          <a:prstGeom prst="rect">
            <a:avLst/>
          </a:prstGeom>
          <a:noFill/>
        </p:spPr>
      </p:pic>
      <p:pic>
        <p:nvPicPr>
          <p:cNvPr id="7" name="Picture 2" descr="C:\Users\Света\Desktop\день России\Stjph354gK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071810"/>
            <a:ext cx="5072098" cy="2943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Дни пожарной безопасности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488" y="785795"/>
            <a:ext cx="5829312" cy="257176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1600" dirty="0" smtClean="0"/>
              <a:t>В рамках летней программы проводились беседы с детьми: «Отчего бывает пожар», «Чем можно потушить огонь»,  «Правила поведения при пожаре» и другие…</a:t>
            </a:r>
          </a:p>
          <a:p>
            <a:pPr lvl="0"/>
            <a:r>
              <a:rPr lang="ru-RU" sz="1600" dirty="0" smtClean="0"/>
              <a:t>Наблюдение за  действиями пожарных, во время учений.</a:t>
            </a:r>
          </a:p>
          <a:p>
            <a:pPr lvl="0"/>
            <a:r>
              <a:rPr lang="ru-RU" sz="1600" dirty="0" smtClean="0"/>
              <a:t>Чтение художественной литературы.</a:t>
            </a:r>
          </a:p>
          <a:p>
            <a:pPr lvl="0"/>
            <a:r>
              <a:rPr lang="ru-RU" sz="1600" dirty="0" smtClean="0"/>
              <a:t>Д/и: «Что сначала, что потом», «Загадай-ка»</a:t>
            </a:r>
          </a:p>
          <a:p>
            <a:pPr lvl="0"/>
            <a:r>
              <a:rPr lang="ru-RU" sz="1600" dirty="0" smtClean="0"/>
              <a:t>Выставка рисунков «Огонь добрый, огонь – злой»</a:t>
            </a:r>
          </a:p>
          <a:p>
            <a:pPr lvl="0"/>
            <a:r>
              <a:rPr lang="ru-RU" sz="1600" dirty="0" smtClean="0"/>
              <a:t>П/и: «Вызов пожарных», «Потуши пожар»</a:t>
            </a:r>
          </a:p>
          <a:p>
            <a:pPr lvl="0"/>
            <a:r>
              <a:rPr lang="ru-RU" sz="1600" dirty="0" smtClean="0"/>
              <a:t>С/</a:t>
            </a:r>
            <a:r>
              <a:rPr lang="ru-RU" sz="1600" dirty="0" err="1" smtClean="0"/>
              <a:t>р</a:t>
            </a:r>
            <a:r>
              <a:rPr lang="ru-RU" sz="1600" dirty="0" smtClean="0"/>
              <a:t> игра: «Служба спасения»</a:t>
            </a:r>
          </a:p>
          <a:p>
            <a:endParaRPr lang="ru-RU" dirty="0"/>
          </a:p>
        </p:txBody>
      </p:sp>
      <p:pic>
        <p:nvPicPr>
          <p:cNvPr id="4" name="Picture 2" descr="C:\Users\Света\Desktop\84004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7"/>
            <a:ext cx="2428892" cy="2768937"/>
          </a:xfrm>
          <a:prstGeom prst="rect">
            <a:avLst/>
          </a:prstGeom>
          <a:noFill/>
        </p:spPr>
      </p:pic>
      <p:pic>
        <p:nvPicPr>
          <p:cNvPr id="5" name="Picture 2" descr="C:\Users\Света\Desktop\IMG_20180419_0934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643314"/>
            <a:ext cx="2928958" cy="2248407"/>
          </a:xfrm>
          <a:prstGeom prst="rect">
            <a:avLst/>
          </a:prstGeom>
          <a:noFill/>
        </p:spPr>
      </p:pic>
      <p:pic>
        <p:nvPicPr>
          <p:cNvPr id="7" name="Picture 3" descr="C:\Users\Света\Desktop\Camera\IMG_20180615_1230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3071810"/>
            <a:ext cx="3429023" cy="2571768"/>
          </a:xfrm>
          <a:prstGeom prst="rect">
            <a:avLst/>
          </a:prstGeom>
          <a:noFill/>
        </p:spPr>
      </p:pic>
      <p:pic>
        <p:nvPicPr>
          <p:cNvPr id="9" name="Picture 2" descr="C:\Users\Света\Desktop\IMG-20180419-WA00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4286256"/>
            <a:ext cx="3071834" cy="2314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04716"/>
            <a:ext cx="7286676" cy="5810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Дни дорожной грамотности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857233"/>
            <a:ext cx="5786478" cy="1785949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 smtClean="0"/>
              <a:t>Беседы: «Какие человеку нужны машины», «Сигналы светофора»,</a:t>
            </a:r>
          </a:p>
          <a:p>
            <a:r>
              <a:rPr lang="ru-RU" sz="4800" dirty="0" smtClean="0"/>
              <a:t> «Зачем нужны дорожные знаки», «Безопасное поведение на улице»</a:t>
            </a:r>
          </a:p>
          <a:p>
            <a:pPr lvl="0"/>
            <a:r>
              <a:rPr lang="ru-RU" sz="4800" dirty="0" smtClean="0"/>
              <a:t>Чтение художественной литературы</a:t>
            </a:r>
          </a:p>
          <a:p>
            <a:pPr lvl="0"/>
            <a:r>
              <a:rPr lang="ru-RU" sz="4800" dirty="0" smtClean="0"/>
              <a:t>Д/и: «Подбери колесо для машины»; «На чем я путешествую»; «Говорящие знаки»; «Кому что нужно»</a:t>
            </a:r>
          </a:p>
          <a:p>
            <a:pPr lvl="0"/>
            <a:r>
              <a:rPr lang="ru-RU" sz="4800" dirty="0" smtClean="0"/>
              <a:t>Проигрывание ситуаций по ПДД</a:t>
            </a:r>
          </a:p>
          <a:p>
            <a:pPr lvl="0"/>
            <a:r>
              <a:rPr lang="ru-RU" sz="4800" dirty="0" smtClean="0"/>
              <a:t>С/</a:t>
            </a:r>
            <a:r>
              <a:rPr lang="ru-RU" sz="4800" dirty="0" err="1" smtClean="0"/>
              <a:t>р</a:t>
            </a:r>
            <a:r>
              <a:rPr lang="ru-RU" sz="4800" dirty="0" smtClean="0"/>
              <a:t> игры: «Гараж»; «В автобусе»; «Путешествие»</a:t>
            </a:r>
          </a:p>
          <a:p>
            <a:pPr lvl="0"/>
            <a:r>
              <a:rPr lang="ru-RU" sz="4800" dirty="0" smtClean="0"/>
              <a:t>П/и: «Светофор»; «Цветные автомобили»</a:t>
            </a:r>
          </a:p>
          <a:p>
            <a:r>
              <a:rPr lang="ru-RU" sz="4800" dirty="0" smtClean="0"/>
              <a:t>Рисование:  «Гараж для спецтранспорта»; «Наш город»; «Перекресток»</a:t>
            </a:r>
          </a:p>
          <a:p>
            <a:endParaRPr lang="ru-RU" dirty="0"/>
          </a:p>
        </p:txBody>
      </p:sp>
      <p:pic>
        <p:nvPicPr>
          <p:cNvPr id="4" name="Picture 2" descr="C:\Users\Света\Desktop\840047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290"/>
            <a:ext cx="1428760" cy="1593617"/>
          </a:xfrm>
          <a:prstGeom prst="rect">
            <a:avLst/>
          </a:prstGeom>
          <a:noFill/>
        </p:spPr>
      </p:pic>
      <p:pic>
        <p:nvPicPr>
          <p:cNvPr id="5" name="Picture 2" descr="C:\Users\Света\Desktop\Camera\IMG_20180614_091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2571744"/>
            <a:ext cx="3070173" cy="1714512"/>
          </a:xfrm>
          <a:prstGeom prst="rect">
            <a:avLst/>
          </a:prstGeom>
          <a:noFill/>
        </p:spPr>
      </p:pic>
      <p:pic>
        <p:nvPicPr>
          <p:cNvPr id="6" name="Picture 2" descr="C:\Users\Света\Desktop\Camera\IMG_20180614_0912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928802"/>
            <a:ext cx="2983761" cy="2917454"/>
          </a:xfrm>
          <a:prstGeom prst="rect">
            <a:avLst/>
          </a:prstGeom>
          <a:noFill/>
        </p:spPr>
      </p:pic>
      <p:pic>
        <p:nvPicPr>
          <p:cNvPr id="8" name="Picture 3" descr="C:\Users\Света\Desktop\Новая папка (2)\Bluetooth\IMG_20180531_1021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4357694"/>
            <a:ext cx="2834212" cy="2006759"/>
          </a:xfrm>
          <a:prstGeom prst="rect">
            <a:avLst/>
          </a:prstGeom>
          <a:noFill/>
        </p:spPr>
      </p:pic>
      <p:pic>
        <p:nvPicPr>
          <p:cNvPr id="9" name="Picture 4" descr="C:\Users\Света\Desktop\Camera\IMG_20180614_13061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28992" y="4929198"/>
            <a:ext cx="2374366" cy="1780775"/>
          </a:xfrm>
          <a:prstGeom prst="rect">
            <a:avLst/>
          </a:prstGeom>
          <a:noFill/>
        </p:spPr>
      </p:pic>
      <p:pic>
        <p:nvPicPr>
          <p:cNvPr id="11" name="Picture 2" descr="C:\Users\Света\Desktop\IMG_20180621_132433.jpg"/>
          <p:cNvPicPr>
            <a:picLocks noChangeAspect="1" noChangeArrowheads="1"/>
          </p:cNvPicPr>
          <p:nvPr/>
        </p:nvPicPr>
        <p:blipFill>
          <a:blip r:embed="rId7" cstate="print"/>
          <a:srcRect t="17608" r="10345" b="32084"/>
          <a:stretch>
            <a:fillRect/>
          </a:stretch>
        </p:blipFill>
        <p:spPr bwMode="auto">
          <a:xfrm>
            <a:off x="571472" y="5000636"/>
            <a:ext cx="2196101" cy="1643050"/>
          </a:xfrm>
          <a:prstGeom prst="rect">
            <a:avLst/>
          </a:prstGeom>
          <a:noFill/>
        </p:spPr>
      </p:pic>
      <p:pic>
        <p:nvPicPr>
          <p:cNvPr id="12" name="Picture 2" descr="C:\Users\Света\Desktop\IMG_20180621_132420.jpg"/>
          <p:cNvPicPr>
            <a:picLocks noChangeAspect="1" noChangeArrowheads="1"/>
          </p:cNvPicPr>
          <p:nvPr/>
        </p:nvPicPr>
        <p:blipFill>
          <a:blip r:embed="rId8" cstate="print"/>
          <a:srcRect t="11996" b="35917"/>
          <a:stretch>
            <a:fillRect/>
          </a:stretch>
        </p:blipFill>
        <p:spPr bwMode="auto">
          <a:xfrm>
            <a:off x="3571868" y="3071810"/>
            <a:ext cx="1965712" cy="1365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571504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Дни юмора и смеха</a:t>
            </a:r>
            <a:endParaRPr lang="ru-RU" dirty="0"/>
          </a:p>
        </p:txBody>
      </p:sp>
      <p:pic>
        <p:nvPicPr>
          <p:cNvPr id="4" name="Picture 2" descr="C:\Users\Света\Desktop\1-e14828382109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5000" t="40734" r="33636" b="20945"/>
          <a:stretch>
            <a:fillRect/>
          </a:stretch>
        </p:blipFill>
        <p:spPr bwMode="auto">
          <a:xfrm>
            <a:off x="7715272" y="214290"/>
            <a:ext cx="1143008" cy="10435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488" y="857232"/>
            <a:ext cx="60722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Конкурс на самую смешную рожицу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Чтение рассказов и небылиц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Игры с воздушными и мыльными шарами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Показ фокусов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b="1" dirty="0" smtClean="0"/>
              <a:t>Рисование «Цирк- цирк-цирк»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Игры:  «Кто смешнее придумает название»,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 «Найди ошибки художника»,  «Фантазеры»,  «Да – нет»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С/</a:t>
            </a:r>
            <a:r>
              <a:rPr lang="ru-RU" sz="1600" b="1" dirty="0" err="1" smtClean="0"/>
              <a:t>р</a:t>
            </a:r>
            <a:r>
              <a:rPr lang="ru-RU" sz="1600" b="1" dirty="0" smtClean="0"/>
              <a:t> игра: «Цирк»</a:t>
            </a:r>
          </a:p>
        </p:txBody>
      </p:sp>
      <p:pic>
        <p:nvPicPr>
          <p:cNvPr id="6" name="Picture 2" descr="C:\Users\Света\Desktop\15293459430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214686"/>
            <a:ext cx="1729767" cy="1928826"/>
          </a:xfrm>
          <a:prstGeom prst="rect">
            <a:avLst/>
          </a:prstGeom>
          <a:noFill/>
        </p:spPr>
      </p:pic>
      <p:pic>
        <p:nvPicPr>
          <p:cNvPr id="7" name="Picture 5" descr="C:\Users\Света\Desktop\15294321476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5357826"/>
            <a:ext cx="2024055" cy="1285860"/>
          </a:xfrm>
          <a:prstGeom prst="rect">
            <a:avLst/>
          </a:prstGeom>
          <a:noFill/>
        </p:spPr>
      </p:pic>
      <p:pic>
        <p:nvPicPr>
          <p:cNvPr id="8" name="Picture 3" descr="C:\Users\Света\Desktop\152943214737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5357826"/>
            <a:ext cx="1571636" cy="1285873"/>
          </a:xfrm>
          <a:prstGeom prst="rect">
            <a:avLst/>
          </a:prstGeom>
          <a:noFill/>
        </p:spPr>
      </p:pic>
      <p:pic>
        <p:nvPicPr>
          <p:cNvPr id="9" name="Picture 2" descr="C:\Users\Света\Desktop\2\15308885248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14290"/>
            <a:ext cx="2071702" cy="2455350"/>
          </a:xfrm>
          <a:prstGeom prst="rect">
            <a:avLst/>
          </a:prstGeom>
          <a:noFill/>
        </p:spPr>
      </p:pic>
      <p:pic>
        <p:nvPicPr>
          <p:cNvPr id="12" name="Picture 4" descr="C:\Users\Света\Desktop\2\153088850218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286388"/>
            <a:ext cx="2071702" cy="1359564"/>
          </a:xfrm>
          <a:prstGeom prst="rect">
            <a:avLst/>
          </a:prstGeom>
          <a:noFill/>
        </p:spPr>
      </p:pic>
      <p:pic>
        <p:nvPicPr>
          <p:cNvPr id="13" name="Picture 2" descr="C:\Users\Света\Desktop\2\153088852273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2714620"/>
            <a:ext cx="3643338" cy="2550733"/>
          </a:xfrm>
          <a:prstGeom prst="rect">
            <a:avLst/>
          </a:prstGeom>
          <a:noFill/>
        </p:spPr>
      </p:pic>
      <p:pic>
        <p:nvPicPr>
          <p:cNvPr id="14" name="Picture 3" descr="C:\Users\Света\Desktop\2\153088850284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3214686"/>
            <a:ext cx="2714644" cy="1857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30CCD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800" b="1" dirty="0" smtClean="0">
                <a:solidFill>
                  <a:srgbClr val="FFFF00"/>
                </a:solidFill>
              </a:rPr>
              <a:t>Дни здоровья </a:t>
            </a:r>
            <a:endParaRPr lang="ru-RU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Беседы о здоровье и чистоте. Спортивные соревнования.</a:t>
            </a:r>
          </a:p>
          <a:p>
            <a:pPr lvl="0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С-р игра «Больница» ,«Поликлиника», «Аптека»…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П/и: «Помоги Айболиту собрать медицинский чемоданчик»,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«Позови на помощь», игры с водой,«Делай, как я», «Школа мяча», «Ловишки в кругу»…</a:t>
            </a:r>
          </a:p>
          <a:p>
            <a:pPr lvl="0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Рассматривание иллюстраций, фотографий, картин  о здоровье.</a:t>
            </a:r>
          </a:p>
          <a:p>
            <a:pPr lvl="0"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Заучивание пословиц, поговорок о здоровье, чтение художественной литературы.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Света\Desktop\mini_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214290"/>
            <a:ext cx="2114955" cy="1575849"/>
          </a:xfrm>
          <a:prstGeom prst="rect">
            <a:avLst/>
          </a:prstGeom>
          <a:noFill/>
        </p:spPr>
      </p:pic>
      <p:pic>
        <p:nvPicPr>
          <p:cNvPr id="6" name="Picture 2" descr="C:\Users\Света\Desktop\IMG_20180614_115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000372"/>
            <a:ext cx="1643074" cy="1801258"/>
          </a:xfrm>
          <a:prstGeom prst="rect">
            <a:avLst/>
          </a:prstGeom>
          <a:noFill/>
        </p:spPr>
      </p:pic>
      <p:pic>
        <p:nvPicPr>
          <p:cNvPr id="7" name="Picture 6" descr="C:\Users\Света\Desktop\IMG_20180626_1201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929198"/>
            <a:ext cx="2118691" cy="1643074"/>
          </a:xfrm>
          <a:prstGeom prst="rect">
            <a:avLst/>
          </a:prstGeom>
          <a:noFill/>
        </p:spPr>
      </p:pic>
      <p:pic>
        <p:nvPicPr>
          <p:cNvPr id="8" name="Picture 2" descr="C:\Users\Света\Desktop\IMG_20180626_0941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5000636"/>
            <a:ext cx="2571768" cy="1643074"/>
          </a:xfrm>
          <a:prstGeom prst="rect">
            <a:avLst/>
          </a:prstGeom>
          <a:noFill/>
        </p:spPr>
      </p:pic>
      <p:pic>
        <p:nvPicPr>
          <p:cNvPr id="5122" name="Picture 2" descr="C:\Users\Света\Desktop\IMG_20180627_1731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3286124"/>
            <a:ext cx="3000364" cy="2666983"/>
          </a:xfrm>
          <a:prstGeom prst="rect">
            <a:avLst/>
          </a:prstGeom>
          <a:noFill/>
        </p:spPr>
      </p:pic>
      <p:pic>
        <p:nvPicPr>
          <p:cNvPr id="9" name="Picture 2" descr="C:\Users\Света\Desktop\IMG-20180714-WA00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43174" y="3000372"/>
            <a:ext cx="278608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30CCDC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Закаливание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    - мощное оздоровительное средство, которое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уменьшает число простудных заболеваний.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Оно оказывает общеукрепляющее воздействие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на организм, повышает тонус центральной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нервной системы, улучшает кровообращение,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нормализует обмен веществ.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Один из эффективных факторов закаливания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— солнце. Солнечные лучи оказывают на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организм общее укрепляющее действие, повышают обмен веществ в организме, лучше становится самочувствие, сон, кожа лучше регулирует теплообмен.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Закаливание организма 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рекомендуется начинать с воздушных ванн.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Выполнять такие процедуры лучше утром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в сочетании с утренней гимнастикой</a:t>
            </a:r>
            <a:r>
              <a:rPr lang="ru-RU" sz="1800" b="1" dirty="0" smtClean="0">
                <a:solidFill>
                  <a:srgbClr val="FFFF00"/>
                </a:solidFill>
              </a:rPr>
              <a:t>. 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Света\Desktop\IMG_20180614_0804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357562"/>
            <a:ext cx="4336218" cy="3071834"/>
          </a:xfrm>
          <a:prstGeom prst="rect">
            <a:avLst/>
          </a:prstGeom>
          <a:noFill/>
        </p:spPr>
      </p:pic>
      <p:pic>
        <p:nvPicPr>
          <p:cNvPr id="1026" name="Picture 2" descr="C:\Users\Света\Desktop\IMG_20180622_1041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16413" y="214290"/>
            <a:ext cx="4013273" cy="2500330"/>
          </a:xfrm>
          <a:prstGeom prst="rect">
            <a:avLst/>
          </a:prstGeom>
          <a:noFill/>
        </p:spPr>
      </p:pic>
      <p:pic>
        <p:nvPicPr>
          <p:cNvPr id="6" name="Picture 4" descr="C:\Users\Света\Desktop\IMG-20180714-WA0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643446"/>
            <a:ext cx="3214710" cy="1981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811</Words>
  <Application>Microsoft Office PowerPoint</Application>
  <PresentationFormat>Экран (4:3)</PresentationFormat>
  <Paragraphs>121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 Спортивные соревнования , посвящённые ДНЮ ЗАЩИТЫ ДЕТЕЙ</vt:lpstr>
      <vt:lpstr>Слайд 4</vt:lpstr>
      <vt:lpstr>Дни пожарной безопасности </vt:lpstr>
      <vt:lpstr>Дни дорожной грамотности </vt:lpstr>
      <vt:lpstr>Дни юмора и смеха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Света</cp:lastModifiedBy>
  <cp:revision>221</cp:revision>
  <dcterms:created xsi:type="dcterms:W3CDTF">2018-02-15T12:14:10Z</dcterms:created>
  <dcterms:modified xsi:type="dcterms:W3CDTF">2018-07-31T16:36:13Z</dcterms:modified>
</cp:coreProperties>
</file>