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BF45B-74C0-4A7A-A12F-9F098A39FE59}" type="datetimeFigureOut">
              <a:rPr lang="ru-RU" smtClean="0"/>
              <a:pPr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9BEB9-ED17-41F8-B93A-8B960F3F0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21484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ОТКРЫТЫЙ УРОК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Беседа с родителями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Общие правила этикета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при общении с детьми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 с ограниченными возможностями здоровья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4643446"/>
            <a:ext cx="6143636" cy="1285884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Татьяна Николаевна </a:t>
            </a:r>
            <a:r>
              <a:rPr lang="ru-RU" sz="2400" dirty="0" err="1" smtClean="0">
                <a:solidFill>
                  <a:srgbClr val="0000FF"/>
                </a:solidFill>
              </a:rPr>
              <a:t>Желтухина</a:t>
            </a:r>
            <a:endParaRPr lang="ru-RU" sz="2400" dirty="0" smtClean="0">
              <a:solidFill>
                <a:srgbClr val="0000FF"/>
              </a:solidFill>
            </a:endParaRPr>
          </a:p>
          <a:p>
            <a:r>
              <a:rPr lang="ru-RU" sz="2400" dirty="0" smtClean="0">
                <a:solidFill>
                  <a:srgbClr val="0000FF"/>
                </a:solidFill>
              </a:rPr>
              <a:t>Педагог-психолог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МБОУ </a:t>
            </a:r>
            <a:r>
              <a:rPr lang="ru-RU" sz="2400" dirty="0" smtClean="0">
                <a:solidFill>
                  <a:srgbClr val="0000FF"/>
                </a:solidFill>
              </a:rPr>
              <a:t>СОШ №46  с УИОП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г. Сургут 2015-2016уч.год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357166"/>
            <a:ext cx="8501122" cy="142876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solidFill>
                  <a:srgbClr val="0000FF"/>
                </a:solidFill>
              </a:rPr>
              <a:t>При общении с людьми с гиперкинезами (пластикой)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358246" cy="464347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Гиперкинезы – непроизвольные движения тела или конечностей, которые обычно свойственны людям с детским церебральным параличом (ДЦП). Непроизвольные движения могут возникать также у людей с повреждением спинного мозга.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Если вы видите таких людей, не следует пристально разглядывать  человека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Если вы видите что требуется помощь то постарайтесь предложить эту помощь ненавязчиво, не привлекая всеобщего внимания.</a:t>
            </a:r>
          </a:p>
          <a:p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одзаголовок 2"/>
          <p:cNvSpPr txBox="1"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помните одно самое главное правило: </a:t>
            </a:r>
          </a:p>
          <a:p>
            <a:pPr algn="just"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Мы все очень разные, но Мы вместе…</a:t>
            </a:r>
            <a:endParaRPr kumimoji="0" lang="ru-RU" sz="35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214422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1.Признайте его равным…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429684" cy="564360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sz="3300" dirty="0" smtClean="0">
                <a:solidFill>
                  <a:srgbClr val="0000FF"/>
                </a:solidFill>
              </a:rPr>
              <a:t>Обычно, первое, что отображается на лицах здоровых людей, когда в комнате появляется инвалид, – это страх и растерянность. Особенно, к примеру, если перед нами человек, страдающий ДЦП, который не может даже владеть мышцами лица – поздороваться или кивнуть головой. В такие моменты мы чаще всего стыдливо опускаем глаза. Некоторые люди, особенно маленькие дети пристально рассматривают человека.</a:t>
            </a:r>
          </a:p>
          <a:p>
            <a:pPr algn="just"/>
            <a:r>
              <a:rPr lang="ru-RU" sz="3300" dirty="0" smtClean="0">
                <a:solidFill>
                  <a:srgbClr val="0000FF"/>
                </a:solidFill>
              </a:rPr>
              <a:t>	А делать этого не нужно! </a:t>
            </a:r>
            <a:endParaRPr lang="ru-RU" sz="3300" i="1" u="sng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algn="just"/>
            <a:r>
              <a:rPr lang="ru-RU" sz="3300" i="1" u="sng" dirty="0" smtClean="0">
                <a:solidFill>
                  <a:srgbClr val="0000FF"/>
                </a:solidFill>
              </a:rPr>
              <a:t>Самое худшее</a:t>
            </a:r>
            <a:r>
              <a:rPr lang="ru-RU" sz="3300" dirty="0" smtClean="0">
                <a:solidFill>
                  <a:srgbClr val="0000FF"/>
                </a:solidFill>
              </a:rPr>
              <a:t>, что мы можем сделать для инвалида, – это лишний раз напомнить ему, что он какой-то «</a:t>
            </a:r>
            <a:r>
              <a:rPr lang="ru-RU" sz="3300" u="sng" dirty="0" smtClean="0">
                <a:solidFill>
                  <a:srgbClr val="0000FF"/>
                </a:solidFill>
              </a:rPr>
              <a:t>не такой</a:t>
            </a:r>
            <a:r>
              <a:rPr lang="ru-RU" sz="3300" dirty="0" smtClean="0">
                <a:solidFill>
                  <a:srgbClr val="0000FF"/>
                </a:solidFill>
              </a:rPr>
              <a:t>».</a:t>
            </a:r>
          </a:p>
          <a:p>
            <a:pPr algn="just"/>
            <a:r>
              <a:rPr lang="ru-RU" sz="3300" b="1" i="1" u="sng" dirty="0" smtClean="0">
                <a:solidFill>
                  <a:srgbClr val="0000FF"/>
                </a:solidFill>
              </a:rPr>
              <a:t>Лучше всего </a:t>
            </a:r>
            <a:r>
              <a:rPr lang="ru-RU" sz="3300" i="1" u="sng" dirty="0" smtClean="0">
                <a:solidFill>
                  <a:srgbClr val="0000FF"/>
                </a:solidFill>
              </a:rPr>
              <a:t>сделать </a:t>
            </a:r>
            <a:r>
              <a:rPr lang="ru-RU" sz="3300" u="sng" dirty="0" smtClean="0">
                <a:solidFill>
                  <a:srgbClr val="0000FF"/>
                </a:solidFill>
              </a:rPr>
              <a:t>вид</a:t>
            </a:r>
            <a:r>
              <a:rPr lang="ru-RU" sz="3300" dirty="0" smtClean="0">
                <a:solidFill>
                  <a:srgbClr val="0000FF"/>
                </a:solidFill>
              </a:rPr>
              <a:t>, что все в порядке. А для этого нужно просто спокойно смотреть человеку с ограниченными возможностями в глаза и активно вступать с ним в контакт. «Привет, меня зовут… А тебя?» Когда вы разговариваете с инвалидом, обращайтесь непосредственно к нему, а не к сопровождающему, который присутствует при разговоре.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8029604" cy="1000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2.Используйте его возможности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8072494" cy="5286412"/>
          </a:xfrm>
        </p:spPr>
        <p:txBody>
          <a:bodyPr>
            <a:normAutofit/>
          </a:bodyPr>
          <a:lstStyle/>
          <a:p>
            <a:pPr algn="just"/>
            <a:r>
              <a:rPr lang="ru-RU" sz="2500" dirty="0" smtClean="0">
                <a:solidFill>
                  <a:srgbClr val="0000FF"/>
                </a:solidFill>
              </a:rPr>
              <a:t>	При общении с инвалидом, </a:t>
            </a:r>
            <a:r>
              <a:rPr lang="ru-RU" sz="2500" b="1" u="sng" dirty="0" smtClean="0">
                <a:solidFill>
                  <a:srgbClr val="0000FF"/>
                </a:solidFill>
              </a:rPr>
              <a:t>важно</a:t>
            </a:r>
            <a:r>
              <a:rPr lang="ru-RU" sz="2500" dirty="0" smtClean="0">
                <a:solidFill>
                  <a:srgbClr val="0000FF"/>
                </a:solidFill>
              </a:rPr>
              <a:t> не поставить его и себя в неловкое положение. Например, многие страдающие ДЦП прекрасно понимают, что им говорят. Но при этом не могут пошевелить руками или ногами. И если вы будете разговаривать с человеком слишком громко и чересчур членораздельно, как с маленьким, то можете сильно обидеть человека, сами того не желая.</a:t>
            </a:r>
          </a:p>
          <a:p>
            <a:pPr algn="just"/>
            <a:r>
              <a:rPr lang="ru-RU" sz="2500" dirty="0" smtClean="0">
                <a:solidFill>
                  <a:srgbClr val="0000FF"/>
                </a:solidFill>
              </a:rPr>
              <a:t>	Если человек с ограниченными возможностями что-то умеет делать сам, не надо предлагать ему помощь.</a:t>
            </a:r>
          </a:p>
          <a:p>
            <a:pPr algn="just"/>
            <a:r>
              <a:rPr lang="ru-RU" sz="2500" dirty="0" smtClean="0">
                <a:solidFill>
                  <a:srgbClr val="0000FF"/>
                </a:solidFill>
              </a:rPr>
              <a:t>	Если он попросил помощи, тогда надо помочь. </a:t>
            </a:r>
          </a:p>
          <a:p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04" cy="7858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Слова…</a:t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Как мы их называем?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572560" cy="514353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	</a:t>
            </a:r>
            <a:r>
              <a:rPr lang="ru-RU" sz="2600" dirty="0" smtClean="0">
                <a:solidFill>
                  <a:srgbClr val="0000FF"/>
                </a:solidFill>
              </a:rPr>
              <a:t>Человек устроен так, что несмотря на то какие недостатки он не имеет, он всегда хочет чувствовать себя наравне с другими людьми. Поэтому во время общения с человеком с ограниченными физическими возможностями любое ваше неосторожное слово может обидеть его и навсегда отбить у него желание общаться с вами.</a:t>
            </a:r>
          </a:p>
          <a:p>
            <a:pPr algn="just"/>
            <a:r>
              <a:rPr lang="ru-RU" sz="2600" dirty="0" smtClean="0">
                <a:solidFill>
                  <a:srgbClr val="0000FF"/>
                </a:solidFill>
              </a:rPr>
              <a:t> 	Что же это может быть за слово? </a:t>
            </a:r>
          </a:p>
          <a:p>
            <a:pPr algn="just"/>
            <a:r>
              <a:rPr lang="ru-RU" sz="2600" dirty="0" smtClean="0">
                <a:solidFill>
                  <a:srgbClr val="0000FF"/>
                </a:solidFill>
              </a:rPr>
              <a:t>Когда инвалида называют </a:t>
            </a:r>
            <a:r>
              <a:rPr lang="ru-RU" sz="2600" u="sng" dirty="0" smtClean="0">
                <a:solidFill>
                  <a:srgbClr val="0000FF"/>
                </a:solidFill>
              </a:rPr>
              <a:t>«неполноценным</a:t>
            </a:r>
            <a:r>
              <a:rPr lang="ru-RU" sz="2600" dirty="0" smtClean="0">
                <a:solidFill>
                  <a:srgbClr val="0000FF"/>
                </a:solidFill>
              </a:rPr>
              <a:t>», этот человек ощущает сочувствие и жалость окружающих, потому, что это угнетает его больше, чем поддерживает. </a:t>
            </a:r>
          </a:p>
          <a:p>
            <a:pPr algn="just"/>
            <a:r>
              <a:rPr lang="ru-RU" sz="2600" dirty="0" smtClean="0">
                <a:solidFill>
                  <a:srgbClr val="0000FF"/>
                </a:solidFill>
              </a:rPr>
              <a:t>	Если человек, который не может самостоятельно ходить, слышит о себе слова </a:t>
            </a:r>
            <a:r>
              <a:rPr lang="ru-RU" sz="2600" u="sng" dirty="0" smtClean="0">
                <a:solidFill>
                  <a:srgbClr val="0000FF"/>
                </a:solidFill>
              </a:rPr>
              <a:t>«прикован</a:t>
            </a:r>
            <a:r>
              <a:rPr lang="ru-RU" sz="2600" dirty="0" smtClean="0">
                <a:solidFill>
                  <a:srgbClr val="0000FF"/>
                </a:solidFill>
              </a:rPr>
              <a:t> </a:t>
            </a:r>
            <a:r>
              <a:rPr lang="ru-RU" sz="2600" u="sng" dirty="0" smtClean="0">
                <a:solidFill>
                  <a:srgbClr val="0000FF"/>
                </a:solidFill>
              </a:rPr>
              <a:t>к инвалидной коляске</a:t>
            </a:r>
            <a:r>
              <a:rPr lang="ru-RU" sz="2600" dirty="0" smtClean="0">
                <a:solidFill>
                  <a:srgbClr val="0000FF"/>
                </a:solidFill>
              </a:rPr>
              <a:t>», он чувствует себя обреченным. </a:t>
            </a:r>
          </a:p>
          <a:p>
            <a:pPr algn="just"/>
            <a:r>
              <a:rPr lang="ru-RU" sz="2600" dirty="0" smtClean="0">
                <a:solidFill>
                  <a:srgbClr val="0000FF"/>
                </a:solidFill>
              </a:rPr>
              <a:t>	Поэтому, упомянутые выше слова, а также все другие, похожие на них, следует раз и навсегда исключить из своего лексикона. То, как мы говорим, тесно связано с тем, что мы думаем и как ведем себя по отношению к другим людям.</a:t>
            </a:r>
          </a:p>
          <a:p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50006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Особенности взаимодействия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358346" cy="12858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При общении с людьми, испытывающими трудности при передвижении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572560" cy="578647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100" dirty="0" smtClean="0">
                <a:solidFill>
                  <a:srgbClr val="0000FF"/>
                </a:solidFill>
              </a:rPr>
              <a:t>	</a:t>
            </a:r>
            <a:r>
              <a:rPr lang="ru-RU" sz="3500" dirty="0" smtClean="0">
                <a:solidFill>
                  <a:srgbClr val="0000FF"/>
                </a:solidFill>
              </a:rPr>
              <a:t>Если ты разговариваешь с человеком в инвалидной коляске, постарайся сделать так, чтобы ваши глаза находились с его глазами на одном уровне. </a:t>
            </a:r>
          </a:p>
          <a:p>
            <a:pPr algn="just"/>
            <a:r>
              <a:rPr lang="ru-RU" sz="3500" dirty="0" smtClean="0">
                <a:solidFill>
                  <a:srgbClr val="0000FF"/>
                </a:solidFill>
              </a:rPr>
              <a:t>	Например, постарайся сразу в начале разговора сесть, если есть возможность, причем прямо перед ним. </a:t>
            </a:r>
          </a:p>
          <a:p>
            <a:pPr algn="just"/>
            <a:r>
              <a:rPr lang="ru-RU" sz="3500" dirty="0" smtClean="0">
                <a:solidFill>
                  <a:srgbClr val="0000FF"/>
                </a:solidFill>
              </a:rPr>
              <a:t>	</a:t>
            </a:r>
            <a:r>
              <a:rPr lang="ru-RU" sz="3500" b="1" u="sng" dirty="0" smtClean="0">
                <a:solidFill>
                  <a:srgbClr val="0000FF"/>
                </a:solidFill>
              </a:rPr>
              <a:t>Помни</a:t>
            </a:r>
            <a:r>
              <a:rPr lang="ru-RU" sz="3500" dirty="0" smtClean="0">
                <a:solidFill>
                  <a:srgbClr val="0000FF"/>
                </a:solidFill>
              </a:rPr>
              <a:t>, что инвалидная коляска – неприкосновенное личное пространство человека.</a:t>
            </a:r>
          </a:p>
          <a:p>
            <a:pPr algn="just"/>
            <a:r>
              <a:rPr lang="ru-RU" sz="3500" dirty="0" smtClean="0">
                <a:solidFill>
                  <a:srgbClr val="0000FF"/>
                </a:solidFill>
              </a:rPr>
              <a:t>	</a:t>
            </a:r>
            <a:r>
              <a:rPr lang="ru-RU" sz="3500" b="1" dirty="0" smtClean="0">
                <a:solidFill>
                  <a:srgbClr val="0000FF"/>
                </a:solidFill>
              </a:rPr>
              <a:t>Не облокачивайся </a:t>
            </a:r>
            <a:r>
              <a:rPr lang="ru-RU" sz="3500" dirty="0" smtClean="0">
                <a:solidFill>
                  <a:srgbClr val="0000FF"/>
                </a:solidFill>
              </a:rPr>
              <a:t>на нее, </a:t>
            </a:r>
            <a:r>
              <a:rPr lang="ru-RU" sz="3500" b="1" dirty="0" smtClean="0">
                <a:solidFill>
                  <a:srgbClr val="0000FF"/>
                </a:solidFill>
              </a:rPr>
              <a:t>не толкай</a:t>
            </a:r>
            <a:r>
              <a:rPr lang="ru-RU" sz="3500" dirty="0" smtClean="0">
                <a:solidFill>
                  <a:srgbClr val="0000FF"/>
                </a:solidFill>
              </a:rPr>
              <a:t>. </a:t>
            </a:r>
            <a:r>
              <a:rPr lang="ru-RU" sz="3500" b="1" dirty="0" smtClean="0">
                <a:solidFill>
                  <a:srgbClr val="0000FF"/>
                </a:solidFill>
              </a:rPr>
              <a:t>Нельзя</a:t>
            </a:r>
            <a:r>
              <a:rPr lang="ru-RU" sz="3500" dirty="0" smtClean="0">
                <a:solidFill>
                  <a:srgbClr val="0000FF"/>
                </a:solidFill>
              </a:rPr>
              <a:t> начать </a:t>
            </a:r>
            <a:r>
              <a:rPr lang="ru-RU" sz="3500" b="1" dirty="0" smtClean="0">
                <a:solidFill>
                  <a:srgbClr val="0000FF"/>
                </a:solidFill>
              </a:rPr>
              <a:t>катить</a:t>
            </a:r>
            <a:r>
              <a:rPr lang="ru-RU" sz="3500" dirty="0" smtClean="0">
                <a:solidFill>
                  <a:srgbClr val="0000FF"/>
                </a:solidFill>
              </a:rPr>
              <a:t> коляску    </a:t>
            </a:r>
            <a:r>
              <a:rPr lang="ru-RU" sz="3500" b="1" u="sng" dirty="0" smtClean="0">
                <a:solidFill>
                  <a:srgbClr val="0000FF"/>
                </a:solidFill>
              </a:rPr>
              <a:t>без согласия</a:t>
            </a:r>
            <a:r>
              <a:rPr lang="ru-RU" sz="3500" dirty="0" smtClean="0">
                <a:solidFill>
                  <a:srgbClr val="0000FF"/>
                </a:solidFill>
              </a:rPr>
              <a:t> инвалида – это то же самое, что схватить и понести вещи человека без его разрешения. Всегда спрашивайте, нужна ли помощь, прежде чем оказать ее.</a:t>
            </a:r>
          </a:p>
          <a:p>
            <a:pPr algn="just"/>
            <a:r>
              <a:rPr lang="ru-RU" sz="3500" dirty="0" smtClean="0">
                <a:solidFill>
                  <a:srgbClr val="0000FF"/>
                </a:solidFill>
              </a:rPr>
              <a:t>	Предлагай помощь, если нужно открыть тяжелую дверь или пройти по ковру с длинным ворсом. Если твое предложение о помощи принято, спроси, что нужно делать, и четко следуй инструкциям. Если тебе разрешили передвигать коляску, кати ее медленно. Коляска быстро набирает скорость, и неожиданный толчок может привести к потере равновесия. </a:t>
            </a:r>
            <a:r>
              <a:rPr lang="ru-RU" sz="3500" b="1" u="sng" dirty="0" smtClean="0">
                <a:solidFill>
                  <a:srgbClr val="0000FF"/>
                </a:solidFill>
              </a:rPr>
              <a:t>Помни</a:t>
            </a:r>
            <a:r>
              <a:rPr lang="ru-RU" sz="3500" dirty="0" smtClean="0">
                <a:solidFill>
                  <a:srgbClr val="0000FF"/>
                </a:solidFill>
              </a:rPr>
              <a:t>, что, как правило, у людей, имеющих трудности при передвижении, </a:t>
            </a:r>
            <a:r>
              <a:rPr lang="ru-RU" sz="3500" b="1" dirty="0" smtClean="0">
                <a:solidFill>
                  <a:srgbClr val="0000FF"/>
                </a:solidFill>
              </a:rPr>
              <a:t>нет проблем </a:t>
            </a:r>
            <a:r>
              <a:rPr lang="ru-RU" sz="3500" dirty="0" smtClean="0">
                <a:solidFill>
                  <a:srgbClr val="0000FF"/>
                </a:solidFill>
              </a:rPr>
              <a:t>со зрением, слухом и с пониманием.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358246" cy="1000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При общении с людьми с плохим зрением и незрячими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215370" cy="542928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	</a:t>
            </a:r>
            <a:r>
              <a:rPr lang="ru-RU" sz="3000" dirty="0" smtClean="0">
                <a:solidFill>
                  <a:srgbClr val="0000FF"/>
                </a:solidFill>
              </a:rPr>
              <a:t>Нарушение зрения имеет много степеней. Полностью слепых людей всего около 10%, остальные имеют остаточное зрение, могут различать свет и тень, иногда цвет и очертания предмета. Вот основные правила взаимодействия с такими людьми: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Не нужно хватать слепого человека и тащить его за собой. Предлагая свою помощь, направляйте человека словами, не стискивайте его руку, идите так, как вы обычно ходите. 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Опишите кратко, где вы находитесь. Предупреждайте о препятствиях: ступенях, низких притолоках и т.п. Передвигаясь, не делайте рывков, резких движений. 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Если вы собираетесь читать незрячему человеку, сначала предупредите об этом. Говорите нормальным голосом. 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Всегда обращайтесь непосредственно к человеку, даже если он вас не видит, а не к его зрячему компаньону.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Всегда называйте себя и представляйте других собеседников, а также остальных присутствующих. 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Когда вы предлагаете незрячему человеку сесть, не усаживайте его, а направьте его руку на спинку стула или подлокотник. Когда вы общаетесь с группой незрячих людей, не забывайте каждый раз называть того, к кому вы обращаетесь.</a:t>
            </a:r>
          </a:p>
          <a:p>
            <a:pPr lvl="0" algn="just"/>
            <a:r>
              <a:rPr lang="ru-RU" sz="3000" dirty="0" smtClean="0">
                <a:solidFill>
                  <a:srgbClr val="0000FF"/>
                </a:solidFill>
              </a:rPr>
              <a:t>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8929718" cy="500066"/>
          </a:xfrm>
        </p:spPr>
        <p:txBody>
          <a:bodyPr>
            <a:normAutofit fontScale="90000"/>
          </a:bodyPr>
          <a:lstStyle/>
          <a:p>
            <a:r>
              <a:rPr lang="ru-RU" sz="3900" i="1" dirty="0" smtClean="0">
                <a:solidFill>
                  <a:srgbClr val="0000FF"/>
                </a:solidFill>
              </a:rPr>
              <a:t>При общении с людьми с нарушением слуха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14356"/>
            <a:ext cx="8429684" cy="6357982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2400" dirty="0" smtClean="0"/>
              <a:t> 	</a:t>
            </a:r>
            <a:r>
              <a:rPr lang="ru-RU" sz="7200" dirty="0" smtClean="0">
                <a:solidFill>
                  <a:srgbClr val="0000FF"/>
                </a:solidFill>
              </a:rPr>
              <a:t>Разговаривая с человеком, у которого плохой слух, смотрите прямо на него. Не затемняйте свое лицо и не загораживайте его руками, волосами или какими-то предметами. Ваш собеседник должен иметь возможность следить за выражением вашего лица, а также  за движениями ваших губ.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 	Подойдите, если можно, к неслышащему человеку поближе, говорите медленно и отчетливо, но не слишком громко (снижение слуха, как ни странно, часто сопровождается повышением чувствительности к громким звукам).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 Чтобы привлечь внимание человека, который плохо слышит, назовите его по имени. Если ответа нет, можно слегка тронуть человека за руку, или же помахать рукой так, чтобы он увидел ваш жест.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	Если человек просит вас повторить что-то, попробуйте перефразировать свое предложение, используйте простые слова. Нужно использовать выражение лица, жесты, телодвижения, если хотите подчеркнуть или прояснить смысл сказанного.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	Убедитесь, что вас поняли. Не стесняйтесь спросить, понял ли вас собеседник.  Если вы сообщаете информацию, которая включает в себя номер, адрес, напишите ее, но так, чтобы она была точно понята. Если существуют трудности при устном общении, спросите, не будет ли проще написать записку.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 	Не забывайте о среде, которая вас окружает. В больших или многолюдных помещениях трудно общаться с людьми, которые плохо слышат. Яркое солнце или тень также создают помехи.</a:t>
            </a:r>
          </a:p>
          <a:p>
            <a:pPr algn="just"/>
            <a:r>
              <a:rPr lang="ru-RU" sz="7200" dirty="0" smtClean="0">
                <a:solidFill>
                  <a:srgbClr val="0000FF"/>
                </a:solidFill>
              </a:rPr>
              <a:t>	Очень часто глухие люди используют язык жестов. Если вы общаетесь через </a:t>
            </a:r>
            <a:r>
              <a:rPr lang="ru-RU" sz="7200" dirty="0" err="1" smtClean="0">
                <a:solidFill>
                  <a:srgbClr val="0000FF"/>
                </a:solidFill>
              </a:rPr>
              <a:t>сурдопереводчика</a:t>
            </a:r>
            <a:r>
              <a:rPr lang="ru-RU" sz="7200" dirty="0" smtClean="0">
                <a:solidFill>
                  <a:srgbClr val="0000FF"/>
                </a:solidFill>
              </a:rPr>
              <a:t>, не забудьте, что обращаться надо непосредственно к собеседнику, а не к переводчику.</a:t>
            </a:r>
          </a:p>
          <a:p>
            <a:endParaRPr lang="ru-RU" sz="6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8858280" cy="1428760"/>
          </a:xfrm>
        </p:spPr>
        <p:txBody>
          <a:bodyPr>
            <a:normAutofit fontScale="90000"/>
          </a:bodyPr>
          <a:lstStyle/>
          <a:p>
            <a:r>
              <a:rPr lang="ru-RU" sz="3900" b="1" i="1" dirty="0" smtClean="0">
                <a:solidFill>
                  <a:srgbClr val="0000FF"/>
                </a:solidFill>
              </a:rPr>
              <a:t>При общении с людьми,</a:t>
            </a:r>
            <a:br>
              <a:rPr lang="ru-RU" sz="3900" b="1" i="1" dirty="0" smtClean="0">
                <a:solidFill>
                  <a:srgbClr val="0000FF"/>
                </a:solidFill>
              </a:rPr>
            </a:br>
            <a:r>
              <a:rPr lang="ru-RU" sz="3900" b="1" i="1" dirty="0" smtClean="0">
                <a:solidFill>
                  <a:srgbClr val="0000FF"/>
                </a:solidFill>
              </a:rPr>
              <a:t> испытывающими затруднения в речи</a:t>
            </a: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643050"/>
            <a:ext cx="8358246" cy="464347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	</a:t>
            </a:r>
            <a:r>
              <a:rPr lang="ru-RU" sz="2400" b="1" dirty="0" smtClean="0">
                <a:solidFill>
                  <a:srgbClr val="0000FF"/>
                </a:solidFill>
              </a:rPr>
              <a:t>Не перебивайте и не поправляйте человека, который испытывает трудности в речи. Начинайте говорить только тогда, когда убедитесь, что он уже закончил свою мысль.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	Старайтесь задавать вопросы, которые требуют коротких ответов или кивка.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	Не притворяйтесь, если вы не поняли, что вам сказали. Не стесняйтесь переспросить. Если вам снова не удалось понять, попросите произнести слово в более медленном темпе, возможно, по буквам.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	Не забывайте, что человеку с нарушенной речью тоже нужно высказаться. Не перебивайте его и не подавляйте. Не торопите говорящего.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</a:rPr>
              <a:t>	Если у вас возникают проблемы в общении, спросите, не хочет ли ваш собеседник использовать другой способ – например написать или напечатать.</a:t>
            </a:r>
          </a:p>
          <a:p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ОТКРЫТЫЙ УРОК Беседа с родителями Общие правила этикета  при общении с детьми  с ограниченными возможностями здоровья </vt:lpstr>
      <vt:lpstr>1.Признайте его равным…</vt:lpstr>
      <vt:lpstr>2.Используйте его возможности </vt:lpstr>
      <vt:lpstr>Слова… Как мы их называем?</vt:lpstr>
      <vt:lpstr>Особенности взаимодействия  </vt:lpstr>
      <vt:lpstr>При общении с людьми, испытывающими трудности при передвижении</vt:lpstr>
      <vt:lpstr>При общении с людьми с плохим зрением и незрячими</vt:lpstr>
      <vt:lpstr>При общении с людьми с нарушением слуха </vt:lpstr>
      <vt:lpstr>При общении с людьми,  испытывающими затруднения в речи </vt:lpstr>
      <vt:lpstr>При общении с людьми с гиперкинезами (пластикой)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правила этикета  при общении с людьми  с ограниченными возможностями здоровья</dc:title>
  <dc:creator>user</dc:creator>
  <cp:lastModifiedBy>User</cp:lastModifiedBy>
  <cp:revision>34</cp:revision>
  <dcterms:created xsi:type="dcterms:W3CDTF">2015-10-16T07:09:43Z</dcterms:created>
  <dcterms:modified xsi:type="dcterms:W3CDTF">2018-07-30T08:05:57Z</dcterms:modified>
</cp:coreProperties>
</file>