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66" r:id="rId4"/>
    <p:sldId id="259" r:id="rId5"/>
    <p:sldId id="260" r:id="rId6"/>
    <p:sldId id="261" r:id="rId7"/>
    <p:sldId id="262" r:id="rId8"/>
    <p:sldId id="263" r:id="rId9"/>
    <p:sldId id="264" r:id="rId10"/>
    <p:sldId id="267" r:id="rId11"/>
    <p:sldId id="270" r:id="rId12"/>
    <p:sldId id="271" r:id="rId13"/>
    <p:sldId id="268" r:id="rId14"/>
    <p:sldId id="272" r:id="rId15"/>
    <p:sldId id="269" r:id="rId16"/>
    <p:sldId id="273" r:id="rId17"/>
    <p:sldId id="274" r:id="rId18"/>
    <p:sldId id="275" r:id="rId19"/>
    <p:sldId id="276" r:id="rId20"/>
    <p:sldId id="277" r:id="rId21"/>
    <p:sldId id="278" r:id="rId22"/>
    <p:sldId id="279" r:id="rId23"/>
    <p:sldId id="280" r:id="rId24"/>
    <p:sldId id="281" r:id="rId25"/>
    <p:sldId id="282" r:id="rId26"/>
    <p:sldId id="283" r:id="rId27"/>
    <p:sldId id="257" r:id="rId2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0" autoAdjust="0"/>
    <p:restoredTop sz="94624" autoAdjust="0"/>
  </p:normalViewPr>
  <p:slideViewPr>
    <p:cSldViewPr>
      <p:cViewPr varScale="1">
        <p:scale>
          <a:sx n="62" d="100"/>
          <a:sy n="62" d="100"/>
        </p:scale>
        <p:origin x="-1368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31.07.2018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31.07.2018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31.07.2018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31.07.2018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31.07.2018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31.07.2018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31.07.2018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31.07.2018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31.07.2018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31.07.2018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31.07.2018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31.07.2018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3"/>
          <p:cNvSpPr>
            <a:spLocks noChangeArrowheads="1"/>
          </p:cNvSpPr>
          <p:nvPr/>
        </p:nvSpPr>
        <p:spPr bwMode="auto">
          <a:xfrm>
            <a:off x="467544" y="620688"/>
            <a:ext cx="8064896" cy="56938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Муниципальное автономное дошкольное образовательное учреждение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«Детский сад комбинированного вида № 37 «Ягодка»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600" b="1" dirty="0" smtClean="0">
                <a:solidFill>
                  <a:srgbClr val="0070C0"/>
                </a:solidFill>
                <a:latin typeface="Georgia" pitchFamily="18" charset="0"/>
                <a:ea typeface="Calibri" pitchFamily="34" charset="0"/>
                <a:cs typeface="Times New Roman" pitchFamily="18" charset="0"/>
              </a:rPr>
              <a:t>города Губкина Белгородской области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1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Georgia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1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Georgia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600" b="1" dirty="0" smtClean="0">
              <a:solidFill>
                <a:srgbClr val="0070C0"/>
              </a:solidFill>
              <a:latin typeface="Georgia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1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Georgia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Мастер-класс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«Использование символдрамы и арт-терапии в коррекционной работе по преодолению детских страхов и тревожности»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600" b="1" dirty="0" smtClean="0">
              <a:solidFill>
                <a:srgbClr val="0070C0"/>
              </a:solidFill>
              <a:latin typeface="Georgia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600" b="1" dirty="0" smtClean="0">
              <a:solidFill>
                <a:srgbClr val="0070C0"/>
              </a:solidFill>
              <a:latin typeface="Georgia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600" b="1" dirty="0" smtClean="0">
              <a:solidFill>
                <a:srgbClr val="0070C0"/>
              </a:solidFill>
              <a:latin typeface="Georgia" pitchFamily="18" charset="0"/>
              <a:cs typeface="Times New Roman" pitchFamily="18" charset="0"/>
            </a:endParaRP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Georgia" pitchFamily="18" charset="0"/>
                <a:cs typeface="Arial" pitchFamily="34" charset="0"/>
              </a:rPr>
              <a:t>Педагог-психолог:</a:t>
            </a:r>
            <a:r>
              <a:rPr lang="ru-RU" sz="1600" b="1" dirty="0" smtClean="0">
                <a:solidFill>
                  <a:srgbClr val="0070C0"/>
                </a:solidFill>
                <a:latin typeface="Georgia" pitchFamily="18" charset="0"/>
                <a:cs typeface="Arial" pitchFamily="34" charset="0"/>
              </a:rPr>
              <a:t> </a:t>
            </a: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600" b="1" dirty="0" smtClean="0">
                <a:solidFill>
                  <a:srgbClr val="0070C0"/>
                </a:solidFill>
                <a:latin typeface="Georgia" pitchFamily="18" charset="0"/>
                <a:cs typeface="Arial" pitchFamily="34" charset="0"/>
              </a:rPr>
              <a:t>Шубина Елена Викторовна</a:t>
            </a: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1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Georgia" pitchFamily="18" charset="0"/>
              <a:cs typeface="Arial" pitchFamily="34" charset="0"/>
            </a:endParaRP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1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Georgia" pitchFamily="18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548680"/>
            <a:ext cx="8064896" cy="57246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  <a:latin typeface="Georgia" panose="02040502050405020303" pitchFamily="18" charset="0"/>
              </a:rPr>
              <a:t>В </a:t>
            </a:r>
            <a:r>
              <a:rPr lang="ru-RU" sz="2000" b="1" dirty="0">
                <a:solidFill>
                  <a:srgbClr val="FF0000"/>
                </a:solidFill>
                <a:latin typeface="Georgia" panose="02040502050405020303" pitchFamily="18" charset="0"/>
              </a:rPr>
              <a:t>первоначальной экспресс диагностике </a:t>
            </a:r>
            <a:r>
              <a:rPr lang="ru-RU" sz="2000" b="1" dirty="0" smtClean="0">
                <a:solidFill>
                  <a:srgbClr val="FF0000"/>
                </a:solidFill>
                <a:latin typeface="Georgia" panose="02040502050405020303" pitchFamily="18" charset="0"/>
              </a:rPr>
              <a:t> были применены диагностические методики: </a:t>
            </a:r>
          </a:p>
          <a:p>
            <a:pPr algn="ctr"/>
            <a:endParaRPr lang="ru-RU" sz="2000" b="1" dirty="0" smtClean="0">
              <a:solidFill>
                <a:srgbClr val="FF0000"/>
              </a:solidFill>
              <a:latin typeface="Georgia" panose="02040502050405020303" pitchFamily="18" charset="0"/>
            </a:endParaRPr>
          </a:p>
          <a:p>
            <a:pPr marL="342900" indent="-342900" algn="just">
              <a:buClr>
                <a:srgbClr val="FF0000"/>
              </a:buClr>
              <a:buFont typeface="+mj-lt"/>
              <a:buAutoNum type="arabicPeriod"/>
            </a:pP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Georgia" panose="02040502050405020303" pitchFamily="18" charset="0"/>
              </a:rPr>
              <a:t>Анкета по выявлению тревожности (</a:t>
            </a:r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Georgia" panose="02040502050405020303" pitchFamily="18" charset="0"/>
              </a:rPr>
              <a:t>Лаврентьева Г. П., Титаренко Т. М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Georgia" panose="02040502050405020303" pitchFamily="18" charset="0"/>
              </a:rPr>
              <a:t>.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Georgia" panose="02040502050405020303" pitchFamily="18" charset="0"/>
              </a:rPr>
              <a:t>).</a:t>
            </a:r>
          </a:p>
          <a:p>
            <a:pPr marL="342900" indent="-342900" algn="just">
              <a:buClr>
                <a:srgbClr val="FF0000"/>
              </a:buClr>
              <a:buFont typeface="+mj-lt"/>
              <a:buAutoNum type="arabicPeriod"/>
            </a:pP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Georgia" panose="02040502050405020303" pitchFamily="18" charset="0"/>
              </a:rPr>
              <a:t>Методика </a:t>
            </a:r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Georgia" panose="02040502050405020303" pitchFamily="18" charset="0"/>
              </a:rPr>
              <a:t>выявления детских страхов «Страхи в 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Georgia" panose="02040502050405020303" pitchFamily="18" charset="0"/>
              </a:rPr>
              <a:t>домиках»</a:t>
            </a:r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Georgia" panose="02040502050405020303" pitchFamily="18" charset="0"/>
              </a:rPr>
              <a:t> 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Georgia" panose="02040502050405020303" pitchFamily="18" charset="0"/>
              </a:rPr>
              <a:t>Авторы </a:t>
            </a:r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Georgia" panose="02040502050405020303" pitchFamily="18" charset="0"/>
              </a:rPr>
              <a:t>методики: А.И. Захаров и М. Панфилова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Georgia" panose="02040502050405020303" pitchFamily="18" charset="0"/>
              </a:rPr>
              <a:t>.</a:t>
            </a:r>
          </a:p>
          <a:p>
            <a:pPr marL="342900" indent="-342900" algn="just">
              <a:buClr>
                <a:srgbClr val="FF0000"/>
              </a:buClr>
              <a:buFont typeface="+mj-lt"/>
              <a:buAutoNum type="arabicPeriod"/>
            </a:pP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Georgia" panose="02040502050405020303" pitchFamily="18" charset="0"/>
              </a:rPr>
              <a:t>Методика </a:t>
            </a:r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Georgia" panose="02040502050405020303" pitchFamily="18" charset="0"/>
              </a:rPr>
              <a:t>по выявлению тревожности и страхов (А.И. Захаров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Georgia" panose="02040502050405020303" pitchFamily="18" charset="0"/>
              </a:rPr>
              <a:t>).</a:t>
            </a:r>
          </a:p>
          <a:p>
            <a:pPr marL="342900" indent="-342900" algn="just">
              <a:buClr>
                <a:srgbClr val="FF0000"/>
              </a:buClr>
              <a:buFont typeface="+mj-lt"/>
              <a:buAutoNum type="arabicPeriod"/>
            </a:pP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Georgia" panose="02040502050405020303" pitchFamily="18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Опросник </a:t>
            </a:r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Georgia" panose="02040502050405020303" pitchFamily="18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для родителей об их способности справляться с детскими страхами и 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Georgia" panose="02040502050405020303" pitchFamily="18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тревожностью.</a:t>
            </a:r>
          </a:p>
          <a:p>
            <a:pPr marL="342900" indent="-342900" algn="just">
              <a:buClr>
                <a:srgbClr val="FF0000"/>
              </a:buClr>
              <a:buFont typeface="+mj-lt"/>
              <a:buAutoNum type="arabicPeriod"/>
            </a:pP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Georgia" panose="02040502050405020303" pitchFamily="18" charset="0"/>
              </a:rPr>
              <a:t>Тест </a:t>
            </a:r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Georgia" panose="02040502050405020303" pitchFamily="18" charset="0"/>
              </a:rPr>
              <a:t>тревожности </a:t>
            </a:r>
            <a:r>
              <a:rPr lang="ru-RU" b="1" dirty="0" err="1">
                <a:solidFill>
                  <a:schemeClr val="accent1">
                    <a:lumMod val="75000"/>
                  </a:schemeClr>
                </a:solidFill>
                <a:latin typeface="Georgia" panose="02040502050405020303" pitchFamily="18" charset="0"/>
              </a:rPr>
              <a:t>Тэммл</a:t>
            </a:r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Georgia" panose="02040502050405020303" pitchFamily="18" charset="0"/>
              </a:rPr>
              <a:t> Р., </a:t>
            </a:r>
            <a:r>
              <a:rPr lang="ru-RU" b="1" dirty="0" err="1">
                <a:solidFill>
                  <a:schemeClr val="accent1">
                    <a:lumMod val="75000"/>
                  </a:schemeClr>
                </a:solidFill>
                <a:latin typeface="Georgia" panose="02040502050405020303" pitchFamily="18" charset="0"/>
              </a:rPr>
              <a:t>Дорки</a:t>
            </a:r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Georgia" panose="02040502050405020303" pitchFamily="18" charset="0"/>
              </a:rPr>
              <a:t> М., </a:t>
            </a:r>
            <a:r>
              <a:rPr lang="ru-RU" b="1" dirty="0" err="1">
                <a:solidFill>
                  <a:schemeClr val="accent1">
                    <a:lumMod val="75000"/>
                  </a:schemeClr>
                </a:solidFill>
                <a:latin typeface="Georgia" panose="02040502050405020303" pitchFamily="18" charset="0"/>
              </a:rPr>
              <a:t>Амен</a:t>
            </a:r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Georgia" panose="02040502050405020303" pitchFamily="18" charset="0"/>
              </a:rPr>
              <a:t> В.</a:t>
            </a:r>
          </a:p>
          <a:p>
            <a:endParaRPr lang="ru-RU" b="1" dirty="0" smtClean="0">
              <a:solidFill>
                <a:srgbClr val="FF0000"/>
              </a:solidFill>
              <a:latin typeface="Georgia" panose="02040502050405020303" pitchFamily="18" charset="0"/>
            </a:endParaRPr>
          </a:p>
          <a:p>
            <a:endParaRPr lang="ru-RU" b="1" dirty="0">
              <a:solidFill>
                <a:srgbClr val="FF0000"/>
              </a:solidFill>
              <a:latin typeface="Georgia" panose="02040502050405020303" pitchFamily="18" charset="0"/>
            </a:endParaRPr>
          </a:p>
          <a:p>
            <a:endParaRPr lang="ru-RU" b="1" dirty="0" smtClean="0">
              <a:solidFill>
                <a:srgbClr val="FF0000"/>
              </a:solidFill>
              <a:latin typeface="Georgia" panose="02040502050405020303" pitchFamily="18" charset="0"/>
            </a:endParaRPr>
          </a:p>
          <a:p>
            <a:endParaRPr lang="ru-RU" b="1" dirty="0">
              <a:solidFill>
                <a:srgbClr val="FF0000"/>
              </a:solidFill>
              <a:latin typeface="Georgia" panose="02040502050405020303" pitchFamily="18" charset="0"/>
            </a:endParaRPr>
          </a:p>
          <a:p>
            <a:endParaRPr lang="ru-RU" b="1" dirty="0" smtClean="0">
              <a:solidFill>
                <a:srgbClr val="FF0000"/>
              </a:solidFill>
              <a:latin typeface="Georgia" panose="02040502050405020303" pitchFamily="18" charset="0"/>
            </a:endParaRPr>
          </a:p>
          <a:p>
            <a:endParaRPr lang="ru-RU" b="1" dirty="0">
              <a:solidFill>
                <a:srgbClr val="FF0000"/>
              </a:solidFill>
              <a:latin typeface="Georgia" panose="02040502050405020303" pitchFamily="18" charset="0"/>
            </a:endParaRPr>
          </a:p>
          <a:p>
            <a:endParaRPr lang="ru-RU" b="1" dirty="0">
              <a:solidFill>
                <a:srgbClr val="FF0000"/>
              </a:solidFill>
              <a:latin typeface="Georgia" panose="02040502050405020303" pitchFamily="18" charset="0"/>
            </a:endParaRPr>
          </a:p>
          <a:p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5122" name="Picture 2" descr="C:\Users\User\Desktop\мо\read.ru-punkt-vydachi-zakazov-v-novosibirsk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4157467"/>
            <a:ext cx="2304256" cy="230889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58475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692696"/>
            <a:ext cx="8064896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Georgia" panose="02040502050405020303" pitchFamily="18" charset="0"/>
              </a:rPr>
              <a:t>          Таким </a:t>
            </a:r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Georgia" panose="02040502050405020303" pitchFamily="18" charset="0"/>
              </a:rPr>
              <a:t>образом: из 10 человек, которые были выявлены в первоначальной экспресс диагностике, и принимали участие в тестировании на выявление детских страхов и тревожности, выявлено, 2 человека (20% детей) с высоким уровнем тревожности, у этих детей выявлена неуверенность в себе, в своих силах, у 3 человек (30% детей) выявлен средний уровень тревожности, дети при выполнении заданий испытывают беспокойство. </a:t>
            </a:r>
            <a:endParaRPr lang="ru-RU" b="1" dirty="0" smtClean="0">
              <a:solidFill>
                <a:schemeClr val="accent1">
                  <a:lumMod val="75000"/>
                </a:schemeClr>
              </a:solidFill>
              <a:latin typeface="Georgia" panose="02040502050405020303" pitchFamily="18" charset="0"/>
            </a:endParaRPr>
          </a:p>
          <a:p>
            <a:pPr algn="just"/>
            <a:endParaRPr lang="ru-RU" b="1" dirty="0">
              <a:solidFill>
                <a:schemeClr val="accent1">
                  <a:lumMod val="75000"/>
                </a:schemeClr>
              </a:solidFill>
              <a:latin typeface="Georgia" panose="02040502050405020303" pitchFamily="18" charset="0"/>
            </a:endParaRPr>
          </a:p>
          <a:p>
            <a:pPr algn="just"/>
            <a:endParaRPr lang="ru-RU" b="1" dirty="0" smtClean="0">
              <a:solidFill>
                <a:schemeClr val="accent1">
                  <a:lumMod val="75000"/>
                </a:schemeClr>
              </a:solidFill>
              <a:latin typeface="Georgia" panose="02040502050405020303" pitchFamily="18" charset="0"/>
            </a:endParaRPr>
          </a:p>
          <a:p>
            <a:pPr algn="just"/>
            <a:endParaRPr lang="ru-RU" b="1" dirty="0" smtClean="0">
              <a:solidFill>
                <a:schemeClr val="accent1">
                  <a:lumMod val="75000"/>
                </a:schemeClr>
              </a:solidFill>
              <a:latin typeface="Georgia" panose="02040502050405020303" pitchFamily="18" charset="0"/>
            </a:endParaRPr>
          </a:p>
          <a:p>
            <a:pPr algn="just"/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Georgia" panose="02040502050405020303" pitchFamily="18" charset="0"/>
              </a:rPr>
              <a:t> 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Georgia" panose="02040502050405020303" pitchFamily="18" charset="0"/>
              </a:rPr>
              <a:t>          При </a:t>
            </a:r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Georgia" panose="02040502050405020303" pitchFamily="18" charset="0"/>
              </a:rPr>
              <a:t>диагностике детских страхов, у 5 (50% детей) детей выявлен высокий уровень детских страхов (страх сказочных персонажей, страх смерти), 2 ребенка (20%) с низким уровнем тревожности и низким уровнем страхов. Следовательно, в старшем дошкольном возрасте перед поступлением в школу возрастает уровень тревожности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Georgia" panose="02040502050405020303" pitchFamily="18" charset="0"/>
              </a:rPr>
              <a:t>.</a:t>
            </a:r>
          </a:p>
          <a:p>
            <a:pPr algn="just"/>
            <a:endParaRPr lang="ru-RU" b="1" dirty="0" smtClean="0">
              <a:solidFill>
                <a:schemeClr val="accent1">
                  <a:lumMod val="75000"/>
                </a:schemeClr>
              </a:solidFill>
              <a:latin typeface="Georgia" panose="02040502050405020303" pitchFamily="18" charset="0"/>
            </a:endParaRPr>
          </a:p>
          <a:p>
            <a:pPr algn="just"/>
            <a:endParaRPr lang="ru-RU" b="1" dirty="0">
              <a:solidFill>
                <a:schemeClr val="accent1">
                  <a:lumMod val="75000"/>
                </a:schemeClr>
              </a:solidFill>
              <a:latin typeface="Georgia" panose="02040502050405020303" pitchFamily="18" charset="0"/>
            </a:endParaRPr>
          </a:p>
          <a:p>
            <a:pPr algn="just"/>
            <a:endParaRPr lang="ru-RU" b="1" dirty="0">
              <a:solidFill>
                <a:schemeClr val="accent1">
                  <a:lumMod val="75000"/>
                </a:schemeClr>
              </a:solidFill>
              <a:latin typeface="Georgia" panose="020405020504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32239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836712"/>
            <a:ext cx="7632848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Georgia" panose="02040502050405020303" pitchFamily="18" charset="0"/>
              </a:rPr>
              <a:t>          Коррекционная </a:t>
            </a:r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Georgia" panose="02040502050405020303" pitchFamily="18" charset="0"/>
              </a:rPr>
              <a:t>работа проводилась как с подгруппами детей, так и индивидуально. Первоначально рекомендуется использовать методики, основанные на использовании игрового метода. </a:t>
            </a:r>
            <a:endParaRPr lang="ru-RU" b="1" dirty="0" smtClean="0">
              <a:solidFill>
                <a:schemeClr val="accent1">
                  <a:lumMod val="75000"/>
                </a:schemeClr>
              </a:solidFill>
              <a:latin typeface="Georgia" panose="02040502050405020303" pitchFamily="18" charset="0"/>
            </a:endParaRPr>
          </a:p>
          <a:p>
            <a:pPr algn="just"/>
            <a:endParaRPr lang="ru-RU" b="1" dirty="0" smtClean="0">
              <a:solidFill>
                <a:schemeClr val="accent1">
                  <a:lumMod val="75000"/>
                </a:schemeClr>
              </a:solidFill>
              <a:latin typeface="Georgia" panose="02040502050405020303" pitchFamily="18" charset="0"/>
            </a:endParaRPr>
          </a:p>
          <a:p>
            <a:pPr algn="just"/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Georgia" panose="02040502050405020303" pitchFamily="18" charset="0"/>
              </a:rPr>
              <a:t> 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Georgia" panose="02040502050405020303" pitchFamily="18" charset="0"/>
              </a:rPr>
              <a:t>         Основная </a:t>
            </a:r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Georgia" panose="02040502050405020303" pitchFamily="18" charset="0"/>
              </a:rPr>
              <a:t>задача данного метода: научить ребёнка испытывать положительные эмоции, что благотворно влияет на его психику. </a:t>
            </a:r>
            <a:endParaRPr lang="ru-RU" b="1" dirty="0" smtClean="0">
              <a:solidFill>
                <a:schemeClr val="accent1">
                  <a:lumMod val="75000"/>
                </a:schemeClr>
              </a:solidFill>
              <a:latin typeface="Georgia" panose="02040502050405020303" pitchFamily="18" charset="0"/>
            </a:endParaRPr>
          </a:p>
          <a:p>
            <a:pPr algn="just"/>
            <a:endParaRPr lang="ru-RU" b="1" dirty="0" smtClean="0">
              <a:solidFill>
                <a:schemeClr val="accent1">
                  <a:lumMod val="75000"/>
                </a:schemeClr>
              </a:solidFill>
              <a:latin typeface="Georgia" panose="02040502050405020303" pitchFamily="18" charset="0"/>
            </a:endParaRPr>
          </a:p>
          <a:p>
            <a:pPr algn="just"/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Georgia" panose="02040502050405020303" pitchFamily="18" charset="0"/>
              </a:rPr>
              <a:t> 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Georgia" panose="02040502050405020303" pitchFamily="18" charset="0"/>
              </a:rPr>
              <a:t>         Основным </a:t>
            </a:r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Georgia" panose="02040502050405020303" pitchFamily="18" charset="0"/>
              </a:rPr>
              <a:t>средством является разнообразная игровая деятельность, которая повышает общий уровень переживаний ребёнка, помогает ему установить доверительные отношения со взрослыми, сверстниками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Georgia" panose="02040502050405020303" pitchFamily="18" charset="0"/>
              </a:rPr>
              <a:t>.</a:t>
            </a:r>
          </a:p>
          <a:p>
            <a:pPr algn="just"/>
            <a:endParaRPr lang="ru-RU" b="1" dirty="0">
              <a:solidFill>
                <a:schemeClr val="accent1">
                  <a:lumMod val="75000"/>
                </a:schemeClr>
              </a:solidFill>
              <a:latin typeface="Georgia" panose="02040502050405020303" pitchFamily="18" charset="0"/>
            </a:endParaRPr>
          </a:p>
          <a:p>
            <a:pPr algn="just"/>
            <a:endParaRPr lang="ru-RU" b="1" dirty="0" smtClean="0">
              <a:solidFill>
                <a:schemeClr val="accent1">
                  <a:lumMod val="75000"/>
                </a:schemeClr>
              </a:solidFill>
              <a:latin typeface="Georgia" panose="02040502050405020303" pitchFamily="18" charset="0"/>
            </a:endParaRPr>
          </a:p>
          <a:p>
            <a:pPr algn="just"/>
            <a:endParaRPr lang="ru-RU" b="1" dirty="0">
              <a:solidFill>
                <a:schemeClr val="accent1">
                  <a:lumMod val="75000"/>
                </a:schemeClr>
              </a:solidFill>
              <a:latin typeface="Georgia" panose="02040502050405020303" pitchFamily="18" charset="0"/>
            </a:endParaRPr>
          </a:p>
          <a:p>
            <a:pPr algn="just"/>
            <a:endParaRPr lang="ru-RU" b="1" dirty="0" smtClean="0">
              <a:solidFill>
                <a:schemeClr val="accent1">
                  <a:lumMod val="75000"/>
                </a:schemeClr>
              </a:solidFill>
              <a:latin typeface="Georgia" panose="02040502050405020303" pitchFamily="18" charset="0"/>
            </a:endParaRPr>
          </a:p>
          <a:p>
            <a:pPr algn="just"/>
            <a:endParaRPr lang="ru-RU" b="1" dirty="0" smtClean="0">
              <a:solidFill>
                <a:schemeClr val="accent1">
                  <a:lumMod val="75000"/>
                </a:schemeClr>
              </a:solidFill>
              <a:latin typeface="Georgia" panose="02040502050405020303" pitchFamily="18" charset="0"/>
            </a:endParaRPr>
          </a:p>
          <a:p>
            <a:pPr algn="just"/>
            <a:endParaRPr lang="ru-RU" b="1" dirty="0">
              <a:solidFill>
                <a:schemeClr val="accent1">
                  <a:lumMod val="75000"/>
                </a:schemeClr>
              </a:solidFill>
              <a:latin typeface="Georgia" panose="020405020504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62468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683568" y="692696"/>
            <a:ext cx="7632848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Georgia" panose="02040502050405020303" pitchFamily="18" charset="0"/>
              </a:rPr>
              <a:t>По результатам диагностического обследования был составлен:</a:t>
            </a:r>
          </a:p>
          <a:p>
            <a:pPr algn="ctr"/>
            <a:endParaRPr lang="ru-RU" b="1" dirty="0" smtClean="0">
              <a:solidFill>
                <a:srgbClr val="FF0000"/>
              </a:solidFill>
              <a:latin typeface="Georgia" panose="02040502050405020303" pitchFamily="18" charset="0"/>
            </a:endParaRPr>
          </a:p>
          <a:p>
            <a:pPr marL="342900" indent="-342900" algn="just">
              <a:buClr>
                <a:srgbClr val="FF0000"/>
              </a:buClr>
              <a:buFont typeface="+mj-lt"/>
              <a:buAutoNum type="arabicPeriod"/>
            </a:pPr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Georgia" panose="02040502050405020303" pitchFamily="18" charset="0"/>
              </a:rPr>
              <a:t>П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Georgia" panose="02040502050405020303" pitchFamily="18" charset="0"/>
              </a:rPr>
              <a:t>ерспективный </a:t>
            </a:r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Georgia" panose="02040502050405020303" pitchFamily="18" charset="0"/>
              </a:rPr>
              <a:t>план подгрупповой и индивидуальной работы по коррекции детских страхов и 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Georgia" panose="02040502050405020303" pitchFamily="18" charset="0"/>
              </a:rPr>
              <a:t>тревожности.</a:t>
            </a:r>
          </a:p>
          <a:p>
            <a:pPr marL="342900" indent="-342900" algn="just">
              <a:buClr>
                <a:srgbClr val="FF0000"/>
              </a:buClr>
              <a:buFont typeface="+mj-lt"/>
              <a:buAutoNum type="arabicPeriod"/>
            </a:pPr>
            <a:endParaRPr lang="ru-RU" b="1" dirty="0" smtClean="0">
              <a:solidFill>
                <a:schemeClr val="accent1">
                  <a:lumMod val="75000"/>
                </a:schemeClr>
              </a:solidFill>
              <a:latin typeface="Georgia" panose="02040502050405020303" pitchFamily="18" charset="0"/>
            </a:endParaRPr>
          </a:p>
          <a:p>
            <a:pPr marL="342900" indent="-342900" algn="just">
              <a:buClr>
                <a:srgbClr val="FF0000"/>
              </a:buClr>
              <a:buFont typeface="+mj-lt"/>
              <a:buAutoNum type="arabicPeriod"/>
            </a:pPr>
            <a:endParaRPr lang="ru-RU" b="1" dirty="0" smtClean="0">
              <a:solidFill>
                <a:schemeClr val="accent1">
                  <a:lumMod val="75000"/>
                </a:schemeClr>
              </a:solidFill>
              <a:latin typeface="Georgia" panose="02040502050405020303" pitchFamily="18" charset="0"/>
            </a:endParaRPr>
          </a:p>
          <a:p>
            <a:pPr marL="342900" indent="-342900" algn="just">
              <a:buClr>
                <a:srgbClr val="FF0000"/>
              </a:buClr>
              <a:buFont typeface="+mj-lt"/>
              <a:buAutoNum type="arabicPeriod"/>
            </a:pP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Georgia" panose="02040502050405020303" pitchFamily="18" charset="0"/>
              </a:rPr>
              <a:t>Составлены занятия с детьми.</a:t>
            </a:r>
          </a:p>
          <a:p>
            <a:pPr marL="342900" indent="-342900" algn="just">
              <a:buClr>
                <a:srgbClr val="FF0000"/>
              </a:buClr>
              <a:buFont typeface="+mj-lt"/>
              <a:buAutoNum type="arabicPeriod"/>
            </a:pPr>
            <a:endParaRPr lang="ru-RU" b="1" dirty="0">
              <a:solidFill>
                <a:schemeClr val="accent1">
                  <a:lumMod val="75000"/>
                </a:schemeClr>
              </a:solidFill>
              <a:latin typeface="Georgia" panose="02040502050405020303" pitchFamily="18" charset="0"/>
            </a:endParaRPr>
          </a:p>
          <a:p>
            <a:pPr marL="342900" indent="-342900" algn="just">
              <a:buClr>
                <a:srgbClr val="FF0000"/>
              </a:buClr>
              <a:buFont typeface="+mj-lt"/>
              <a:buAutoNum type="arabicPeriod"/>
            </a:pPr>
            <a:endParaRPr lang="ru-RU" b="1" dirty="0" smtClean="0">
              <a:solidFill>
                <a:schemeClr val="accent1">
                  <a:lumMod val="75000"/>
                </a:schemeClr>
              </a:solidFill>
              <a:latin typeface="Georgia" panose="02040502050405020303" pitchFamily="18" charset="0"/>
            </a:endParaRPr>
          </a:p>
          <a:p>
            <a:pPr marL="342900" indent="-342900" algn="just">
              <a:buClr>
                <a:srgbClr val="FF0000"/>
              </a:buClr>
              <a:buFont typeface="+mj-lt"/>
              <a:buAutoNum type="arabicPeriod"/>
            </a:pP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Georgia" panose="02040502050405020303" pitchFamily="18" charset="0"/>
              </a:rPr>
              <a:t>Были подготовлены консультации для родителей и педагогов</a:t>
            </a:r>
          </a:p>
          <a:p>
            <a:pPr marL="342900" indent="-342900" algn="just">
              <a:buClr>
                <a:srgbClr val="FF0000"/>
              </a:buClr>
              <a:buFont typeface="+mj-lt"/>
              <a:buAutoNum type="arabicPeriod"/>
            </a:pPr>
            <a:endParaRPr lang="ru-RU" b="1" dirty="0">
              <a:solidFill>
                <a:schemeClr val="accent1">
                  <a:lumMod val="75000"/>
                </a:schemeClr>
              </a:solidFill>
              <a:latin typeface="Georgia" panose="02040502050405020303" pitchFamily="18" charset="0"/>
            </a:endParaRPr>
          </a:p>
          <a:p>
            <a:pPr marL="342900" indent="-342900" algn="just">
              <a:buClr>
                <a:srgbClr val="FF0000"/>
              </a:buClr>
              <a:buFont typeface="+mj-lt"/>
              <a:buAutoNum type="arabicPeriod"/>
            </a:pPr>
            <a:endParaRPr lang="ru-RU" dirty="0">
              <a:solidFill>
                <a:schemeClr val="accent1">
                  <a:lumMod val="75000"/>
                </a:schemeClr>
              </a:solidFill>
              <a:latin typeface="Georgia" panose="02040502050405020303" pitchFamily="18" charset="0"/>
            </a:endParaRPr>
          </a:p>
        </p:txBody>
      </p:sp>
      <p:pic>
        <p:nvPicPr>
          <p:cNvPr id="6146" name="Picture 2" descr="C:\Users\User\Desktop\мо\1280_800_2010021512444933696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4218665"/>
            <a:ext cx="3456384" cy="216024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28369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748589"/>
            <a:ext cx="7992888" cy="54784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Georgia" panose="02040502050405020303" pitchFamily="18" charset="0"/>
              </a:rPr>
              <a:t>С</a:t>
            </a:r>
            <a:r>
              <a:rPr lang="ru-RU" sz="2000" b="1" dirty="0" smtClean="0">
                <a:solidFill>
                  <a:srgbClr val="FF0000"/>
                </a:solidFill>
                <a:latin typeface="Georgia" panose="02040502050405020303" pitchFamily="18" charset="0"/>
              </a:rPr>
              <a:t>амые актуальные методики и техники в </a:t>
            </a:r>
            <a:r>
              <a:rPr lang="ru-RU" sz="2000" b="1" dirty="0" err="1" smtClean="0">
                <a:solidFill>
                  <a:srgbClr val="FF0000"/>
                </a:solidFill>
                <a:latin typeface="Georgia" panose="02040502050405020303" pitchFamily="18" charset="0"/>
              </a:rPr>
              <a:t>корреционно</a:t>
            </a:r>
            <a:r>
              <a:rPr lang="ru-RU" sz="2000" b="1" dirty="0" smtClean="0">
                <a:solidFill>
                  <a:srgbClr val="FF0000"/>
                </a:solidFill>
                <a:latin typeface="Georgia" panose="02040502050405020303" pitchFamily="18" charset="0"/>
              </a:rPr>
              <a:t>-развивающей работе по преодолению детских страхов и тревожности с использованием символдрамы и арт-терапии</a:t>
            </a:r>
          </a:p>
          <a:p>
            <a:endParaRPr lang="ru-RU" dirty="0">
              <a:solidFill>
                <a:schemeClr val="accent1">
                  <a:lumMod val="75000"/>
                </a:schemeClr>
              </a:solidFill>
            </a:endParaRPr>
          </a:p>
          <a:p>
            <a:pPr algn="just"/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Georgia" panose="02040502050405020303" pitchFamily="18" charset="0"/>
              </a:rPr>
              <a:t>          Для </a:t>
            </a:r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Georgia" panose="02040502050405020303" pitchFamily="18" charset="0"/>
              </a:rPr>
              <a:t>выявления чувства страха, а также для его коррекции была применена методика </a:t>
            </a:r>
            <a:r>
              <a:rPr lang="ru-RU" b="1" i="1" dirty="0">
                <a:solidFill>
                  <a:srgbClr val="FF0000"/>
                </a:solidFill>
                <a:latin typeface="Georgia" panose="02040502050405020303" pitchFamily="18" charset="0"/>
              </a:rPr>
              <a:t>«Актуализация эмоции страха» </a:t>
            </a:r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Georgia" panose="02040502050405020303" pitchFamily="18" charset="0"/>
              </a:rPr>
              <a:t>детям предлагалось  занять места на стульях, расставленных по кругу.</a:t>
            </a:r>
          </a:p>
          <a:p>
            <a:pPr lvl="0" algn="just"/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Georgia" panose="02040502050405020303" pitchFamily="18" charset="0"/>
              </a:rPr>
              <a:t>Всем: и взрослому, и ребенку - знакомо чувство страха. Закройте глаза и представьте ситуацию, свои ощущения, когда вам было страшно. Придумайте этому название.</a:t>
            </a:r>
          </a:p>
          <a:p>
            <a:pPr lvl="0" algn="just"/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Georgia" panose="02040502050405020303" pitchFamily="18" charset="0"/>
              </a:rPr>
              <a:t>Откройте глаза. Расскажите о своих чувствах.</a:t>
            </a:r>
          </a:p>
          <a:p>
            <a:pPr algn="just"/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Georgia" panose="02040502050405020303" pitchFamily="18" charset="0"/>
              </a:rPr>
              <a:t>          Главным </a:t>
            </a:r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Georgia" panose="02040502050405020303" pitchFamily="18" charset="0"/>
              </a:rPr>
              <a:t>условием в этой методике было, чтобы первым говорил тот ребенок (взрослый), на лице которого психолог увидел наиболее сильные эмоции. Если человек отказывается говорить, его не принуждали. Для данного упражнения была оборудована среда: уютная сенсорная комната ДОУ, стулья по количеству участников.</a:t>
            </a:r>
          </a:p>
        </p:txBody>
      </p:sp>
    </p:spTree>
    <p:extLst>
      <p:ext uri="{BB962C8B-B14F-4D97-AF65-F5344CB8AC3E}">
        <p14:creationId xmlns:p14="http://schemas.microsoft.com/office/powerpoint/2010/main" val="1779053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751344"/>
            <a:ext cx="8064896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Georgia" panose="02040502050405020303" pitchFamily="18" charset="0"/>
              </a:rPr>
              <a:t>          В </a:t>
            </a:r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Georgia" panose="02040502050405020303" pitchFamily="18" charset="0"/>
              </a:rPr>
              <a:t>индивидуальной коррекционной работе с использование метода символдрамы, по коррекции чувства страха с детьми была применена методика </a:t>
            </a:r>
            <a:r>
              <a:rPr lang="ru-RU" b="1" i="1" dirty="0">
                <a:solidFill>
                  <a:srgbClr val="FF0000"/>
                </a:solidFill>
                <a:latin typeface="Georgia" panose="02040502050405020303" pitchFamily="18" charset="0"/>
              </a:rPr>
              <a:t>«Материализация страха»</a:t>
            </a:r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Georgia" panose="02040502050405020303" pitchFamily="18" charset="0"/>
              </a:rPr>
              <a:t>. Ребенок садился за стол для индивидуальной работы и ему была дана инструкция:</a:t>
            </a:r>
          </a:p>
          <a:p>
            <a:pPr lvl="0" algn="just"/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Georgia" panose="02040502050405020303" pitchFamily="18" charset="0"/>
              </a:rPr>
              <a:t>         Нарисуйте </a:t>
            </a:r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Georgia" panose="02040502050405020303" pitchFamily="18" charset="0"/>
              </a:rPr>
              <a:t>свой страх на листе бумаги. Работу разрешалось никому не показывать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Georgia" panose="02040502050405020303" pitchFamily="18" charset="0"/>
              </a:rPr>
              <a:t>.</a:t>
            </a:r>
          </a:p>
          <a:p>
            <a:pPr lvl="0" algn="just"/>
            <a:endParaRPr lang="ru-RU" b="1" dirty="0">
              <a:solidFill>
                <a:schemeClr val="accent1">
                  <a:lumMod val="75000"/>
                </a:schemeClr>
              </a:solidFill>
              <a:latin typeface="Georgia" panose="02040502050405020303" pitchFamily="18" charset="0"/>
            </a:endParaRPr>
          </a:p>
          <a:p>
            <a:pPr lvl="0" algn="just"/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Georgia" panose="02040502050405020303" pitchFamily="18" charset="0"/>
              </a:rPr>
              <a:t>         Поступите </a:t>
            </a:r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Georgia" panose="02040502050405020303" pitchFamily="18" charset="0"/>
              </a:rPr>
              <a:t>с рисунком, как вам хочется. Его можно смять, порвать, сжечь или уничтожить другим способом. Ребенок сам выбирал, как ему хотелось поступить со своим рисунком с изображенным чувством страха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Georgia" panose="02040502050405020303" pitchFamily="18" charset="0"/>
              </a:rPr>
              <a:t>.</a:t>
            </a:r>
          </a:p>
          <a:p>
            <a:pPr lvl="0" algn="just"/>
            <a:endParaRPr lang="ru-RU" b="1" dirty="0">
              <a:solidFill>
                <a:schemeClr val="accent1">
                  <a:lumMod val="75000"/>
                </a:schemeClr>
              </a:solidFill>
              <a:latin typeface="Georgia" panose="02040502050405020303" pitchFamily="18" charset="0"/>
            </a:endParaRPr>
          </a:p>
          <a:p>
            <a:pPr lvl="0" algn="just"/>
            <a:endParaRPr lang="ru-RU" b="1" dirty="0" smtClean="0">
              <a:solidFill>
                <a:schemeClr val="accent1">
                  <a:lumMod val="75000"/>
                </a:schemeClr>
              </a:solidFill>
              <a:latin typeface="Georgia" panose="02040502050405020303" pitchFamily="18" charset="0"/>
            </a:endParaRPr>
          </a:p>
          <a:p>
            <a:pPr lvl="0" algn="just"/>
            <a:endParaRPr lang="ru-RU" b="1" dirty="0">
              <a:solidFill>
                <a:schemeClr val="accent1">
                  <a:lumMod val="75000"/>
                </a:schemeClr>
              </a:solidFill>
              <a:latin typeface="Georgia" panose="02040502050405020303" pitchFamily="18" charset="0"/>
            </a:endParaRPr>
          </a:p>
          <a:p>
            <a:pPr lvl="0" algn="just"/>
            <a:endParaRPr lang="ru-RU" b="1" dirty="0" smtClean="0">
              <a:solidFill>
                <a:schemeClr val="accent1">
                  <a:lumMod val="75000"/>
                </a:schemeClr>
              </a:solidFill>
              <a:latin typeface="Georgia" panose="02040502050405020303" pitchFamily="18" charset="0"/>
            </a:endParaRPr>
          </a:p>
          <a:p>
            <a:pPr lvl="0" algn="just"/>
            <a:endParaRPr lang="ru-RU" b="1" dirty="0">
              <a:solidFill>
                <a:schemeClr val="accent1">
                  <a:lumMod val="75000"/>
                </a:schemeClr>
              </a:solidFill>
              <a:latin typeface="Georgia" panose="02040502050405020303" pitchFamily="18" charset="0"/>
            </a:endParaRPr>
          </a:p>
          <a:p>
            <a:pPr lvl="0" algn="just"/>
            <a:endParaRPr lang="ru-RU" b="1" dirty="0" smtClean="0">
              <a:solidFill>
                <a:schemeClr val="accent1">
                  <a:lumMod val="75000"/>
                </a:schemeClr>
              </a:solidFill>
              <a:latin typeface="Georgia" panose="02040502050405020303" pitchFamily="18" charset="0"/>
            </a:endParaRPr>
          </a:p>
          <a:p>
            <a:pPr lvl="0" algn="just"/>
            <a:endParaRPr lang="ru-RU" b="1" dirty="0">
              <a:solidFill>
                <a:schemeClr val="accent1">
                  <a:lumMod val="75000"/>
                </a:schemeClr>
              </a:solidFill>
              <a:latin typeface="Georgia" panose="02040502050405020303" pitchFamily="18" charset="0"/>
            </a:endParaRPr>
          </a:p>
          <a:p>
            <a:pPr lvl="0" algn="just"/>
            <a:endParaRPr lang="ru-RU" b="1" dirty="0">
              <a:solidFill>
                <a:schemeClr val="accent1">
                  <a:lumMod val="75000"/>
                </a:schemeClr>
              </a:solidFill>
              <a:latin typeface="Georgia" panose="02040502050405020303" pitchFamily="18" charset="0"/>
            </a:endParaRPr>
          </a:p>
        </p:txBody>
      </p:sp>
      <p:pic>
        <p:nvPicPr>
          <p:cNvPr id="7170" name="Picture 2" descr="C:\Users\User\Desktop\мо\celebrate-color-party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3883331"/>
            <a:ext cx="2508325" cy="25083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53816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548680"/>
            <a:ext cx="8280920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Georgia" panose="02040502050405020303" pitchFamily="18" charset="0"/>
              </a:rPr>
              <a:t>          В </a:t>
            </a:r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Georgia" panose="02040502050405020303" pitchFamily="18" charset="0"/>
              </a:rPr>
              <a:t>методике символдрамы широко и эффективно распространена техника ритуальная драматизация </a:t>
            </a:r>
            <a:r>
              <a:rPr lang="ru-RU" b="1" i="1" dirty="0">
                <a:solidFill>
                  <a:srgbClr val="FF0000"/>
                </a:solidFill>
                <a:latin typeface="Georgia" panose="02040502050405020303" pitchFamily="18" charset="0"/>
              </a:rPr>
              <a:t>«Спонтанный театр»</a:t>
            </a:r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Georgia" panose="02040502050405020303" pitchFamily="18" charset="0"/>
              </a:rPr>
              <a:t>. На подгрупповых занятиях педагогом создавалась ситуация «публичного» проживания страха, участникам предлагалось:</a:t>
            </a:r>
          </a:p>
          <a:p>
            <a:pPr lvl="0" algn="just"/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Georgia" panose="02040502050405020303" pitchFamily="18" charset="0"/>
              </a:rPr>
              <a:t>          Рассмотреть </a:t>
            </a:r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Georgia" panose="02040502050405020303" pitchFamily="18" charset="0"/>
              </a:rPr>
              <a:t>изображения масок. Обменяться, впечатлениями.</a:t>
            </a:r>
          </a:p>
          <a:p>
            <a:pPr lvl="0" algn="just"/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Georgia" panose="02040502050405020303" pitchFamily="18" charset="0"/>
              </a:rPr>
              <a:t>          Придумать </a:t>
            </a:r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Georgia" panose="02040502050405020303" pitchFamily="18" charset="0"/>
              </a:rPr>
              <a:t>название и содержание истории, в которой маски были бы главными действующими лицами. Расположить их на листе ватмана и дорисовать </a:t>
            </a:r>
            <a:r>
              <a:rPr lang="ru-RU" b="1" i="1" dirty="0">
                <a:solidFill>
                  <a:srgbClr val="FF0000"/>
                </a:solidFill>
                <a:latin typeface="Georgia" panose="02040502050405020303" pitchFamily="18" charset="0"/>
              </a:rPr>
              <a:t>«картину»</a:t>
            </a:r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Georgia" panose="02040502050405020303" pitchFamily="18" charset="0"/>
              </a:rPr>
              <a:t>.</a:t>
            </a:r>
            <a:r>
              <a:rPr lang="ru-RU" b="1" i="1" dirty="0">
                <a:solidFill>
                  <a:srgbClr val="FF0000"/>
                </a:solidFill>
                <a:latin typeface="Georgia" panose="02040502050405020303" pitchFamily="18" charset="0"/>
              </a:rPr>
              <a:t> </a:t>
            </a:r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Georgia" panose="02040502050405020303" pitchFamily="18" charset="0"/>
              </a:rPr>
              <a:t>Материалы для коллективной работы выбирались по желанию «художников». Далее участникам было предложено «озвучить» картину.</a:t>
            </a:r>
          </a:p>
          <a:p>
            <a:pPr lvl="0" algn="just"/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Georgia" panose="02040502050405020303" pitchFamily="18" charset="0"/>
              </a:rPr>
              <a:t>          Распределить </a:t>
            </a:r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Georgia" panose="02040502050405020303" pitchFamily="18" charset="0"/>
              </a:rPr>
              <a:t>и отрепетировать роли в соответствии с придуманным сюжетом. Каждый должен был говорить от «лица» своей маски.</a:t>
            </a:r>
          </a:p>
          <a:p>
            <a:pPr algn="just"/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Georgia" panose="02040502050405020303" pitchFamily="18" charset="0"/>
              </a:rPr>
              <a:t>          На </a:t>
            </a:r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Georgia" panose="02040502050405020303" pitchFamily="18" charset="0"/>
              </a:rPr>
              <a:t>занятии получился небольшой спектакль, причем, как бы ни был страшен первоначальный сюжет, в момент озвучивания он вызывал смех у актеров. Для данного упражнения была оборудована сенсорная комната с инновационным оборудованием, листы ватмана, краски, карандаши, маски.</a:t>
            </a:r>
          </a:p>
        </p:txBody>
      </p:sp>
    </p:spTree>
    <p:extLst>
      <p:ext uri="{BB962C8B-B14F-4D97-AF65-F5344CB8AC3E}">
        <p14:creationId xmlns:p14="http://schemas.microsoft.com/office/powerpoint/2010/main" val="3539145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692696"/>
            <a:ext cx="8136904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Georgia" panose="02040502050405020303" pitchFamily="18" charset="0"/>
              </a:rPr>
              <a:t>          На </a:t>
            </a:r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Georgia" panose="02040502050405020303" pitchFamily="18" charset="0"/>
              </a:rPr>
              <a:t>каждом коррекционном занятии с использованием арт-терапии, символдрамы педагогом-психологом проводился заключительный этап, рефлексивный анализ. </a:t>
            </a:r>
            <a:endParaRPr lang="ru-RU" b="1" dirty="0" smtClean="0">
              <a:solidFill>
                <a:schemeClr val="accent1">
                  <a:lumMod val="75000"/>
                </a:schemeClr>
              </a:solidFill>
              <a:latin typeface="Georgia" panose="02040502050405020303" pitchFamily="18" charset="0"/>
            </a:endParaRPr>
          </a:p>
          <a:p>
            <a:pPr algn="just"/>
            <a:endParaRPr lang="ru-RU" b="1" dirty="0">
              <a:solidFill>
                <a:schemeClr val="accent1">
                  <a:lumMod val="75000"/>
                </a:schemeClr>
              </a:solidFill>
              <a:latin typeface="Georgia" panose="02040502050405020303" pitchFamily="18" charset="0"/>
            </a:endParaRPr>
          </a:p>
          <a:p>
            <a:pPr algn="just"/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Georgia" panose="02040502050405020303" pitchFamily="18" charset="0"/>
              </a:rPr>
              <a:t>          В </a:t>
            </a:r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Georgia" panose="02040502050405020303" pitchFamily="18" charset="0"/>
              </a:rPr>
              <a:t>процессе коллективной рефлексии каждому участнику предлагалось вербализовать собственные впечатления, обсудить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Georgia" panose="02040502050405020303" pitchFamily="18" charset="0"/>
              </a:rPr>
              <a:t>:</a:t>
            </a:r>
          </a:p>
          <a:p>
            <a:pPr algn="just"/>
            <a:endParaRPr lang="ru-RU" b="1" dirty="0">
              <a:solidFill>
                <a:schemeClr val="accent1">
                  <a:lumMod val="75000"/>
                </a:schemeClr>
              </a:solidFill>
              <a:latin typeface="Georgia" panose="02040502050405020303" pitchFamily="18" charset="0"/>
            </a:endParaRPr>
          </a:p>
          <a:p>
            <a:pPr marL="342900" lvl="0" indent="-342900" algn="just">
              <a:buFont typeface="+mj-lt"/>
              <a:buAutoNum type="arabicPeriod"/>
            </a:pPr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Georgia" panose="02040502050405020303" pitchFamily="18" charset="0"/>
              </a:rPr>
              <a:t>Что чувствовал участник, когда работал, что он чувствовал на рефлексивном анализе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Georgia" panose="02040502050405020303" pitchFamily="18" charset="0"/>
              </a:rPr>
              <a:t>?</a:t>
            </a:r>
            <a:endParaRPr lang="ru-RU" b="1" dirty="0">
              <a:solidFill>
                <a:schemeClr val="accent1">
                  <a:lumMod val="75000"/>
                </a:schemeClr>
              </a:solidFill>
              <a:latin typeface="Georgia" panose="02040502050405020303" pitchFamily="18" charset="0"/>
            </a:endParaRPr>
          </a:p>
          <a:p>
            <a:pPr marL="342900" lvl="0" indent="-342900" algn="just">
              <a:buFont typeface="+mj-lt"/>
              <a:buAutoNum type="arabicPeriod"/>
            </a:pPr>
            <a:endParaRPr lang="ru-RU" b="1" dirty="0">
              <a:solidFill>
                <a:schemeClr val="accent1">
                  <a:lumMod val="75000"/>
                </a:schemeClr>
              </a:solidFill>
              <a:latin typeface="Georgia" panose="02040502050405020303" pitchFamily="18" charset="0"/>
            </a:endParaRPr>
          </a:p>
          <a:p>
            <a:pPr marL="342900" indent="-342900" algn="just">
              <a:buFont typeface="+mj-lt"/>
              <a:buAutoNum type="arabicPeriod"/>
            </a:pPr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Georgia" panose="02040502050405020303" pitchFamily="18" charset="0"/>
              </a:rPr>
              <a:t>Участникам были заданы вопросы: </a:t>
            </a:r>
          </a:p>
          <a:p>
            <a:pPr marL="285750" lvl="0" indent="-285750" algn="just">
              <a:buFont typeface="Wingdings" panose="05000000000000000000" pitchFamily="2" charset="2"/>
              <a:buChar char="ü"/>
            </a:pPr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Georgia" panose="02040502050405020303" pitchFamily="18" charset="0"/>
              </a:rPr>
              <a:t>Как можно помочь себе и другим, если вдруг станет страшно?</a:t>
            </a:r>
          </a:p>
          <a:p>
            <a:pPr marL="285750" lvl="0" indent="-285750" algn="just">
              <a:buFont typeface="Wingdings" panose="05000000000000000000" pitchFamily="2" charset="2"/>
              <a:buChar char="ü"/>
            </a:pPr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Georgia" panose="02040502050405020303" pitchFamily="18" charset="0"/>
              </a:rPr>
              <a:t>Какого цвета ваши чувства, когда бывает страшно?</a:t>
            </a:r>
          </a:p>
          <a:p>
            <a:pPr marL="285750" lvl="0" indent="-285750" algn="just">
              <a:buFont typeface="Wingdings" panose="05000000000000000000" pitchFamily="2" charset="2"/>
              <a:buChar char="ü"/>
            </a:pPr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Georgia" panose="02040502050405020303" pitchFamily="18" charset="0"/>
              </a:rPr>
              <a:t>Какого цвета ваши чувства сейчас? </a:t>
            </a:r>
            <a:endParaRPr lang="ru-RU" b="1" dirty="0" smtClean="0">
              <a:solidFill>
                <a:schemeClr val="accent1">
                  <a:lumMod val="75000"/>
                </a:schemeClr>
              </a:solidFill>
              <a:latin typeface="Georgia" panose="02040502050405020303" pitchFamily="18" charset="0"/>
            </a:endParaRPr>
          </a:p>
          <a:p>
            <a:pPr marL="285750" lvl="0" indent="-285750" algn="just">
              <a:buFont typeface="Wingdings" panose="05000000000000000000" pitchFamily="2" charset="2"/>
              <a:buChar char="ü"/>
            </a:pPr>
            <a:endParaRPr lang="ru-RU" b="1" dirty="0">
              <a:solidFill>
                <a:schemeClr val="accent1">
                  <a:lumMod val="75000"/>
                </a:schemeClr>
              </a:solidFill>
              <a:latin typeface="Georgia" panose="02040502050405020303" pitchFamily="18" charset="0"/>
            </a:endParaRPr>
          </a:p>
          <a:p>
            <a:pPr marL="285750" lvl="0" indent="-285750" algn="just">
              <a:buFont typeface="Wingdings" panose="05000000000000000000" pitchFamily="2" charset="2"/>
              <a:buChar char="ü"/>
            </a:pPr>
            <a:endParaRPr lang="ru-RU" b="1" dirty="0" smtClean="0">
              <a:solidFill>
                <a:schemeClr val="accent1">
                  <a:lumMod val="75000"/>
                </a:schemeClr>
              </a:solidFill>
              <a:latin typeface="Georgia" panose="02040502050405020303" pitchFamily="18" charset="0"/>
            </a:endParaRPr>
          </a:p>
          <a:p>
            <a:pPr marL="285750" lvl="0" indent="-285750" algn="just">
              <a:buFont typeface="Wingdings" panose="05000000000000000000" pitchFamily="2" charset="2"/>
              <a:buChar char="ü"/>
            </a:pPr>
            <a:endParaRPr lang="ru-RU" b="1" dirty="0">
              <a:solidFill>
                <a:schemeClr val="accent1">
                  <a:lumMod val="75000"/>
                </a:schemeClr>
              </a:solidFill>
              <a:latin typeface="Georgia" panose="02040502050405020303" pitchFamily="18" charset="0"/>
            </a:endParaRPr>
          </a:p>
          <a:p>
            <a:pPr marL="285750" lvl="0" indent="-285750" algn="just">
              <a:buFont typeface="Wingdings" panose="05000000000000000000" pitchFamily="2" charset="2"/>
              <a:buChar char="ü"/>
            </a:pPr>
            <a:endParaRPr lang="ru-RU" b="1" dirty="0">
              <a:solidFill>
                <a:schemeClr val="accent1">
                  <a:lumMod val="75000"/>
                </a:schemeClr>
              </a:solidFill>
              <a:latin typeface="Georgia" panose="020405020504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2092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39912" y="692696"/>
            <a:ext cx="8294173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Georgia" panose="02040502050405020303" pitchFamily="18" charset="0"/>
              </a:rPr>
              <a:t>          Одновременно </a:t>
            </a:r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Georgia" panose="02040502050405020303" pitchFamily="18" charset="0"/>
              </a:rPr>
              <a:t>обсуждались индивидуальные рисунки, выполненные на этапе </a:t>
            </a:r>
            <a:r>
              <a:rPr lang="ru-RU" b="1" i="1" dirty="0">
                <a:solidFill>
                  <a:srgbClr val="FF0000"/>
                </a:solidFill>
                <a:latin typeface="Georgia" panose="02040502050405020303" pitchFamily="18" charset="0"/>
              </a:rPr>
              <a:t>«Настроя»</a:t>
            </a:r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Georgia" panose="02040502050405020303" pitchFamily="18" charset="0"/>
              </a:rPr>
              <a:t>. Педагогом-психологом было предложено рассмотреть изображения масок. Обменяться, впечатлениями. </a:t>
            </a:r>
            <a:endParaRPr lang="ru-RU" b="1" dirty="0" smtClean="0">
              <a:solidFill>
                <a:schemeClr val="accent1">
                  <a:lumMod val="75000"/>
                </a:schemeClr>
              </a:solidFill>
              <a:latin typeface="Georgia" panose="02040502050405020303" pitchFamily="18" charset="0"/>
            </a:endParaRPr>
          </a:p>
          <a:p>
            <a:pPr algn="just"/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Georgia" panose="02040502050405020303" pitchFamily="18" charset="0"/>
              </a:rPr>
              <a:t> 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Georgia" panose="02040502050405020303" pitchFamily="18" charset="0"/>
              </a:rPr>
              <a:t>         Участникам </a:t>
            </a:r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Georgia" panose="02040502050405020303" pitchFamily="18" charset="0"/>
              </a:rPr>
              <a:t>предлагалось придумать название и содержание истории, в которой маски</a:t>
            </a:r>
            <a:r>
              <a:rPr lang="ru-RU" b="1" i="1" dirty="0">
                <a:solidFill>
                  <a:schemeClr val="accent1">
                    <a:lumMod val="75000"/>
                  </a:schemeClr>
                </a:solidFill>
                <a:latin typeface="Georgia" panose="02040502050405020303" pitchFamily="18" charset="0"/>
              </a:rPr>
              <a:t> </a:t>
            </a:r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Georgia" panose="02040502050405020303" pitchFamily="18" charset="0"/>
              </a:rPr>
              <a:t>были бы главными действующими лицами, и расположить их на листе ватмана, дорисовать </a:t>
            </a:r>
            <a:r>
              <a:rPr lang="ru-RU" b="1" i="1" dirty="0">
                <a:solidFill>
                  <a:srgbClr val="FF0000"/>
                </a:solidFill>
                <a:latin typeface="Georgia" panose="02040502050405020303" pitchFamily="18" charset="0"/>
              </a:rPr>
              <a:t>«картину»</a:t>
            </a:r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Georgia" panose="02040502050405020303" pitchFamily="18" charset="0"/>
              </a:rPr>
              <a:t>. </a:t>
            </a:r>
            <a:endParaRPr lang="ru-RU" b="1" dirty="0" smtClean="0">
              <a:solidFill>
                <a:schemeClr val="accent1">
                  <a:lumMod val="75000"/>
                </a:schemeClr>
              </a:solidFill>
              <a:latin typeface="Georgia" panose="02040502050405020303" pitchFamily="18" charset="0"/>
            </a:endParaRPr>
          </a:p>
          <a:p>
            <a:pPr algn="just"/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Georgia" panose="02040502050405020303" pitchFamily="18" charset="0"/>
              </a:rPr>
              <a:t>          Материалы </a:t>
            </a:r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Georgia" panose="02040502050405020303" pitchFamily="18" charset="0"/>
              </a:rPr>
              <a:t>для коллективной работы выбирались по желанию «художников». Далее участникам предлагалось «озвучить» картину.</a:t>
            </a:r>
          </a:p>
          <a:p>
            <a:pPr lvl="0" algn="just"/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Georgia" panose="02040502050405020303" pitchFamily="18" charset="0"/>
              </a:rPr>
              <a:t>          Были </a:t>
            </a:r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Georgia" panose="02040502050405020303" pitchFamily="18" charset="0"/>
              </a:rPr>
              <a:t>распределены роли в соответствии с придуманным сюжетом. Каждый участник говорил от «лица» своей маски.</a:t>
            </a:r>
          </a:p>
          <a:p>
            <a:pPr algn="just"/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Georgia" panose="02040502050405020303" pitchFamily="18" charset="0"/>
              </a:rPr>
              <a:t>          </a:t>
            </a:r>
          </a:p>
          <a:p>
            <a:pPr algn="just"/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Georgia" panose="02040502050405020303" pitchFamily="18" charset="0"/>
              </a:rPr>
              <a:t> 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Georgia" panose="02040502050405020303" pitchFamily="18" charset="0"/>
              </a:rPr>
              <a:t>         С </a:t>
            </a:r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Georgia" panose="02040502050405020303" pitchFamily="18" charset="0"/>
              </a:rPr>
              <a:t>помощью этой методики был получен небольшой спектакль, причем, как бы ни был страшен первоначальный сюжет, в момент озвучивания он вызывал смех у актеров, что тем самым было эффективным моментом в коррекции страхов. </a:t>
            </a:r>
          </a:p>
        </p:txBody>
      </p:sp>
    </p:spTree>
    <p:extLst>
      <p:ext uri="{BB962C8B-B14F-4D97-AF65-F5344CB8AC3E}">
        <p14:creationId xmlns:p14="http://schemas.microsoft.com/office/powerpoint/2010/main" val="1207234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87220" y="476672"/>
            <a:ext cx="8289236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Georgia" panose="02040502050405020303" pitchFamily="18" charset="0"/>
              </a:rPr>
              <a:t>          Методика </a:t>
            </a:r>
            <a:r>
              <a:rPr lang="ru-RU" b="1" i="1" dirty="0">
                <a:solidFill>
                  <a:srgbClr val="FF0000"/>
                </a:solidFill>
                <a:latin typeface="Georgia" panose="02040502050405020303" pitchFamily="18" charset="0"/>
              </a:rPr>
              <a:t>«Кинопробы»</a:t>
            </a:r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Georgia" panose="02040502050405020303" pitchFamily="18" charset="0"/>
              </a:rPr>
              <a:t>, также положительно влияла на коррекцию чувства страха и детскую тревожность. </a:t>
            </a:r>
            <a:r>
              <a:rPr lang="ru-RU" b="1" i="1" dirty="0">
                <a:solidFill>
                  <a:srgbClr val="FF0000"/>
                </a:solidFill>
                <a:latin typeface="Georgia" panose="02040502050405020303" pitchFamily="18" charset="0"/>
              </a:rPr>
              <a:t>Целью</a:t>
            </a:r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Georgia" panose="02040502050405020303" pitchFamily="18" charset="0"/>
              </a:rPr>
              <a:t> этой методики была: профилактика и коррекция чувства страха и тревожности, усваивание стратегии поведения в сложной ситуации. Педагог просил ребенка представить, что он пробует свои силы в актерском мастерстве. Педагог выступает в этом упражнении в качестве сценариста. Педагог – сценарист познакомил участника с сюжетом будущего фильма. Потом юный артист старался воспроизвести действие. Если помимо сценариста в фильме должны принимать участие другие люди, то педагог сам играл за них, также использовал куклы и игрушки. В придумывании сюжетов педагог проявлял творческий подход. </a:t>
            </a:r>
            <a:endParaRPr lang="ru-RU" b="1" dirty="0" smtClean="0">
              <a:solidFill>
                <a:schemeClr val="accent1">
                  <a:lumMod val="75000"/>
                </a:schemeClr>
              </a:solidFill>
              <a:latin typeface="Georgia" panose="02040502050405020303" pitchFamily="18" charset="0"/>
            </a:endParaRPr>
          </a:p>
          <a:p>
            <a:pPr algn="just"/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Georgia" panose="02040502050405020303" pitchFamily="18" charset="0"/>
              </a:rPr>
              <a:t> 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Georgia" panose="02040502050405020303" pitchFamily="18" charset="0"/>
              </a:rPr>
              <a:t>         В </a:t>
            </a:r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Georgia" panose="02040502050405020303" pitchFamily="18" charset="0"/>
              </a:rPr>
              <a:t>основу каждого сюжета должна была лечь история, действительно произошедшая с ребенком и вызвавшая у него страх, или то событие, которого нет в жизненном опыте ребёнка, но, тем не менее, ребенок его опасается. Например, ребенок боялся потеряться в людном месте, с ним была проиграна ситуация как это могло быть в реальной жизни. Для этой методики была оборудована уютная сенсорная комната с инновационным и современным оборудованием.</a:t>
            </a:r>
          </a:p>
        </p:txBody>
      </p:sp>
    </p:spTree>
    <p:extLst>
      <p:ext uri="{BB962C8B-B14F-4D97-AF65-F5344CB8AC3E}">
        <p14:creationId xmlns:p14="http://schemas.microsoft.com/office/powerpoint/2010/main" val="1981204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02163" y="548680"/>
            <a:ext cx="8274294" cy="58262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b="1" dirty="0">
                <a:solidFill>
                  <a:srgbClr val="FF0000"/>
                </a:solidFill>
                <a:latin typeface="Georgia" panose="02040502050405020303" pitchFamily="18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Цель: </a:t>
            </a:r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Georgia" panose="02040502050405020303" pitchFamily="18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коррекция детских страхов и тревожности у детей с использованием символдрамы и арт-терапии в индивидуальной и подгрупповой коррекционной работе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Georgia" panose="02040502050405020303" pitchFamily="18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.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endParaRPr lang="ru-RU" b="1" dirty="0">
              <a:solidFill>
                <a:schemeClr val="accent1">
                  <a:lumMod val="75000"/>
                </a:schemeClr>
              </a:solidFill>
              <a:latin typeface="Georgia" panose="02040502050405020303" pitchFamily="18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b="1" dirty="0">
                <a:solidFill>
                  <a:srgbClr val="FF0000"/>
                </a:solidFill>
                <a:latin typeface="Georgia" panose="02040502050405020303" pitchFamily="18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Задачи:</a:t>
            </a:r>
            <a:r>
              <a:rPr lang="ru-RU" dirty="0">
                <a:solidFill>
                  <a:srgbClr val="FF0000"/>
                </a:solidFill>
                <a:latin typeface="Georgia" panose="02040502050405020303" pitchFamily="18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SzPts val="1000"/>
              <a:buFont typeface="Times New Roman"/>
              <a:buChar char="-"/>
              <a:tabLst>
                <a:tab pos="457200" algn="l"/>
              </a:tabLst>
            </a:pPr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Georgia" panose="02040502050405020303" pitchFamily="18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Обобщить теоретический материал по проблеме возникновения страха и тревожности у детей старшего дошкольного возраста.</a:t>
            </a: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SzPts val="1000"/>
              <a:buFont typeface="Times New Roman"/>
              <a:buChar char="-"/>
              <a:tabLst>
                <a:tab pos="457200" algn="l"/>
              </a:tabLst>
            </a:pPr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Georgia" panose="02040502050405020303" pitchFamily="18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Выявить психолого-педагогические аспекты проявления страха.</a:t>
            </a: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SzPts val="1000"/>
              <a:buFont typeface="Times New Roman"/>
              <a:buChar char="-"/>
              <a:tabLst>
                <a:tab pos="457200" algn="l"/>
              </a:tabLst>
            </a:pPr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Georgia" panose="02040502050405020303" pitchFamily="18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Подобрать мониторинг исследования детских страхов.</a:t>
            </a: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SzPts val="1000"/>
              <a:buFont typeface="Times New Roman"/>
              <a:buChar char="-"/>
              <a:tabLst>
                <a:tab pos="457200" algn="l"/>
              </a:tabLst>
            </a:pPr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Georgia" panose="02040502050405020303" pitchFamily="18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Использовать методы арт-терапии и символдрамы в коррекционной работе по преодолению детских страхов и тревожности. </a:t>
            </a: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SzPts val="1000"/>
              <a:buFont typeface="Times New Roman"/>
              <a:buChar char="-"/>
              <a:tabLst>
                <a:tab pos="457200" algn="l"/>
              </a:tabLst>
            </a:pPr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Georgia" panose="02040502050405020303" pitchFamily="18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Научить ребёнка испытывать положительные эмоции, что благотворно влияет на его психику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Georgia" panose="02040502050405020303" pitchFamily="18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.</a:t>
            </a: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SzPts val="1000"/>
              <a:buFont typeface="Times New Roman"/>
              <a:buChar char="-"/>
              <a:tabLst>
                <a:tab pos="457200" algn="l"/>
              </a:tabLst>
            </a:pPr>
            <a:endParaRPr lang="ru-RU" b="1" dirty="0">
              <a:solidFill>
                <a:schemeClr val="accent1">
                  <a:lumMod val="75000"/>
                </a:schemeClr>
              </a:solidFill>
              <a:latin typeface="Georgia" panose="02040502050405020303" pitchFamily="18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SzPts val="1000"/>
              <a:buFont typeface="Times New Roman"/>
              <a:buChar char="-"/>
              <a:tabLst>
                <a:tab pos="457200" algn="l"/>
              </a:tabLst>
            </a:pPr>
            <a:endParaRPr lang="ru-RU" b="1" dirty="0" smtClean="0">
              <a:solidFill>
                <a:schemeClr val="accent1">
                  <a:lumMod val="75000"/>
                </a:schemeClr>
              </a:solidFill>
              <a:latin typeface="Georgia" panose="02040502050405020303" pitchFamily="18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620688"/>
            <a:ext cx="8424936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         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Georgia" panose="02040502050405020303" pitchFamily="18" charset="0"/>
              </a:rPr>
              <a:t>Методика </a:t>
            </a:r>
            <a:r>
              <a:rPr lang="ru-RU" b="1" i="1" dirty="0">
                <a:solidFill>
                  <a:srgbClr val="FF0000"/>
                </a:solidFill>
                <a:latin typeface="Georgia" panose="02040502050405020303" pitchFamily="18" charset="0"/>
              </a:rPr>
              <a:t>«Нить повествования» </a:t>
            </a:r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Georgia" panose="02040502050405020303" pitchFamily="18" charset="0"/>
              </a:rPr>
              <a:t>целью, которой было научить ребенка правильно и безопасно реагировать на возникшие чувства страха. Педагог-психолог брал клубок толстых ниток, затем было придумано начало рассказа о ребенке, который чего-то боялся. Пример: «Жил на свете мальчик Петя. Он был добрым и умным. У него были любящие родители. Наверное, все у Пети было бы хорошо, если бы не его страхи. А боялся он...». На этих словах  клубочек передавался ребенку, оставив в руках педагога конец нити. Ребенок самостоятельно продолжил историю и наделил Петю своими страхами. Это были страхи самого ребенка, и страхи которые он давно пережил. В некоторых случаях дети придумывали совсем нестрашные страхи, отчего история получилась юмористической. Это также было положительным моментом в коррекционной работе, так как от смеха над маленькими страхами до ироничного отношения к своим реальным страхам один шаг, и он будет сделан со временем. Остающаяся в руках играющих нить показывала, сколько кругов описал клубок. Когда таких нитяных слоев было уже слишком много, педагог самостоятельно подводил повествование к концу (главным условием было, чтобы конец был счастливый). </a:t>
            </a:r>
          </a:p>
        </p:txBody>
      </p:sp>
    </p:spTree>
    <p:extLst>
      <p:ext uri="{BB962C8B-B14F-4D97-AF65-F5344CB8AC3E}">
        <p14:creationId xmlns:p14="http://schemas.microsoft.com/office/powerpoint/2010/main" val="1554192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01305" y="404664"/>
            <a:ext cx="8280920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Georgia" panose="02040502050405020303" pitchFamily="18" charset="0"/>
              </a:rPr>
              <a:t>          Если </a:t>
            </a:r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Georgia" panose="02040502050405020303" pitchFamily="18" charset="0"/>
              </a:rPr>
              <a:t>счастливой концовки не получалось, то ребенку было обещано продолжить придумывание историй о Пете в следующий раз, где мальчику обязательно повезет. </a:t>
            </a:r>
            <a:endParaRPr lang="ru-RU" b="1" dirty="0" smtClean="0">
              <a:solidFill>
                <a:schemeClr val="accent1">
                  <a:lumMod val="75000"/>
                </a:schemeClr>
              </a:solidFill>
              <a:latin typeface="Georgia" panose="02040502050405020303" pitchFamily="18" charset="0"/>
            </a:endParaRPr>
          </a:p>
          <a:p>
            <a:pPr algn="just"/>
            <a:endParaRPr lang="ru-RU" b="1" dirty="0">
              <a:solidFill>
                <a:schemeClr val="accent1">
                  <a:lumMod val="75000"/>
                </a:schemeClr>
              </a:solidFill>
              <a:latin typeface="Georgia" panose="02040502050405020303" pitchFamily="18" charset="0"/>
            </a:endParaRPr>
          </a:p>
          <a:p>
            <a:pPr algn="just"/>
            <a:endParaRPr lang="ru-RU" b="1" dirty="0">
              <a:solidFill>
                <a:schemeClr val="accent1">
                  <a:lumMod val="75000"/>
                </a:schemeClr>
              </a:solidFill>
              <a:latin typeface="Georgia" panose="02040502050405020303" pitchFamily="18" charset="0"/>
            </a:endParaRPr>
          </a:p>
          <a:p>
            <a:pPr algn="just"/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Georgia" panose="02040502050405020303" pitchFamily="18" charset="0"/>
              </a:rPr>
              <a:t>          В </a:t>
            </a:r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Georgia" panose="02040502050405020303" pitchFamily="18" charset="0"/>
              </a:rPr>
              <a:t>коррекционной работе со страхами с использованием символдрамы, применялась техника </a:t>
            </a:r>
            <a:r>
              <a:rPr lang="ru-RU" b="1" i="1" dirty="0">
                <a:solidFill>
                  <a:srgbClr val="FF0000"/>
                </a:solidFill>
                <a:latin typeface="Georgia" panose="02040502050405020303" pitchFamily="18" charset="0"/>
              </a:rPr>
              <a:t>«Коллаж»</a:t>
            </a:r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Georgia" panose="02040502050405020303" pitchFamily="18" charset="0"/>
              </a:rPr>
              <a:t>.</a:t>
            </a:r>
            <a:r>
              <a:rPr lang="ru-RU" b="1" i="1" dirty="0">
                <a:solidFill>
                  <a:srgbClr val="FF0000"/>
                </a:solidFill>
                <a:latin typeface="Georgia" panose="02040502050405020303" pitchFamily="18" charset="0"/>
              </a:rPr>
              <a:t> </a:t>
            </a:r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Georgia" panose="02040502050405020303" pitchFamily="18" charset="0"/>
              </a:rPr>
              <a:t>Целью данной методики было: сформировать у ребенка положительное </a:t>
            </a:r>
            <a:r>
              <a:rPr lang="ru-RU" b="1" dirty="0" err="1">
                <a:solidFill>
                  <a:schemeClr val="accent1">
                    <a:lumMod val="75000"/>
                  </a:schemeClr>
                </a:solidFill>
                <a:latin typeface="Georgia" panose="02040502050405020303" pitchFamily="18" charset="0"/>
              </a:rPr>
              <a:t>отреагирование</a:t>
            </a:r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Georgia" panose="02040502050405020303" pitchFamily="18" charset="0"/>
              </a:rPr>
              <a:t> и трансформацию страха. Ребёнку было предложено сделать коллаж на тему </a:t>
            </a:r>
            <a:r>
              <a:rPr lang="ru-RU" b="1" i="1" dirty="0">
                <a:solidFill>
                  <a:schemeClr val="accent1">
                    <a:lumMod val="75000"/>
                  </a:schemeClr>
                </a:solidFill>
                <a:latin typeface="Georgia" panose="02040502050405020303" pitchFamily="18" charset="0"/>
              </a:rPr>
              <a:t>«Мой страх в прошлом, настоящем и будущем»</a:t>
            </a:r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Georgia" panose="02040502050405020303" pitchFamily="18" charset="0"/>
              </a:rPr>
              <a:t>. Для данной методики была создана специальная развивающая среда: листы ватмана, старые журналы различной тематики, клей, краски. Эту техника используется с 5-ти лет. Задание выполнялось по следующей схеме: просмотр журналов, выбор картинок по теме (15 мин); вырезание нужных форм и картинок (15 мин); расположение вырезанного на листе, окончательное утверждение макета, приклеивание (10-15 мин); доработка коллажа – подрисовывание коллажа  (10 мин); участниками давалось название коллажу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Georgia" panose="02040502050405020303" pitchFamily="18" charset="0"/>
              </a:rPr>
              <a:t>.</a:t>
            </a:r>
          </a:p>
          <a:p>
            <a:pPr algn="just"/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Georgia" panose="02040502050405020303" pitchFamily="18" charset="0"/>
              </a:rPr>
              <a:t> </a:t>
            </a:r>
            <a:endParaRPr lang="ru-RU" b="1" dirty="0">
              <a:solidFill>
                <a:schemeClr val="accent1">
                  <a:lumMod val="75000"/>
                </a:schemeClr>
              </a:solidFill>
              <a:latin typeface="Georgia" panose="020405020504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91328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38809" y="548680"/>
            <a:ext cx="8280920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Georgia" panose="02040502050405020303" pitchFamily="18" charset="0"/>
              </a:rPr>
              <a:t>      Методика </a:t>
            </a:r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Georgia" panose="02040502050405020303" pitchFamily="18" charset="0"/>
              </a:rPr>
              <a:t>символдрамы и арт-терапии включает в себя эффективную технику в работе с коррекцией страхов: </a:t>
            </a:r>
            <a:r>
              <a:rPr lang="ru-RU" b="1" i="1" dirty="0">
                <a:solidFill>
                  <a:srgbClr val="FF0000"/>
                </a:solidFill>
                <a:latin typeface="Georgia" panose="02040502050405020303" pitchFamily="18" charset="0"/>
              </a:rPr>
              <a:t>«Чудеса на песке»</a:t>
            </a:r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Georgia" panose="02040502050405020303" pitchFamily="18" charset="0"/>
              </a:rPr>
              <a:t>. Эта техника являлась одной из способов работы с песком — закапывание негатива в песок с последующим извлечением. Ребёнку было предложено выбрать из множества фигурок те, которые настолько неприятны, что их хочется спрятать или закопать. Он прятал в песок те фигурки, которые ему не по нраву, которые вызывают  негатив, страх, раздражение или просто ему не нравятся. Далее следует выкапывание спрятанного. Постепенно, по одной фигурке, ребёнок извлекал из-под слоя песка свои нерешенные проблемы, преодолевая сильное нежелание посмотреть в глаза проблеме или страху. Педагог-психолог на протяжении занятия  задавал участнику вопросы: «Что это может значить для тебя?», «Что это за фигурка?», «Что это такое?», «Что ты спрятал здесь?» Соотнося фигурку со значением поля, в которой она спрятана, психолог задавал вопрос, связанный с местоположением фигурки или предмета. Вопросы были заданы не конкретно, обтекаемо, тем самым давая ребенку проявить фантазию, и получить от ребенка как можно  объемней ответ. </a:t>
            </a:r>
            <a:endParaRPr lang="ru-RU" b="1" dirty="0" smtClean="0">
              <a:solidFill>
                <a:schemeClr val="accent1">
                  <a:lumMod val="75000"/>
                </a:schemeClr>
              </a:solidFill>
              <a:latin typeface="Georgia" panose="02040502050405020303" pitchFamily="18" charset="0"/>
            </a:endParaRPr>
          </a:p>
          <a:p>
            <a:pPr algn="just"/>
            <a:endParaRPr lang="ru-RU" b="1" dirty="0">
              <a:solidFill>
                <a:schemeClr val="accent1">
                  <a:lumMod val="75000"/>
                </a:schemeClr>
              </a:solidFill>
              <a:latin typeface="Georgia" panose="020405020504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98217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43158" y="620688"/>
            <a:ext cx="828092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Georgia" panose="02040502050405020303" pitchFamily="18" charset="0"/>
              </a:rPr>
              <a:t>          Метод </a:t>
            </a:r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Georgia" panose="02040502050405020303" pitchFamily="18" charset="0"/>
              </a:rPr>
              <a:t>арт-терапии и символдрамы - это одни из самых интересных и творческих методов психологической работы, использующие возможности искусства для достижения положительных изменений в эмоциональном, интеллектуальном и личностном развитии детей с особыми образовательными потребностями; благодаря комплексному сочетанию методов арт-терапии и символдрамы возможна более эффективная психокоррекция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Georgia" panose="02040502050405020303" pitchFamily="18" charset="0"/>
              </a:rPr>
              <a:t>.</a:t>
            </a:r>
          </a:p>
          <a:p>
            <a:pPr algn="just"/>
            <a:endParaRPr lang="ru-RU" b="1" dirty="0">
              <a:solidFill>
                <a:schemeClr val="accent1">
                  <a:lumMod val="75000"/>
                </a:schemeClr>
              </a:solidFill>
              <a:latin typeface="Georgia" panose="02040502050405020303" pitchFamily="18" charset="0"/>
            </a:endParaRPr>
          </a:p>
          <a:p>
            <a:pPr algn="just"/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Georgia" panose="02040502050405020303" pitchFamily="18" charset="0"/>
              </a:rPr>
              <a:t> 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Georgia" panose="02040502050405020303" pitchFamily="18" charset="0"/>
              </a:rPr>
              <a:t>         Результатами </a:t>
            </a:r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Georgia" panose="02040502050405020303" pitchFamily="18" charset="0"/>
              </a:rPr>
              <a:t>арт-терапевтической работы являются - развитие коммуникативных навыков, с помощью творчества преодолевается негативное отношение друг к другу, дети становятся дружелюбными и более контактными; внимание становится более устойчивым; значительно улучшается работоспособность детей; и самое главное - «внутренний» мир ребенка становится более понятен педагогам, родителям, близким людям, дети получают уникальную возможность выразить себя и быть при этом услышанными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Georgia" panose="02040502050405020303" pitchFamily="18" charset="0"/>
              </a:rPr>
              <a:t>.</a:t>
            </a:r>
          </a:p>
          <a:p>
            <a:pPr algn="just"/>
            <a:endParaRPr lang="ru-RU" b="1" dirty="0">
              <a:solidFill>
                <a:schemeClr val="accent1">
                  <a:lumMod val="75000"/>
                </a:schemeClr>
              </a:solidFill>
              <a:latin typeface="Georgia" panose="02040502050405020303" pitchFamily="18" charset="0"/>
            </a:endParaRPr>
          </a:p>
          <a:p>
            <a:pPr algn="just"/>
            <a:endParaRPr lang="ru-RU" b="1" dirty="0">
              <a:solidFill>
                <a:schemeClr val="accent1">
                  <a:lumMod val="75000"/>
                </a:schemeClr>
              </a:solidFill>
              <a:latin typeface="Georgia" panose="020405020504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28474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467544" y="551003"/>
            <a:ext cx="8208912" cy="59093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Georgia" panose="02040502050405020303" pitchFamily="18" charset="0"/>
                <a:ea typeface="Times New Roman" pitchFamily="18" charset="0"/>
                <a:cs typeface="Times New Roman" pitchFamily="18" charset="0"/>
              </a:rPr>
              <a:t>Библиографический список</a:t>
            </a:r>
            <a:endParaRPr kumimoji="0" lang="ru-RU" altLang="ru-RU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Georgia" panose="02040502050405020303" pitchFamily="18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Georgia" panose="02040502050405020303" pitchFamily="18" charset="0"/>
                <a:ea typeface="Times New Roman" pitchFamily="18" charset="0"/>
                <a:cs typeface="Times New Roman" pitchFamily="18" charset="0"/>
              </a:rPr>
              <a:t>1. </a:t>
            </a:r>
            <a:r>
              <a:rPr kumimoji="0" lang="ru-RU" altLang="ru-RU" b="1" i="0" u="none" strike="noStrike" cap="none" normalizeH="0" baseline="0" dirty="0" err="1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Georgia" panose="02040502050405020303" pitchFamily="18" charset="0"/>
                <a:ea typeface="Times New Roman" pitchFamily="18" charset="0"/>
                <a:cs typeface="Times New Roman" pitchFamily="18" charset="0"/>
              </a:rPr>
              <a:t>Артпедагогика</a:t>
            </a:r>
            <a:r>
              <a:rPr kumimoji="0" lang="ru-RU" altLang="ru-RU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Georgia" panose="02040502050405020303" pitchFamily="18" charset="0"/>
                <a:ea typeface="Times New Roman" pitchFamily="18" charset="0"/>
                <a:cs typeface="Times New Roman" pitchFamily="18" charset="0"/>
              </a:rPr>
              <a:t> и </a:t>
            </a:r>
            <a:r>
              <a:rPr kumimoji="0" lang="ru-RU" altLang="ru-RU" b="1" i="0" u="none" strike="noStrike" cap="none" normalizeH="0" baseline="0" dirty="0" err="1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Georgia" panose="02040502050405020303" pitchFamily="18" charset="0"/>
                <a:ea typeface="Times New Roman" pitchFamily="18" charset="0"/>
                <a:cs typeface="Times New Roman" pitchFamily="18" charset="0"/>
              </a:rPr>
              <a:t>арттерапия</a:t>
            </a:r>
            <a:r>
              <a:rPr kumimoji="0" lang="ru-RU" altLang="ru-RU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Georgia" panose="02040502050405020303" pitchFamily="18" charset="0"/>
                <a:ea typeface="Times New Roman" pitchFamily="18" charset="0"/>
                <a:cs typeface="Times New Roman" pitchFamily="18" charset="0"/>
              </a:rPr>
              <a:t> в специальном образовании: Учеб. для студ. сред. и </a:t>
            </a:r>
            <a:r>
              <a:rPr kumimoji="0" lang="ru-RU" altLang="ru-RU" b="1" i="0" u="none" strike="noStrike" cap="none" normalizeH="0" baseline="0" dirty="0" err="1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Georgia" panose="02040502050405020303" pitchFamily="18" charset="0"/>
                <a:ea typeface="Times New Roman" pitchFamily="18" charset="0"/>
                <a:cs typeface="Times New Roman" pitchFamily="18" charset="0"/>
              </a:rPr>
              <a:t>высш</a:t>
            </a:r>
            <a:r>
              <a:rPr kumimoji="0" lang="ru-RU" altLang="ru-RU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Georgia" panose="02040502050405020303" pitchFamily="18" charset="0"/>
                <a:ea typeface="Times New Roman" pitchFamily="18" charset="0"/>
                <a:cs typeface="Times New Roman" pitchFamily="18" charset="0"/>
              </a:rPr>
              <a:t>. </a:t>
            </a:r>
            <a:r>
              <a:rPr kumimoji="0" lang="ru-RU" altLang="ru-RU" b="1" i="0" u="none" strike="noStrike" cap="none" normalizeH="0" baseline="0" dirty="0" err="1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Georgia" panose="02040502050405020303" pitchFamily="18" charset="0"/>
                <a:ea typeface="Times New Roman" pitchFamily="18" charset="0"/>
                <a:cs typeface="Times New Roman" pitchFamily="18" charset="0"/>
              </a:rPr>
              <a:t>пед</a:t>
            </a:r>
            <a:r>
              <a:rPr kumimoji="0" lang="ru-RU" altLang="ru-RU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Georgia" panose="02040502050405020303" pitchFamily="18" charset="0"/>
                <a:ea typeface="Times New Roman" pitchFamily="18" charset="0"/>
                <a:cs typeface="Times New Roman" pitchFamily="18" charset="0"/>
              </a:rPr>
              <a:t>. учеб. заведений / Е.А. Медведева, И.Ю. Левченко, Л.Н. Комиссарова, Т.А. Добровольская. – </a:t>
            </a:r>
            <a:r>
              <a:rPr kumimoji="0" lang="ru-RU" altLang="ru-RU" b="1" i="0" u="none" strike="noStrike" cap="none" normalizeH="0" baseline="0" dirty="0" err="1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Georgia" panose="02040502050405020303" pitchFamily="18" charset="0"/>
                <a:ea typeface="Times New Roman" pitchFamily="18" charset="0"/>
                <a:cs typeface="Times New Roman" pitchFamily="18" charset="0"/>
              </a:rPr>
              <a:t>М.:Издательский</a:t>
            </a:r>
            <a:r>
              <a:rPr kumimoji="0" lang="ru-RU" altLang="ru-RU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Georgia" panose="02040502050405020303" pitchFamily="18" charset="0"/>
                <a:ea typeface="Times New Roman" pitchFamily="18" charset="0"/>
                <a:cs typeface="Times New Roman" pitchFamily="18" charset="0"/>
              </a:rPr>
              <a:t> центр «Академия», 2001. – 248 с. </a:t>
            </a:r>
            <a:br>
              <a:rPr kumimoji="0" lang="ru-RU" altLang="ru-RU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Georgia" panose="02040502050405020303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altLang="ru-RU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Georgia" panose="02040502050405020303" pitchFamily="18" charset="0"/>
                <a:ea typeface="Times New Roman" pitchFamily="18" charset="0"/>
                <a:cs typeface="Times New Roman" pitchFamily="18" charset="0"/>
              </a:rPr>
              <a:t>2. </a:t>
            </a:r>
            <a:r>
              <a:rPr kumimoji="0" lang="ru-RU" altLang="ru-RU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Georgia" panose="02040502050405020303" pitchFamily="18" charset="0"/>
                <a:ea typeface="Times New Roman" pitchFamily="18" charset="0"/>
                <a:cs typeface="Times New Roman" pitchFamily="18" charset="0"/>
              </a:rPr>
              <a:t>Диагностика в арт-терапии. Метод «</a:t>
            </a:r>
            <a:r>
              <a:rPr kumimoji="0" lang="ru-RU" altLang="ru-RU" b="1" i="0" u="none" strike="noStrike" cap="none" normalizeH="0" baseline="0" dirty="0" err="1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Georgia" panose="02040502050405020303" pitchFamily="18" charset="0"/>
                <a:ea typeface="Times New Roman" pitchFamily="18" charset="0"/>
                <a:cs typeface="Times New Roman" pitchFamily="18" charset="0"/>
              </a:rPr>
              <a:t>Мандала</a:t>
            </a:r>
            <a:r>
              <a:rPr kumimoji="0" lang="ru-RU" altLang="ru-RU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Georgia" panose="02040502050405020303" pitchFamily="18" charset="0"/>
                <a:ea typeface="Times New Roman" pitchFamily="18" charset="0"/>
                <a:cs typeface="Times New Roman" pitchFamily="18" charset="0"/>
              </a:rPr>
              <a:t>». Под редакцией А.И. Копытина СПб.: Речь, 2005 </a:t>
            </a:r>
            <a:br>
              <a:rPr kumimoji="0" lang="ru-RU" altLang="ru-RU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Georgia" panose="02040502050405020303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altLang="ru-RU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Georgia" panose="02040502050405020303" pitchFamily="18" charset="0"/>
                <a:ea typeface="Times New Roman" pitchFamily="18" charset="0"/>
                <a:cs typeface="Times New Roman" pitchFamily="18" charset="0"/>
              </a:rPr>
              <a:t>3. </a:t>
            </a:r>
            <a:r>
              <a:rPr kumimoji="0" lang="ru-RU" altLang="ru-RU" b="1" i="0" u="none" strike="noStrike" cap="none" normalizeH="0" baseline="0" dirty="0" err="1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Georgia" panose="02040502050405020303" pitchFamily="18" charset="0"/>
                <a:ea typeface="Times New Roman" pitchFamily="18" charset="0"/>
                <a:cs typeface="Times New Roman" pitchFamily="18" charset="0"/>
              </a:rPr>
              <a:t>Керлот</a:t>
            </a:r>
            <a:r>
              <a:rPr kumimoji="0" lang="ru-RU" altLang="ru-RU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Georgia" panose="02040502050405020303" pitchFamily="18" charset="0"/>
                <a:ea typeface="Times New Roman" pitchFamily="18" charset="0"/>
                <a:cs typeface="Times New Roman" pitchFamily="18" charset="0"/>
              </a:rPr>
              <a:t> Х. Э. Словарь символов. М., 1994. С. 305. </a:t>
            </a:r>
            <a:br>
              <a:rPr kumimoji="0" lang="ru-RU" altLang="ru-RU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Georgia" panose="02040502050405020303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altLang="ru-RU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Georgia" panose="02040502050405020303" pitchFamily="18" charset="0"/>
                <a:ea typeface="Times New Roman" pitchFamily="18" charset="0"/>
                <a:cs typeface="Times New Roman" pitchFamily="18" charset="0"/>
              </a:rPr>
              <a:t>6. </a:t>
            </a:r>
            <a:r>
              <a:rPr kumimoji="0" lang="ru-RU" altLang="ru-RU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Georgia" panose="02040502050405020303" pitchFamily="18" charset="0"/>
                <a:ea typeface="Times New Roman" pitchFamily="18" charset="0"/>
                <a:cs typeface="Times New Roman" pitchFamily="18" charset="0"/>
              </a:rPr>
              <a:t>Киселева М.В. Арт-терапия в работе с детьми: Руководство для детских психологов. Педагогов, врачей и специалистов, работающих с детьми. – СПб.: Речь, 2006. – 160 с., </a:t>
            </a:r>
            <a:r>
              <a:rPr kumimoji="0" lang="ru-RU" altLang="ru-RU" b="1" i="0" u="none" strike="noStrike" cap="none" normalizeH="0" baseline="0" dirty="0" err="1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Georgia" panose="02040502050405020303" pitchFamily="18" charset="0"/>
                <a:ea typeface="Times New Roman" pitchFamily="18" charset="0"/>
                <a:cs typeface="Times New Roman" pitchFamily="18" charset="0"/>
              </a:rPr>
              <a:t>илл</a:t>
            </a:r>
            <a:r>
              <a:rPr kumimoji="0" lang="ru-RU" altLang="ru-RU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Georgia" panose="02040502050405020303" pitchFamily="18" charset="0"/>
                <a:ea typeface="Times New Roman" pitchFamily="18" charset="0"/>
                <a:cs typeface="Times New Roman" pitchFamily="18" charset="0"/>
              </a:rPr>
              <a:t>. </a:t>
            </a:r>
            <a:br>
              <a:rPr kumimoji="0" lang="ru-RU" altLang="ru-RU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Georgia" panose="02040502050405020303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altLang="ru-RU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Georgia" panose="02040502050405020303" pitchFamily="18" charset="0"/>
                <a:ea typeface="Times New Roman" pitchFamily="18" charset="0"/>
                <a:cs typeface="Times New Roman" pitchFamily="18" charset="0"/>
              </a:rPr>
              <a:t>4. </a:t>
            </a:r>
            <a:r>
              <a:rPr kumimoji="0" lang="ru-RU" altLang="ru-RU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Georgia" panose="02040502050405020303" pitchFamily="18" charset="0"/>
                <a:ea typeface="Times New Roman" pitchFamily="18" charset="0"/>
                <a:cs typeface="Times New Roman" pitchFamily="18" charset="0"/>
              </a:rPr>
              <a:t>Копытин А.И. Системная арт-терапия. – СПб.: Питер, 2001. – 224с.: ил. </a:t>
            </a:r>
            <a:br>
              <a:rPr kumimoji="0" lang="ru-RU" altLang="ru-RU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Georgia" panose="02040502050405020303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altLang="ru-RU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Georgia" panose="02040502050405020303" pitchFamily="18" charset="0"/>
                <a:ea typeface="Times New Roman" pitchFamily="18" charset="0"/>
                <a:cs typeface="Times New Roman" pitchFamily="18" charset="0"/>
              </a:rPr>
              <a:t>5. </a:t>
            </a:r>
            <a:r>
              <a:rPr kumimoji="0" lang="ru-RU" altLang="ru-RU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Georgia" panose="02040502050405020303" pitchFamily="18" charset="0"/>
                <a:ea typeface="Times New Roman" pitchFamily="18" charset="0"/>
                <a:cs typeface="Times New Roman" pitchFamily="18" charset="0"/>
              </a:rPr>
              <a:t>Копытин А.И., </a:t>
            </a:r>
            <a:r>
              <a:rPr kumimoji="0" lang="ru-RU" altLang="ru-RU" b="1" i="0" u="none" strike="noStrike" cap="none" normalizeH="0" baseline="0" dirty="0" err="1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Georgia" panose="02040502050405020303" pitchFamily="18" charset="0"/>
                <a:ea typeface="Times New Roman" pitchFamily="18" charset="0"/>
                <a:cs typeface="Times New Roman" pitchFamily="18" charset="0"/>
              </a:rPr>
              <a:t>Свистовская</a:t>
            </a:r>
            <a:r>
              <a:rPr kumimoji="0" lang="ru-RU" altLang="ru-RU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Georgia" panose="02040502050405020303" pitchFamily="18" charset="0"/>
                <a:ea typeface="Times New Roman" pitchFamily="18" charset="0"/>
                <a:cs typeface="Times New Roman" pitchFamily="18" charset="0"/>
              </a:rPr>
              <a:t> Е.Е. Арт-терапия детей и подростков. 2-е стереотип. Изд.-М.: «</a:t>
            </a:r>
            <a:r>
              <a:rPr kumimoji="0" lang="ru-RU" altLang="ru-RU" b="1" i="0" u="none" strike="noStrike" cap="none" normalizeH="0" baseline="0" dirty="0" err="1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Georgia" panose="02040502050405020303" pitchFamily="18" charset="0"/>
                <a:ea typeface="Times New Roman" pitchFamily="18" charset="0"/>
                <a:cs typeface="Times New Roman" pitchFamily="18" charset="0"/>
              </a:rPr>
              <a:t>Когито</a:t>
            </a:r>
            <a:r>
              <a:rPr kumimoji="0" lang="ru-RU" altLang="ru-RU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Georgia" panose="02040502050405020303" pitchFamily="18" charset="0"/>
                <a:ea typeface="Times New Roman" pitchFamily="18" charset="0"/>
                <a:cs typeface="Times New Roman" pitchFamily="18" charset="0"/>
              </a:rPr>
              <a:t>-Центр», 2010.-197 с. </a:t>
            </a:r>
            <a:br>
              <a:rPr kumimoji="0" lang="ru-RU" altLang="ru-RU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Georgia" panose="02040502050405020303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altLang="ru-RU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Georgia" panose="02040502050405020303" pitchFamily="18" charset="0"/>
                <a:ea typeface="Times New Roman" pitchFamily="18" charset="0"/>
                <a:cs typeface="Times New Roman" pitchFamily="18" charset="0"/>
              </a:rPr>
              <a:t>6. </a:t>
            </a:r>
            <a:r>
              <a:rPr kumimoji="0" lang="ru-RU" altLang="ru-RU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Georgia" panose="02040502050405020303" pitchFamily="18" charset="0"/>
                <a:ea typeface="Times New Roman" pitchFamily="18" charset="0"/>
                <a:cs typeface="Times New Roman" pitchFamily="18" charset="0"/>
              </a:rPr>
              <a:t>Лебедева Л.Д. Практика арт-терапии: подходы, диагностика, система занятий.- СПб.: Речь, 2008. -256 с. </a:t>
            </a:r>
            <a:br>
              <a:rPr kumimoji="0" lang="ru-RU" altLang="ru-RU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Georgia" panose="02040502050405020303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altLang="ru-RU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Georgia" panose="02040502050405020303" pitchFamily="18" charset="0"/>
                <a:ea typeface="Times New Roman" pitchFamily="18" charset="0"/>
                <a:cs typeface="Times New Roman" pitchFamily="18" charset="0"/>
              </a:rPr>
              <a:t>7. </a:t>
            </a:r>
            <a:r>
              <a:rPr kumimoji="0" lang="ru-RU" altLang="ru-RU" b="1" i="0" u="none" strike="noStrike" cap="none" normalizeH="0" baseline="0" dirty="0" err="1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Georgia" panose="02040502050405020303" pitchFamily="18" charset="0"/>
                <a:ea typeface="Times New Roman" pitchFamily="18" charset="0"/>
                <a:cs typeface="Times New Roman" pitchFamily="18" charset="0"/>
              </a:rPr>
              <a:t>Мамайчук</a:t>
            </a:r>
            <a:r>
              <a:rPr kumimoji="0" lang="ru-RU" altLang="ru-RU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Georgia" panose="02040502050405020303" pitchFamily="18" charset="0"/>
                <a:ea typeface="Times New Roman" pitchFamily="18" charset="0"/>
                <a:cs typeface="Times New Roman" pitchFamily="18" charset="0"/>
              </a:rPr>
              <a:t> И.И. </a:t>
            </a:r>
            <a:r>
              <a:rPr kumimoji="0" lang="ru-RU" altLang="ru-RU" b="1" i="0" u="none" strike="noStrike" cap="none" normalizeH="0" baseline="0" dirty="0" err="1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Georgia" panose="02040502050405020303" pitchFamily="18" charset="0"/>
                <a:ea typeface="Times New Roman" pitchFamily="18" charset="0"/>
                <a:cs typeface="Times New Roman" pitchFamily="18" charset="0"/>
              </a:rPr>
              <a:t>Психокоррекционные</a:t>
            </a:r>
            <a:r>
              <a:rPr kumimoji="0" lang="ru-RU" altLang="ru-RU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Georgia" panose="02040502050405020303" pitchFamily="18" charset="0"/>
                <a:ea typeface="Times New Roman" pitchFamily="18" charset="0"/>
                <a:cs typeface="Times New Roman" pitchFamily="18" charset="0"/>
              </a:rPr>
              <a:t> технологии для детей с проблемами в развитии. – СПб.: Речь, 2010. – 400 с. </a:t>
            </a:r>
            <a:br>
              <a:rPr kumimoji="0" lang="ru-RU" altLang="ru-RU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Georgia" panose="02040502050405020303" pitchFamily="18" charset="0"/>
                <a:ea typeface="Times New Roman" pitchFamily="18" charset="0"/>
                <a:cs typeface="Times New Roman" pitchFamily="18" charset="0"/>
              </a:rPr>
            </a:br>
            <a:endParaRPr kumimoji="0" lang="ru-RU" altLang="ru-RU" b="1" i="0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Georgia" panose="02040502050405020303" pitchFamily="18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9183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41333" y="548680"/>
            <a:ext cx="8208912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b="1" dirty="0">
                <a:solidFill>
                  <a:srgbClr val="FF0000"/>
                </a:solidFill>
                <a:latin typeface="Georgia" panose="02040502050405020303" pitchFamily="18" charset="0"/>
                <a:ea typeface="Times New Roman" pitchFamily="18" charset="0"/>
                <a:cs typeface="Times New Roman" pitchFamily="18" charset="0"/>
              </a:rPr>
              <a:t>8. </a:t>
            </a:r>
            <a:r>
              <a:rPr lang="ru-RU" altLang="ru-RU" b="1" dirty="0">
                <a:solidFill>
                  <a:schemeClr val="accent1">
                    <a:lumMod val="75000"/>
                  </a:schemeClr>
                </a:solidFill>
                <a:latin typeface="Georgia" panose="02040502050405020303" pitchFamily="18" charset="0"/>
                <a:ea typeface="Times New Roman" pitchFamily="18" charset="0"/>
                <a:cs typeface="Times New Roman" pitchFamily="18" charset="0"/>
              </a:rPr>
              <a:t>От рождения до школы. Примерная основная общеобразовательная программа дошкольного образования /Под ред. Н. Е. Вераксы, Т.С. Комаровой, М.А. Васильевой. – 3-е изд., </a:t>
            </a:r>
            <a:r>
              <a:rPr lang="ru-RU" altLang="ru-RU" b="1" dirty="0" err="1">
                <a:solidFill>
                  <a:schemeClr val="accent1">
                    <a:lumMod val="75000"/>
                  </a:schemeClr>
                </a:solidFill>
                <a:latin typeface="Georgia" panose="02040502050405020303" pitchFamily="18" charset="0"/>
                <a:ea typeface="Times New Roman" pitchFamily="18" charset="0"/>
                <a:cs typeface="Times New Roman" pitchFamily="18" charset="0"/>
              </a:rPr>
              <a:t>испр</a:t>
            </a:r>
            <a:r>
              <a:rPr lang="ru-RU" altLang="ru-RU" b="1" dirty="0">
                <a:solidFill>
                  <a:schemeClr val="accent1">
                    <a:lumMod val="75000"/>
                  </a:schemeClr>
                </a:solidFill>
                <a:latin typeface="Georgia" panose="02040502050405020303" pitchFamily="18" charset="0"/>
                <a:ea typeface="Times New Roman" pitchFamily="18" charset="0"/>
                <a:cs typeface="Times New Roman" pitchFamily="18" charset="0"/>
              </a:rPr>
              <a:t>. И доп. – М.: МОЗАИКА-СИНТЕЗ, 2014. – 368 с. </a:t>
            </a:r>
            <a:br>
              <a:rPr lang="ru-RU" altLang="ru-RU" b="1" dirty="0">
                <a:solidFill>
                  <a:schemeClr val="accent1">
                    <a:lumMod val="75000"/>
                  </a:schemeClr>
                </a:solidFill>
                <a:latin typeface="Georgia" panose="02040502050405020303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altLang="ru-RU" b="1" dirty="0">
                <a:solidFill>
                  <a:srgbClr val="FF0000"/>
                </a:solidFill>
                <a:latin typeface="Georgia" panose="02040502050405020303" pitchFamily="18" charset="0"/>
                <a:ea typeface="Times New Roman" pitchFamily="18" charset="0"/>
                <a:cs typeface="Times New Roman" pitchFamily="18" charset="0"/>
              </a:rPr>
              <a:t>9. </a:t>
            </a:r>
            <a:r>
              <a:rPr lang="ru-RU" altLang="ru-RU" b="1" dirty="0">
                <a:solidFill>
                  <a:schemeClr val="accent1">
                    <a:lumMod val="75000"/>
                  </a:schemeClr>
                </a:solidFill>
                <a:latin typeface="Georgia" panose="02040502050405020303" pitchFamily="18" charset="0"/>
                <a:ea typeface="Times New Roman" pitchFamily="18" charset="0"/>
                <a:cs typeface="Times New Roman" pitchFamily="18" charset="0"/>
              </a:rPr>
              <a:t>Сучкова Н.О. Арт-терапия в работе с детьми из неблагополучных семей. – СПб.: Речь; М.: Сфера, 2008. – 112 с. </a:t>
            </a:r>
            <a:br>
              <a:rPr lang="ru-RU" altLang="ru-RU" b="1" dirty="0">
                <a:solidFill>
                  <a:schemeClr val="accent1">
                    <a:lumMod val="75000"/>
                  </a:schemeClr>
                </a:solidFill>
                <a:latin typeface="Georgia" panose="02040502050405020303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altLang="ru-RU" b="1" dirty="0">
                <a:solidFill>
                  <a:srgbClr val="FF0000"/>
                </a:solidFill>
                <a:latin typeface="Georgia" panose="02040502050405020303" pitchFamily="18" charset="0"/>
                <a:ea typeface="Times New Roman" pitchFamily="18" charset="0"/>
                <a:cs typeface="Times New Roman" pitchFamily="18" charset="0"/>
              </a:rPr>
              <a:t>10. </a:t>
            </a:r>
            <a:r>
              <a:rPr lang="ru-RU" altLang="ru-RU" b="1" dirty="0">
                <a:solidFill>
                  <a:schemeClr val="accent1">
                    <a:lumMod val="75000"/>
                  </a:schemeClr>
                </a:solidFill>
                <a:latin typeface="Georgia" panose="02040502050405020303" pitchFamily="18" charset="0"/>
                <a:ea typeface="Times New Roman" pitchFamily="18" charset="0"/>
                <a:cs typeface="Times New Roman" pitchFamily="18" charset="0"/>
              </a:rPr>
              <a:t>Таланов В.Л., Малкина И.Г. Справочник практического психолога. – СПб.: Сова, М.: ЭКСМО, 2004. – 928 с: ил. </a:t>
            </a:r>
            <a:br>
              <a:rPr lang="ru-RU" altLang="ru-RU" b="1" dirty="0">
                <a:solidFill>
                  <a:schemeClr val="accent1">
                    <a:lumMod val="75000"/>
                  </a:schemeClr>
                </a:solidFill>
                <a:latin typeface="Georgia" panose="02040502050405020303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altLang="ru-RU" b="1" dirty="0">
                <a:solidFill>
                  <a:srgbClr val="FF0000"/>
                </a:solidFill>
                <a:latin typeface="Georgia" panose="02040502050405020303" pitchFamily="18" charset="0"/>
                <a:ea typeface="Times New Roman" pitchFamily="18" charset="0"/>
                <a:cs typeface="Times New Roman" pitchFamily="18" charset="0"/>
              </a:rPr>
              <a:t>11. </a:t>
            </a:r>
            <a:r>
              <a:rPr lang="ru-RU" altLang="ru-RU" b="1" dirty="0">
                <a:solidFill>
                  <a:schemeClr val="accent1">
                    <a:lumMod val="75000"/>
                  </a:schemeClr>
                </a:solidFill>
                <a:latin typeface="Georgia" panose="02040502050405020303" pitchFamily="18" charset="0"/>
                <a:ea typeface="Times New Roman" pitchFamily="18" charset="0"/>
                <a:cs typeface="Times New Roman" pitchFamily="18" charset="0"/>
              </a:rPr>
              <a:t>Иванова Н.Ф. Преодоление тревожности и страхов у детей 5-7 лет: диагностика, занятия, рекомендации/авт. сост. Н.Ф. Иванова. – Волгоград: Учитель, 2009. – 191 с.</a:t>
            </a:r>
            <a:endParaRPr lang="ru-RU" altLang="ru-RU" b="1" dirty="0">
              <a:solidFill>
                <a:schemeClr val="accent1">
                  <a:lumMod val="75000"/>
                </a:schemeClr>
              </a:solidFill>
              <a:latin typeface="Georgia" panose="02040502050405020303" pitchFamily="18" charset="0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b="1" dirty="0">
                <a:solidFill>
                  <a:srgbClr val="FF0000"/>
                </a:solidFill>
                <a:latin typeface="Georgia" panose="02040502050405020303" pitchFamily="18" charset="0"/>
                <a:ea typeface="Times New Roman" pitchFamily="18" charset="0"/>
                <a:cs typeface="Times New Roman" pitchFamily="18" charset="0"/>
              </a:rPr>
              <a:t>12. </a:t>
            </a:r>
            <a:r>
              <a:rPr lang="ru-RU" altLang="ru-RU" b="1" dirty="0" err="1">
                <a:solidFill>
                  <a:schemeClr val="accent1">
                    <a:lumMod val="75000"/>
                  </a:schemeClr>
                </a:solidFill>
                <a:latin typeface="Georgia" panose="02040502050405020303" pitchFamily="18" charset="0"/>
                <a:ea typeface="Times New Roman" pitchFamily="18" charset="0"/>
                <a:cs typeface="Times New Roman" pitchFamily="18" charset="0"/>
              </a:rPr>
              <a:t>Епанчинцева</a:t>
            </a:r>
            <a:r>
              <a:rPr lang="ru-RU" altLang="ru-RU" b="1" dirty="0">
                <a:solidFill>
                  <a:schemeClr val="accent1">
                    <a:lumMod val="75000"/>
                  </a:schemeClr>
                </a:solidFill>
                <a:latin typeface="Georgia" panose="02040502050405020303" pitchFamily="18" charset="0"/>
                <a:ea typeface="Times New Roman" pitchFamily="18" charset="0"/>
                <a:cs typeface="Times New Roman" pitchFamily="18" charset="0"/>
              </a:rPr>
              <a:t> О.Ю. Роль  песочной терапии в развитии эмоциональной сферы детей дошкольного возраста: Конспекты занятий. Картотека игр. – СПб.: ООО «ИЗДАТЕЛЬСТВО ДЕТСТВО ПРЕСС», 2010. – 80 с</a:t>
            </a:r>
            <a:r>
              <a:rPr lang="ru-RU" altLang="ru-RU" b="1" dirty="0" smtClean="0">
                <a:solidFill>
                  <a:schemeClr val="accent1">
                    <a:lumMod val="75000"/>
                  </a:schemeClr>
                </a:solidFill>
                <a:latin typeface="Georgia" panose="02040502050405020303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lang="ru-RU" altLang="ru-RU" b="1" dirty="0">
              <a:solidFill>
                <a:schemeClr val="accent1">
                  <a:lumMod val="75000"/>
                </a:schemeClr>
              </a:solidFill>
              <a:latin typeface="Georgia" panose="02040502050405020303" pitchFamily="18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6583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620688"/>
            <a:ext cx="8280920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b="1" dirty="0">
                <a:solidFill>
                  <a:srgbClr val="FF0000"/>
                </a:solidFill>
                <a:latin typeface="Georgia" panose="02040502050405020303" pitchFamily="18" charset="0"/>
                <a:ea typeface="Times New Roman" pitchFamily="18" charset="0"/>
                <a:cs typeface="Times New Roman" pitchFamily="18" charset="0"/>
              </a:rPr>
              <a:t>13. </a:t>
            </a:r>
            <a:r>
              <a:rPr lang="ru-RU" altLang="ru-RU" b="1" dirty="0">
                <a:solidFill>
                  <a:schemeClr val="accent1">
                    <a:lumMod val="75000"/>
                  </a:schemeClr>
                </a:solidFill>
                <a:latin typeface="Georgia" panose="02040502050405020303" pitchFamily="18" charset="0"/>
                <a:ea typeface="Times New Roman" pitchFamily="18" charset="0"/>
                <a:cs typeface="Times New Roman" pitchFamily="18" charset="0"/>
              </a:rPr>
              <a:t>Захаров А.И. «Как предупредить отклонения в поведении ребенка» – М., «Просвещение», 1993.</a:t>
            </a:r>
            <a:endParaRPr lang="ru-RU" altLang="ru-RU" b="1" dirty="0">
              <a:solidFill>
                <a:schemeClr val="accent1">
                  <a:lumMod val="75000"/>
                </a:schemeClr>
              </a:solidFill>
              <a:latin typeface="Georgia" panose="02040502050405020303" pitchFamily="18" charset="0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b="1" dirty="0">
                <a:solidFill>
                  <a:srgbClr val="FF0000"/>
                </a:solidFill>
                <a:latin typeface="Georgia" panose="02040502050405020303" pitchFamily="18" charset="0"/>
                <a:ea typeface="Times New Roman" pitchFamily="18" charset="0"/>
                <a:cs typeface="Times New Roman" pitchFamily="18" charset="0"/>
              </a:rPr>
              <a:t>14. </a:t>
            </a:r>
            <a:r>
              <a:rPr lang="ru-RU" altLang="ru-RU" b="1" dirty="0">
                <a:solidFill>
                  <a:schemeClr val="accent1">
                    <a:lumMod val="75000"/>
                  </a:schemeClr>
                </a:solidFill>
                <a:latin typeface="Georgia" panose="02040502050405020303" pitchFamily="18" charset="0"/>
                <a:ea typeface="Times New Roman" pitchFamily="18" charset="0"/>
                <a:cs typeface="Times New Roman" pitchFamily="18" charset="0"/>
              </a:rPr>
              <a:t>Захаров А.И. «Дневные и ночные страхи у детей» - Изд-во «Союз», СПб., 2000.</a:t>
            </a:r>
            <a:endParaRPr lang="ru-RU" altLang="ru-RU" b="1" dirty="0">
              <a:solidFill>
                <a:schemeClr val="accent1">
                  <a:lumMod val="75000"/>
                </a:schemeClr>
              </a:solidFill>
              <a:latin typeface="Georgia" panose="02040502050405020303" pitchFamily="18" charset="0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b="1" dirty="0">
                <a:solidFill>
                  <a:srgbClr val="FF0000"/>
                </a:solidFill>
                <a:latin typeface="Georgia" panose="02040502050405020303" pitchFamily="18" charset="0"/>
                <a:ea typeface="Times New Roman" pitchFamily="18" charset="0"/>
                <a:cs typeface="Times New Roman" pitchFamily="18" charset="0"/>
              </a:rPr>
              <a:t>15. </a:t>
            </a:r>
            <a:r>
              <a:rPr lang="ru-RU" altLang="ru-RU" b="1" dirty="0">
                <a:solidFill>
                  <a:schemeClr val="accent1">
                    <a:lumMod val="75000"/>
                  </a:schemeClr>
                </a:solidFill>
                <a:latin typeface="Georgia" panose="02040502050405020303" pitchFamily="18" charset="0"/>
                <a:ea typeface="Times New Roman" pitchFamily="18" charset="0"/>
                <a:cs typeface="Times New Roman" pitchFamily="18" charset="0"/>
              </a:rPr>
              <a:t>Прихожан А.М. «Тревожность у детей и подростков: Психологическая природа и возрастная динамика» - Москва-Воронеж, 2000.</a:t>
            </a:r>
            <a:endParaRPr lang="ru-RU" altLang="ru-RU" b="1" dirty="0">
              <a:solidFill>
                <a:schemeClr val="accent1">
                  <a:lumMod val="75000"/>
                </a:schemeClr>
              </a:solidFill>
              <a:latin typeface="Georgia" panose="02040502050405020303" pitchFamily="18" charset="0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b="1" dirty="0">
                <a:solidFill>
                  <a:srgbClr val="FF0000"/>
                </a:solidFill>
                <a:latin typeface="Georgia" panose="02040502050405020303" pitchFamily="18" charset="0"/>
                <a:ea typeface="Times New Roman" pitchFamily="18" charset="0"/>
                <a:cs typeface="Times New Roman" pitchFamily="18" charset="0"/>
              </a:rPr>
              <a:t>16. </a:t>
            </a:r>
            <a:r>
              <a:rPr lang="ru-RU" altLang="ru-RU" b="1" dirty="0">
                <a:solidFill>
                  <a:schemeClr val="accent1">
                    <a:lumMod val="75000"/>
                  </a:schemeClr>
                </a:solidFill>
                <a:latin typeface="Georgia" panose="02040502050405020303" pitchFamily="18" charset="0"/>
                <a:ea typeface="Times New Roman" pitchFamily="18" charset="0"/>
                <a:cs typeface="Times New Roman" pitchFamily="18" charset="0"/>
              </a:rPr>
              <a:t>Савина Е., </a:t>
            </a:r>
            <a:r>
              <a:rPr lang="ru-RU" altLang="ru-RU" b="1" dirty="0" err="1">
                <a:solidFill>
                  <a:schemeClr val="accent1">
                    <a:lumMod val="75000"/>
                  </a:schemeClr>
                </a:solidFill>
                <a:latin typeface="Georgia" panose="02040502050405020303" pitchFamily="18" charset="0"/>
                <a:ea typeface="Times New Roman" pitchFamily="18" charset="0"/>
                <a:cs typeface="Times New Roman" pitchFamily="18" charset="0"/>
              </a:rPr>
              <a:t>Шанина</a:t>
            </a:r>
            <a:r>
              <a:rPr lang="ru-RU" altLang="ru-RU" b="1" dirty="0">
                <a:solidFill>
                  <a:schemeClr val="accent1">
                    <a:lumMod val="75000"/>
                  </a:schemeClr>
                </a:solidFill>
                <a:latin typeface="Georgia" panose="02040502050405020303" pitchFamily="18" charset="0"/>
                <a:ea typeface="Times New Roman" pitchFamily="18" charset="0"/>
                <a:cs typeface="Times New Roman" pitchFamily="18" charset="0"/>
              </a:rPr>
              <a:t> Н. Тревожные дети. /Ж. «Дошкольное воспитание», 2006 г., №4.</a:t>
            </a:r>
            <a:endParaRPr lang="ru-RU" altLang="ru-RU" b="1" dirty="0">
              <a:solidFill>
                <a:schemeClr val="accent1">
                  <a:lumMod val="75000"/>
                </a:schemeClr>
              </a:solidFill>
              <a:latin typeface="Georgia" panose="02040502050405020303" pitchFamily="18" charset="0"/>
              <a:cs typeface="Arial" pitchFamily="34" charset="0"/>
            </a:endParaRPr>
          </a:p>
        </p:txBody>
      </p:sp>
      <p:pic>
        <p:nvPicPr>
          <p:cNvPr id="8194" name="Picture 2" descr="C:\Users\User\Desktop\мо\1280_800_2010021512444933696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5145" y="3573016"/>
            <a:ext cx="4457295" cy="278581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41358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620688"/>
            <a:ext cx="6960748" cy="56956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72051" y="620688"/>
            <a:ext cx="8280920" cy="26407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Georgia" panose="02040502050405020303" pitchFamily="18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          В </a:t>
            </a:r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Georgia" panose="02040502050405020303" pitchFamily="18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психолого-педагогической литературе описаны различные способы коррекции страхов разной этиологии. В целом, все предлагаемые способы условно </a:t>
            </a:r>
            <a:r>
              <a:rPr lang="ru-RU" b="1" dirty="0">
                <a:solidFill>
                  <a:srgbClr val="FF0000"/>
                </a:solidFill>
                <a:latin typeface="Georgia" panose="02040502050405020303" pitchFamily="18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разделены на три группы:</a:t>
            </a: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Georgia" panose="02040502050405020303" pitchFamily="18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игра со страхом;</a:t>
            </a: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Georgia" panose="02040502050405020303" pitchFamily="18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рисование страха (метод арт-терапии);</a:t>
            </a: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SzPts val="1000"/>
              <a:buFont typeface="Symbol"/>
              <a:buChar char=""/>
            </a:pPr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Georgia" panose="02040502050405020303" pitchFamily="18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вербализация страха (сказки, рассказы, страшные истории, работа на основе символов – метод символдрамы).</a:t>
            </a:r>
          </a:p>
        </p:txBody>
      </p:sp>
      <p:pic>
        <p:nvPicPr>
          <p:cNvPr id="3074" name="Picture 2" descr="C:\Users\User\Desktop\мо\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763" y="3496609"/>
            <a:ext cx="2423053" cy="18151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User\Desktop\мо\content______________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76450" y="3359870"/>
            <a:ext cx="2500206" cy="21573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C:\Users\User\Desktop\мо\celebrate-color-party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3973236"/>
            <a:ext cx="2374793" cy="23747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12672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404664"/>
            <a:ext cx="8424936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ru-RU" dirty="0" smtClean="0">
              <a:solidFill>
                <a:schemeClr val="accent1">
                  <a:lumMod val="75000"/>
                </a:schemeClr>
              </a:solidFill>
              <a:latin typeface="Georgia" panose="02040502050405020303" pitchFamily="18" charset="0"/>
            </a:endParaRPr>
          </a:p>
          <a:p>
            <a:pPr algn="just"/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Georgia" panose="02040502050405020303" pitchFamily="18" charset="0"/>
              </a:rPr>
              <a:t> 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Georgia" panose="02040502050405020303" pitchFamily="18" charset="0"/>
              </a:rPr>
              <a:t>         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Georgia" panose="02040502050405020303" pitchFamily="18" charset="0"/>
              </a:rPr>
              <a:t>В </a:t>
            </a:r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Georgia" panose="02040502050405020303" pitchFamily="18" charset="0"/>
              </a:rPr>
              <a:t>последнее время заметно увеличилось число детей, отличающихся повышенным беспокойством и неуверенностью в себе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Georgia" panose="02040502050405020303" pitchFamily="18" charset="0"/>
              </a:rPr>
              <a:t>.</a:t>
            </a:r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Georgia" panose="02040502050405020303" pitchFamily="18" charset="0"/>
              </a:rPr>
              <a:t> 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Georgia" panose="02040502050405020303" pitchFamily="18" charset="0"/>
              </a:rPr>
              <a:t> Тревожные </a:t>
            </a:r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Georgia" panose="02040502050405020303" pitchFamily="18" charset="0"/>
              </a:rPr>
              <a:t>дети очень чувствительны к своим неудачам и склонны отказываться от деятельности, в которой испытывают неудачи, не доводя начатое до конца. У них легко заметить разницу в поведении. </a:t>
            </a:r>
            <a:endParaRPr lang="ru-RU" b="1" dirty="0" smtClean="0">
              <a:solidFill>
                <a:schemeClr val="accent1">
                  <a:lumMod val="75000"/>
                </a:schemeClr>
              </a:solidFill>
              <a:latin typeface="Georgia" panose="02040502050405020303" pitchFamily="18" charset="0"/>
            </a:endParaRPr>
          </a:p>
          <a:p>
            <a:pPr algn="ctr"/>
            <a:endParaRPr lang="ru-RU" dirty="0" smtClean="0">
              <a:solidFill>
                <a:srgbClr val="FF0000"/>
              </a:solidFill>
              <a:latin typeface="Georgia" panose="02040502050405020303" pitchFamily="18" charset="0"/>
            </a:endParaRPr>
          </a:p>
          <a:p>
            <a:pPr algn="ctr"/>
            <a:r>
              <a:rPr lang="ru-RU" b="1" dirty="0" smtClean="0">
                <a:solidFill>
                  <a:srgbClr val="FF0000"/>
                </a:solidFill>
                <a:latin typeface="Georgia" panose="02040502050405020303" pitchFamily="18" charset="0"/>
              </a:rPr>
              <a:t>По </a:t>
            </a:r>
            <a:r>
              <a:rPr lang="ru-RU" b="1" dirty="0">
                <a:solidFill>
                  <a:srgbClr val="FF0000"/>
                </a:solidFill>
                <a:latin typeface="Georgia" panose="02040502050405020303" pitchFamily="18" charset="0"/>
              </a:rPr>
              <a:t>каким критерия можно определить тревожности у ребенка</a:t>
            </a:r>
            <a:r>
              <a:rPr lang="ru-RU" b="1" dirty="0" smtClean="0">
                <a:solidFill>
                  <a:srgbClr val="FF0000"/>
                </a:solidFill>
                <a:latin typeface="Georgia" panose="02040502050405020303" pitchFamily="18" charset="0"/>
              </a:rPr>
              <a:t>?</a:t>
            </a:r>
            <a:endParaRPr lang="ru-RU" b="1" dirty="0">
              <a:solidFill>
                <a:srgbClr val="FF0000"/>
              </a:solidFill>
              <a:latin typeface="Georgia" panose="02040502050405020303" pitchFamily="18" charset="0"/>
            </a:endParaRPr>
          </a:p>
          <a:p>
            <a:pPr marL="342900" lvl="0" indent="-342900" algn="just">
              <a:buClr>
                <a:srgbClr val="FF0000"/>
              </a:buClr>
              <a:buFont typeface="+mj-lt"/>
              <a:buAutoNum type="arabicPeriod"/>
            </a:pPr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Georgia" panose="02040502050405020303" pitchFamily="18" charset="0"/>
              </a:rPr>
              <a:t>Ребенку тяжело сконцентрироваться  на чем-либо.</a:t>
            </a:r>
          </a:p>
          <a:p>
            <a:pPr marL="342900" lvl="0" indent="-342900" algn="just">
              <a:buClr>
                <a:srgbClr val="FF0000"/>
              </a:buClr>
              <a:buFont typeface="+mj-lt"/>
              <a:buAutoNum type="arabicPeriod"/>
            </a:pPr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Georgia" panose="02040502050405020303" pitchFamily="18" charset="0"/>
              </a:rPr>
              <a:t>Ощущение мышечного напряжения в области лица, шеи и т.д.</a:t>
            </a:r>
          </a:p>
          <a:p>
            <a:pPr marL="342900" lvl="0" indent="-342900" algn="just">
              <a:buClr>
                <a:srgbClr val="FF0000"/>
              </a:buClr>
              <a:buFont typeface="+mj-lt"/>
              <a:buAutoNum type="arabicPeriod"/>
            </a:pPr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Georgia" panose="02040502050405020303" pitchFamily="18" charset="0"/>
              </a:rPr>
              <a:t>Постоянное беспокойство.</a:t>
            </a:r>
          </a:p>
          <a:p>
            <a:pPr marL="342900" lvl="0" indent="-342900" algn="just">
              <a:buClr>
                <a:srgbClr val="FF0000"/>
              </a:buClr>
              <a:buFont typeface="+mj-lt"/>
              <a:buAutoNum type="arabicPeriod"/>
            </a:pPr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Georgia" panose="02040502050405020303" pitchFamily="18" charset="0"/>
              </a:rPr>
              <a:t>Нервозность, раздражительность.</a:t>
            </a:r>
          </a:p>
          <a:p>
            <a:pPr marL="342900" lvl="0" indent="-342900" algn="just">
              <a:buClr>
                <a:srgbClr val="FF0000"/>
              </a:buClr>
              <a:buFont typeface="+mj-lt"/>
              <a:buAutoNum type="arabicPeriod"/>
            </a:pPr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Georgia" panose="02040502050405020303" pitchFamily="18" charset="0"/>
              </a:rPr>
              <a:t>Нарушение сна. </a:t>
            </a:r>
            <a:endParaRPr lang="ru-RU" b="1" dirty="0" smtClean="0">
              <a:solidFill>
                <a:schemeClr val="accent1">
                  <a:lumMod val="75000"/>
                </a:schemeClr>
              </a:solidFill>
              <a:latin typeface="Georgia" panose="02040502050405020303" pitchFamily="18" charset="0"/>
            </a:endParaRPr>
          </a:p>
          <a:p>
            <a:pPr lvl="0" algn="just"/>
            <a:endParaRPr lang="ru-RU" dirty="0" smtClean="0">
              <a:solidFill>
                <a:schemeClr val="accent1">
                  <a:lumMod val="75000"/>
                </a:schemeClr>
              </a:solidFill>
              <a:latin typeface="Georgia" panose="02040502050405020303" pitchFamily="18" charset="0"/>
            </a:endParaRPr>
          </a:p>
          <a:p>
            <a:pPr lvl="0" algn="just"/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Georgia" panose="02040502050405020303" pitchFamily="18" charset="0"/>
              </a:rPr>
              <a:t>         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Georgia" panose="02040502050405020303" pitchFamily="18" charset="0"/>
              </a:rPr>
              <a:t>Страх </a:t>
            </a:r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Georgia" panose="02040502050405020303" pitchFamily="18" charset="0"/>
              </a:rPr>
              <a:t>является причиной многих нарушений здоровья в физико-психической сфере и тем самым – причиной многих заболеваний: нервных нарушений в физическом и душевном развитии, боли в животе, головные боли. </a:t>
            </a:r>
            <a:endParaRPr lang="ru-RU" b="1" dirty="0" smtClean="0">
              <a:solidFill>
                <a:schemeClr val="accent1">
                  <a:lumMod val="75000"/>
                </a:schemeClr>
              </a:solidFill>
              <a:latin typeface="Georgia" panose="02040502050405020303" pitchFamily="18" charset="0"/>
            </a:endParaRPr>
          </a:p>
          <a:p>
            <a:pPr lvl="0" algn="just"/>
            <a:endParaRPr lang="ru-RU" b="1" dirty="0">
              <a:solidFill>
                <a:schemeClr val="accent1">
                  <a:lumMod val="75000"/>
                </a:schemeClr>
              </a:solidFill>
              <a:latin typeface="Georgia" panose="02040502050405020303" pitchFamily="18" charset="0"/>
            </a:endParaRPr>
          </a:p>
          <a:p>
            <a:pPr lvl="0" algn="just"/>
            <a:endParaRPr lang="ru-RU" b="1" dirty="0" smtClean="0">
              <a:solidFill>
                <a:schemeClr val="accent1">
                  <a:lumMod val="75000"/>
                </a:schemeClr>
              </a:solidFill>
              <a:latin typeface="Georgia" panose="02040502050405020303" pitchFamily="18" charset="0"/>
            </a:endParaRPr>
          </a:p>
          <a:p>
            <a:pPr lvl="0" algn="just"/>
            <a:endParaRPr lang="ru-RU" b="1" dirty="0">
              <a:solidFill>
                <a:schemeClr val="accent1">
                  <a:lumMod val="75000"/>
                </a:schemeClr>
              </a:solidFill>
              <a:latin typeface="Georgia" panose="020405020504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2445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908720"/>
            <a:ext cx="8280920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Georgia" panose="02040502050405020303" pitchFamily="18" charset="0"/>
              </a:rPr>
              <a:t>          Страх </a:t>
            </a:r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Georgia" panose="02040502050405020303" pitchFamily="18" charset="0"/>
              </a:rPr>
              <a:t>сказывается и на личностном развитии ребёнка, наблюдается слабая контактируемость с окружающими, повышенная неуправляемость и агрессивность, нарушение сна, эмоциональная заторможенность, агрессивность, депрессивные состояния, речевые расстройства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Georgia" panose="02040502050405020303" pitchFamily="18" charset="0"/>
              </a:rPr>
              <a:t>.</a:t>
            </a:r>
          </a:p>
          <a:p>
            <a:pPr lvl="0" algn="just"/>
            <a:endParaRPr lang="ru-RU" b="1" dirty="0">
              <a:solidFill>
                <a:schemeClr val="accent1">
                  <a:lumMod val="75000"/>
                </a:schemeClr>
              </a:solidFill>
              <a:latin typeface="Georgia" panose="02040502050405020303" pitchFamily="18" charset="0"/>
            </a:endParaRPr>
          </a:p>
          <a:p>
            <a:pPr algn="just"/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Georgia" panose="02040502050405020303" pitchFamily="18" charset="0"/>
              </a:rPr>
              <a:t>          Мышление </a:t>
            </a:r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Georgia" panose="02040502050405020303" pitchFamily="18" charset="0"/>
              </a:rPr>
              <a:t>теряет свою гибкость, становится скованным бесконечными опасностями, предчувствиями и сомнениями. Восприятие лишается целостности и непосредственности, уменьшается познавательная активность, любознательность, любопытство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Georgia" panose="02040502050405020303" pitchFamily="18" charset="0"/>
              </a:rPr>
              <a:t>.</a:t>
            </a:r>
          </a:p>
          <a:p>
            <a:pPr algn="just"/>
            <a:endParaRPr lang="ru-RU" b="1" dirty="0">
              <a:solidFill>
                <a:schemeClr val="accent1">
                  <a:lumMod val="75000"/>
                </a:schemeClr>
              </a:solidFill>
              <a:latin typeface="Georgia" panose="02040502050405020303" pitchFamily="18" charset="0"/>
            </a:endParaRPr>
          </a:p>
          <a:p>
            <a:pPr algn="just"/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Georgia" panose="02040502050405020303" pitchFamily="18" charset="0"/>
              </a:rPr>
              <a:t>          В </a:t>
            </a:r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Georgia" panose="02040502050405020303" pitchFamily="18" charset="0"/>
              </a:rPr>
              <a:t>дошкольном возрасте страхи наиболее успешно подвергаются психологическому воздействию, поскольку они пока больше обусловлены эмоциями, чем характером, и во многом носят возрастной переходящий характер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Georgia" panose="02040502050405020303" pitchFamily="18" charset="0"/>
              </a:rPr>
              <a:t>.</a:t>
            </a:r>
          </a:p>
          <a:p>
            <a:pPr algn="just"/>
            <a:endParaRPr lang="ru-RU" b="1" dirty="0">
              <a:solidFill>
                <a:schemeClr val="accent1">
                  <a:lumMod val="75000"/>
                </a:schemeClr>
              </a:solidFill>
              <a:latin typeface="Georgia" panose="02040502050405020303" pitchFamily="18" charset="0"/>
            </a:endParaRPr>
          </a:p>
          <a:p>
            <a:pPr algn="just"/>
            <a:endParaRPr lang="ru-RU" b="1" dirty="0" smtClean="0">
              <a:solidFill>
                <a:schemeClr val="accent1">
                  <a:lumMod val="75000"/>
                </a:schemeClr>
              </a:solidFill>
              <a:latin typeface="Georgia" panose="02040502050405020303" pitchFamily="18" charset="0"/>
            </a:endParaRPr>
          </a:p>
          <a:p>
            <a:pPr algn="just"/>
            <a:endParaRPr lang="ru-RU" b="1" dirty="0">
              <a:solidFill>
                <a:schemeClr val="accent1">
                  <a:lumMod val="75000"/>
                </a:schemeClr>
              </a:solidFill>
              <a:latin typeface="Georgia" panose="020405020504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28594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404664"/>
            <a:ext cx="8208912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Georgia" panose="02040502050405020303" pitchFamily="18" charset="0"/>
              </a:rPr>
              <a:t>          </a:t>
            </a:r>
            <a:r>
              <a:rPr lang="ru-RU" b="1" i="1" dirty="0" smtClean="0">
                <a:solidFill>
                  <a:srgbClr val="FF0000"/>
                </a:solidFill>
                <a:latin typeface="Georgia" panose="02040502050405020303" pitchFamily="18" charset="0"/>
              </a:rPr>
              <a:t>Ведущая </a:t>
            </a:r>
            <a:r>
              <a:rPr lang="ru-RU" b="1" i="1" dirty="0">
                <a:solidFill>
                  <a:srgbClr val="FF0000"/>
                </a:solidFill>
                <a:latin typeface="Georgia" panose="02040502050405020303" pitchFamily="18" charset="0"/>
              </a:rPr>
              <a:t>педагогическая идея опыта </a:t>
            </a:r>
            <a:r>
              <a:rPr lang="ru-RU" b="1" i="1" dirty="0" smtClean="0">
                <a:solidFill>
                  <a:srgbClr val="FF0000"/>
                </a:solidFill>
                <a:latin typeface="Georgia" panose="02040502050405020303" pitchFamily="18" charset="0"/>
              </a:rPr>
              <a:t> работы по </a:t>
            </a:r>
            <a:r>
              <a:rPr lang="ru-RU" b="1" i="1" dirty="0">
                <a:solidFill>
                  <a:srgbClr val="FF0000"/>
                </a:solidFill>
                <a:latin typeface="Georgia" pitchFamily="18" charset="0"/>
                <a:cs typeface="Times New Roman" pitchFamily="18" charset="0"/>
              </a:rPr>
              <a:t>и</a:t>
            </a:r>
            <a:r>
              <a:rPr lang="ru-RU" b="1" i="1" dirty="0" smtClean="0">
                <a:solidFill>
                  <a:srgbClr val="FF0000"/>
                </a:solidFill>
                <a:latin typeface="Georgia" pitchFamily="18" charset="0"/>
                <a:ea typeface="Calibri" pitchFamily="34" charset="0"/>
                <a:cs typeface="Times New Roman" pitchFamily="18" charset="0"/>
              </a:rPr>
              <a:t>спользованию </a:t>
            </a:r>
            <a:r>
              <a:rPr lang="ru-RU" b="1" i="1" dirty="0">
                <a:solidFill>
                  <a:srgbClr val="FF0000"/>
                </a:solidFill>
                <a:latin typeface="Georgia" pitchFamily="18" charset="0"/>
                <a:ea typeface="Calibri" pitchFamily="34" charset="0"/>
                <a:cs typeface="Times New Roman" pitchFamily="18" charset="0"/>
              </a:rPr>
              <a:t>символдрамы и арт-терапии в коррекционной работе по преодолению детских страхов и тревожности 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Georgia" panose="02040502050405020303" pitchFamily="18" charset="0"/>
              </a:rPr>
              <a:t>заключается </a:t>
            </a:r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Georgia" panose="02040502050405020303" pitchFamily="18" charset="0"/>
              </a:rPr>
              <a:t>в совершенствовании коррекционной работы с детьми по преодолению детских страхов и тревожности с использованием символдрамы и арт-терапии. </a:t>
            </a:r>
          </a:p>
          <a:p>
            <a:pPr algn="just"/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Georgia" panose="02040502050405020303" pitchFamily="18" charset="0"/>
              </a:rPr>
              <a:t>          В </a:t>
            </a:r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Georgia" panose="02040502050405020303" pitchFamily="18" charset="0"/>
              </a:rPr>
              <a:t>данном опыте 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Georgia" panose="02040502050405020303" pitchFamily="18" charset="0"/>
              </a:rPr>
              <a:t>работы систематизирована </a:t>
            </a:r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Georgia" panose="02040502050405020303" pitchFamily="18" charset="0"/>
              </a:rPr>
              <a:t>коррекционная и диагностическая работа по преодолению детских страхов и тревожности с использованием современного оборудования, а также с использованием инновационных методик и техник: арт-терапии, музыкотерапии, песочной терапии, релаксационных и тренинговых упражнений. </a:t>
            </a:r>
          </a:p>
          <a:p>
            <a:pPr algn="just"/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Georgia" panose="02040502050405020303" pitchFamily="18" charset="0"/>
              </a:rPr>
              <a:t>         Эффективными </a:t>
            </a:r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Georgia" panose="02040502050405020303" pitchFamily="18" charset="0"/>
              </a:rPr>
              <a:t>и положительными методами в работе с тревожными детьми, а также детьми подверженными страхами являются методики: символдрамы и арт-терапии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Georgia" panose="02040502050405020303" pitchFamily="18" charset="0"/>
              </a:rPr>
              <a:t>.</a:t>
            </a:r>
          </a:p>
          <a:p>
            <a:pPr algn="just"/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Georgia" panose="02040502050405020303" pitchFamily="18" charset="0"/>
              </a:rPr>
              <a:t>          </a:t>
            </a:r>
            <a:r>
              <a:rPr lang="ru-RU" b="1" i="1" dirty="0" smtClean="0">
                <a:solidFill>
                  <a:srgbClr val="FF0000"/>
                </a:solidFill>
                <a:latin typeface="Georgia" panose="02040502050405020303" pitchFamily="18" charset="0"/>
              </a:rPr>
              <a:t>Символдрама</a:t>
            </a:r>
            <a:r>
              <a:rPr lang="ru-RU" b="1" i="1" dirty="0">
                <a:solidFill>
                  <a:srgbClr val="FF0000"/>
                </a:solidFill>
                <a:latin typeface="Georgia" panose="02040502050405020303" pitchFamily="18" charset="0"/>
              </a:rPr>
              <a:t>, </a:t>
            </a:r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Georgia" panose="02040502050405020303" pitchFamily="18" charset="0"/>
              </a:rPr>
              <a:t>известная также как </a:t>
            </a:r>
            <a:r>
              <a:rPr lang="ru-RU" b="1" i="1" dirty="0">
                <a:solidFill>
                  <a:srgbClr val="FF0000"/>
                </a:solidFill>
                <a:latin typeface="Georgia" panose="02040502050405020303" pitchFamily="18" charset="0"/>
              </a:rPr>
              <a:t>Кататимно-имагинативная психотерапия</a:t>
            </a:r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Georgia" panose="02040502050405020303" pitchFamily="18" charset="0"/>
              </a:rPr>
              <a:t> - это метод глубинно ориентированной психотерапии, который клинически высоко эффективный при краткосрочном лечении неврозов и психосоматических заболеваний, а также при психотерапии нарушений, связанных с невротическим развитием личности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Georgia" panose="02040502050405020303" pitchFamily="18" charset="0"/>
              </a:rPr>
              <a:t>.</a:t>
            </a:r>
            <a:endParaRPr lang="ru-RU" b="1" dirty="0">
              <a:solidFill>
                <a:schemeClr val="accent1">
                  <a:lumMod val="75000"/>
                </a:schemeClr>
              </a:solidFill>
              <a:latin typeface="Georgia" panose="020405020504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3520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476672"/>
            <a:ext cx="8208912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Georgia" panose="02040502050405020303" pitchFamily="18" charset="0"/>
              </a:rPr>
              <a:t>          Название </a:t>
            </a:r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Georgia" panose="02040502050405020303" pitchFamily="18" charset="0"/>
              </a:rPr>
              <a:t>метода происходит от греческих слов </a:t>
            </a:r>
            <a:r>
              <a:rPr lang="ru-RU" b="1" dirty="0">
                <a:solidFill>
                  <a:srgbClr val="FF0000"/>
                </a:solidFill>
                <a:latin typeface="Georgia" panose="02040502050405020303" pitchFamily="18" charset="0"/>
              </a:rPr>
              <a:t>«ката» </a:t>
            </a:r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Georgia" panose="02040502050405020303" pitchFamily="18" charset="0"/>
              </a:rPr>
              <a:t>- </a:t>
            </a:r>
            <a:r>
              <a:rPr lang="ru-RU" b="1" i="1" dirty="0">
                <a:solidFill>
                  <a:srgbClr val="FF0000"/>
                </a:solidFill>
                <a:latin typeface="Georgia" panose="02040502050405020303" pitchFamily="18" charset="0"/>
              </a:rPr>
              <a:t>«соответствующий»</a:t>
            </a:r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Georgia" panose="02040502050405020303" pitchFamily="18" charset="0"/>
              </a:rPr>
              <a:t>, </a:t>
            </a:r>
            <a:r>
              <a:rPr lang="ru-RU" b="1" i="1" dirty="0">
                <a:solidFill>
                  <a:srgbClr val="FF0000"/>
                </a:solidFill>
                <a:latin typeface="Georgia" panose="02040502050405020303" pitchFamily="18" charset="0"/>
              </a:rPr>
              <a:t>«зависящий» </a:t>
            </a:r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Georgia" panose="02040502050405020303" pitchFamily="18" charset="0"/>
              </a:rPr>
              <a:t>и </a:t>
            </a:r>
            <a:r>
              <a:rPr lang="ru-RU" b="1" i="1" dirty="0">
                <a:solidFill>
                  <a:srgbClr val="FF0000"/>
                </a:solidFill>
                <a:latin typeface="Georgia" panose="02040502050405020303" pitchFamily="18" charset="0"/>
              </a:rPr>
              <a:t>«тимос» </a:t>
            </a:r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Georgia" panose="02040502050405020303" pitchFamily="18" charset="0"/>
              </a:rPr>
              <a:t>- одно из обозначений </a:t>
            </a:r>
            <a:r>
              <a:rPr lang="ru-RU" b="1" i="1" dirty="0">
                <a:solidFill>
                  <a:srgbClr val="FF0000"/>
                </a:solidFill>
                <a:latin typeface="Georgia" panose="02040502050405020303" pitchFamily="18" charset="0"/>
              </a:rPr>
              <a:t>«души» </a:t>
            </a:r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Georgia" panose="02040502050405020303" pitchFamily="18" charset="0"/>
              </a:rPr>
              <a:t>(в данном случае имеется ввиду «эмоциональность»), </a:t>
            </a:r>
            <a:r>
              <a:rPr lang="ru-RU" b="1" i="1" dirty="0">
                <a:solidFill>
                  <a:srgbClr val="FF0000"/>
                </a:solidFill>
                <a:latin typeface="Georgia" panose="02040502050405020303" pitchFamily="18" charset="0"/>
              </a:rPr>
              <a:t>«имаго» - «образ»</a:t>
            </a:r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Georgia" panose="02040502050405020303" pitchFamily="18" charset="0"/>
              </a:rPr>
              <a:t>.  В качестве метафоры можно охарактеризовать символдраму как </a:t>
            </a:r>
            <a:r>
              <a:rPr lang="ru-RU" b="1" i="1" dirty="0">
                <a:solidFill>
                  <a:srgbClr val="FF0000"/>
                </a:solidFill>
                <a:latin typeface="Georgia" panose="02040502050405020303" pitchFamily="18" charset="0"/>
              </a:rPr>
              <a:t>«психоанализ при помощи образов</a:t>
            </a:r>
            <a:r>
              <a:rPr lang="ru-RU" b="1" i="1" dirty="0" smtClean="0">
                <a:solidFill>
                  <a:srgbClr val="FF0000"/>
                </a:solidFill>
                <a:latin typeface="Georgia" panose="02040502050405020303" pitchFamily="18" charset="0"/>
              </a:rPr>
              <a:t>»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Georgia" panose="02040502050405020303" pitchFamily="18" charset="0"/>
              </a:rPr>
              <a:t>.</a:t>
            </a:r>
          </a:p>
          <a:p>
            <a:pPr algn="just"/>
            <a:endParaRPr lang="ru-RU" b="1" dirty="0">
              <a:solidFill>
                <a:schemeClr val="accent1">
                  <a:lumMod val="75000"/>
                </a:schemeClr>
              </a:solidFill>
              <a:latin typeface="Georgia" panose="02040502050405020303" pitchFamily="18" charset="0"/>
            </a:endParaRPr>
          </a:p>
          <a:p>
            <a:pPr algn="just"/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Georgia" panose="02040502050405020303" pitchFamily="18" charset="0"/>
              </a:rPr>
              <a:t>          Метод </a:t>
            </a:r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Georgia" panose="02040502050405020303" pitchFamily="18" charset="0"/>
              </a:rPr>
              <a:t>разработан известным немецким психотерапевтом профессором </a:t>
            </a:r>
            <a:r>
              <a:rPr lang="ru-RU" b="1" dirty="0" err="1">
                <a:solidFill>
                  <a:schemeClr val="accent1">
                    <a:lumMod val="75000"/>
                  </a:schemeClr>
                </a:solidFill>
                <a:latin typeface="Georgia" panose="02040502050405020303" pitchFamily="18" charset="0"/>
              </a:rPr>
              <a:t>Ханскарлом</a:t>
            </a:r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Georgia" panose="02040502050405020303" pitchFamily="18" charset="0"/>
              </a:rPr>
              <a:t> </a:t>
            </a:r>
            <a:r>
              <a:rPr lang="ru-RU" b="1" dirty="0" err="1">
                <a:solidFill>
                  <a:schemeClr val="accent1">
                    <a:lumMod val="75000"/>
                  </a:schemeClr>
                </a:solidFill>
                <a:latin typeface="Georgia" panose="02040502050405020303" pitchFamily="18" charset="0"/>
              </a:rPr>
              <a:t>Лёйнером</a:t>
            </a:r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Georgia" panose="02040502050405020303" pitchFamily="18" charset="0"/>
              </a:rPr>
              <a:t> (1919-1996). Появлению символдрамы как самостоятельного направления в психотерапии предшествовала длительная экспериментальная работа, проводимая Х. </a:t>
            </a:r>
            <a:r>
              <a:rPr lang="ru-RU" b="1" dirty="0" err="1">
                <a:solidFill>
                  <a:schemeClr val="accent1">
                    <a:lumMod val="75000"/>
                  </a:schemeClr>
                </a:solidFill>
                <a:latin typeface="Georgia" panose="02040502050405020303" pitchFamily="18" charset="0"/>
              </a:rPr>
              <a:t>Лёйнером</a:t>
            </a:r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Georgia" panose="02040502050405020303" pitchFamily="18" charset="0"/>
              </a:rPr>
              <a:t> на базе психиатрической клиники </a:t>
            </a:r>
            <a:r>
              <a:rPr lang="ru-RU" b="1" dirty="0" err="1">
                <a:solidFill>
                  <a:schemeClr val="accent1">
                    <a:lumMod val="75000"/>
                  </a:schemeClr>
                </a:solidFill>
                <a:latin typeface="Georgia" panose="02040502050405020303" pitchFamily="18" charset="0"/>
              </a:rPr>
              <a:t>Марбургского</a:t>
            </a:r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Georgia" panose="02040502050405020303" pitchFamily="18" charset="0"/>
              </a:rPr>
              <a:t> университета в конце 40-ых - начале 50-ых годов. Сегодня символдрама широко распространена в большинстве стран Европы (Германия, Австрия, Швейцария, Швеция и др.), в странах СНГ, а также в Северной и Южной Америке и некоторых странах Азии. Метод официально признан системой медицинского страхования ряда европейских стран. Применительно к работе с детьми и подростками символдрама развивалась известным немецким детским психоаналитиком и социальным педагогом Гюнтером </a:t>
            </a:r>
            <a:r>
              <a:rPr lang="ru-RU" b="1" dirty="0" err="1">
                <a:solidFill>
                  <a:schemeClr val="accent1">
                    <a:lumMod val="75000"/>
                  </a:schemeClr>
                </a:solidFill>
                <a:latin typeface="Georgia" panose="02040502050405020303" pitchFamily="18" charset="0"/>
              </a:rPr>
              <a:t>Хорном</a:t>
            </a:r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Georgia" panose="02040502050405020303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634034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548680"/>
            <a:ext cx="8352928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Georgia" panose="02040502050405020303" pitchFamily="18" charset="0"/>
              </a:rPr>
              <a:t>          Основу </a:t>
            </a:r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Georgia" panose="02040502050405020303" pitchFamily="18" charset="0"/>
              </a:rPr>
              <a:t>символдрамы составляет фантазирование в форме образов на свободную или заданную психологом тему </a:t>
            </a:r>
            <a:r>
              <a:rPr lang="ru-RU" b="1" i="1" dirty="0">
                <a:solidFill>
                  <a:srgbClr val="FF0000"/>
                </a:solidFill>
                <a:latin typeface="Georgia" panose="02040502050405020303" pitchFamily="18" charset="0"/>
              </a:rPr>
              <a:t>(мотив). </a:t>
            </a:r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Georgia" panose="02040502050405020303" pitchFamily="18" charset="0"/>
              </a:rPr>
              <a:t>Мотивы, используемые в символдраме, были выработаны в ходе долгой экспериментальной работы. В настоящем времени применяется более </a:t>
            </a:r>
            <a:r>
              <a:rPr lang="ru-RU" b="1" i="1" dirty="0">
                <a:solidFill>
                  <a:schemeClr val="accent1">
                    <a:lumMod val="75000"/>
                  </a:schemeClr>
                </a:solidFill>
                <a:latin typeface="Georgia" panose="02040502050405020303" pitchFamily="18" charset="0"/>
              </a:rPr>
              <a:t>150 символдраматических мотивов</a:t>
            </a:r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Georgia" panose="02040502050405020303" pitchFamily="18" charset="0"/>
              </a:rPr>
              <a:t>.</a:t>
            </a:r>
          </a:p>
          <a:p>
            <a:pPr algn="just"/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Georgia" panose="02040502050405020303" pitchFamily="18" charset="0"/>
              </a:rPr>
              <a:t>          Все </a:t>
            </a:r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Georgia" panose="02040502050405020303" pitchFamily="18" charset="0"/>
              </a:rPr>
              <a:t>мотивы имеют как правило, широкий диапазон диагностического и терапевтического применения. Психолог - специалист предлагая ребенку темы для его образной фантазии, выполняет при этом сопровождающую, направляющую и контролирующую функцию в соответствии со специально разработанными правилами. Темы мотивов соотносятся с проблематикой личности, её аффективными  нарушениями, в том числе с периодом детского развития. </a:t>
            </a:r>
            <a:endParaRPr lang="ru-RU" b="1" dirty="0" smtClean="0">
              <a:solidFill>
                <a:schemeClr val="accent1">
                  <a:lumMod val="75000"/>
                </a:schemeClr>
              </a:solidFill>
              <a:latin typeface="Georgia" panose="02040502050405020303" pitchFamily="18" charset="0"/>
            </a:endParaRPr>
          </a:p>
          <a:p>
            <a:pPr algn="just"/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Georgia" panose="02040502050405020303" pitchFamily="18" charset="0"/>
              </a:rPr>
              <a:t>          Х</a:t>
            </a:r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Georgia" panose="02040502050405020303" pitchFamily="18" charset="0"/>
              </a:rPr>
              <a:t>. Лёйнер утверждал, что важная роль в работе по методу символдрамы отводится работе с рисунком – </a:t>
            </a:r>
            <a:r>
              <a:rPr lang="ru-RU" b="1" i="1" dirty="0">
                <a:solidFill>
                  <a:srgbClr val="FF0000"/>
                </a:solidFill>
                <a:latin typeface="Georgia" panose="02040502050405020303" pitchFamily="18" charset="0"/>
              </a:rPr>
              <a:t>(арт-терапия)</a:t>
            </a:r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Georgia" panose="02040502050405020303" pitchFamily="18" charset="0"/>
              </a:rPr>
              <a:t>, который рисуется после сеанса представления образов. В основе работы с рисунком лежит специальная техника диагностической и психокоррекционной работы с наполненными эмоциями образами. Это не только стимулирует творческое начало ребенка, но и оказывает систематизирующее, терапевтическое воздействие на понимание эмоций и чувств. </a:t>
            </a:r>
          </a:p>
        </p:txBody>
      </p:sp>
    </p:spTree>
    <p:extLst>
      <p:ext uri="{BB962C8B-B14F-4D97-AF65-F5344CB8AC3E}">
        <p14:creationId xmlns:p14="http://schemas.microsoft.com/office/powerpoint/2010/main" val="2674788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548680"/>
            <a:ext cx="8280920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Georgia" panose="02040502050405020303" pitchFamily="18" charset="0"/>
              </a:rPr>
              <a:t>          Работа </a:t>
            </a:r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Georgia" panose="02040502050405020303" pitchFamily="18" charset="0"/>
              </a:rPr>
              <a:t>с использованием методики арт-терапии позволяет способствовать повышению уровня осознания проблем, лучшего понимания себя, достижения большей зрелости личности, формирует уверенность в своих возможностях, в том числе и в умении строить конструктивные отношения.</a:t>
            </a:r>
          </a:p>
          <a:p>
            <a:pPr algn="just"/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Georgia" panose="02040502050405020303" pitchFamily="18" charset="0"/>
              </a:rPr>
              <a:t>       </a:t>
            </a:r>
          </a:p>
          <a:p>
            <a:pPr algn="just"/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Georgia" panose="02040502050405020303" pitchFamily="18" charset="0"/>
              </a:rPr>
              <a:t> 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Georgia" panose="02040502050405020303" pitchFamily="18" charset="0"/>
              </a:rPr>
              <a:t>         Методологической </a:t>
            </a:r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Georgia" panose="02040502050405020303" pitchFamily="18" charset="0"/>
              </a:rPr>
              <a:t>основой являются теоретические концепции ведущих отечественных психологов: В.С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Georgia" panose="02040502050405020303" pitchFamily="18" charset="0"/>
              </a:rPr>
              <a:t>. Мухиной</a:t>
            </a:r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Georgia" panose="02040502050405020303" pitchFamily="18" charset="0"/>
              </a:rPr>
              <a:t>, Л.С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Georgia" panose="02040502050405020303" pitchFamily="18" charset="0"/>
              </a:rPr>
              <a:t>. Выготского</a:t>
            </a:r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Georgia" panose="02040502050405020303" pitchFamily="18" charset="0"/>
              </a:rPr>
              <a:t>, А.Н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Georgia" panose="02040502050405020303" pitchFamily="18" charset="0"/>
              </a:rPr>
              <a:t>. Леонтьева </a:t>
            </a:r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Georgia" panose="02040502050405020303" pitchFamily="18" charset="0"/>
              </a:rPr>
              <a:t>о закономерностях развития детской психики, понимание дошкольного детства как особого периода в становлении личности. </a:t>
            </a:r>
            <a:endParaRPr lang="ru-RU" b="1" dirty="0" smtClean="0">
              <a:solidFill>
                <a:schemeClr val="accent1">
                  <a:lumMod val="75000"/>
                </a:schemeClr>
              </a:solidFill>
              <a:latin typeface="Georgia" panose="02040502050405020303" pitchFamily="18" charset="0"/>
            </a:endParaRPr>
          </a:p>
          <a:p>
            <a:pPr algn="just"/>
            <a:endParaRPr lang="ru-RU" b="1" dirty="0">
              <a:solidFill>
                <a:schemeClr val="accent1">
                  <a:lumMod val="75000"/>
                </a:schemeClr>
              </a:solidFill>
              <a:latin typeface="Georgia" panose="02040502050405020303" pitchFamily="18" charset="0"/>
            </a:endParaRPr>
          </a:p>
          <a:p>
            <a:pPr algn="just"/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Georgia" panose="02040502050405020303" pitchFamily="18" charset="0"/>
              </a:rPr>
              <a:t>          Диагностика </a:t>
            </a:r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Georgia" panose="02040502050405020303" pitchFamily="18" charset="0"/>
              </a:rPr>
              <a:t>и коррекция детских страхов отражена в исследованиях К.С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Georgia" panose="02040502050405020303" pitchFamily="18" charset="0"/>
              </a:rPr>
              <a:t>. Лебединской</a:t>
            </a:r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Georgia" panose="02040502050405020303" pitchFamily="18" charset="0"/>
              </a:rPr>
              <a:t>, А.В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Georgia" panose="02040502050405020303" pitchFamily="18" charset="0"/>
              </a:rPr>
              <a:t>. Суворовцевой</a:t>
            </a:r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Georgia" panose="02040502050405020303" pitchFamily="18" charset="0"/>
              </a:rPr>
              <a:t>, И.В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Georgia" panose="02040502050405020303" pitchFamily="18" charset="0"/>
              </a:rPr>
              <a:t>. Дубровиной</a:t>
            </a:r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Georgia" panose="02040502050405020303" pitchFamily="18" charset="0"/>
              </a:rPr>
              <a:t>, А.И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Georgia" panose="02040502050405020303" pitchFamily="18" charset="0"/>
              </a:rPr>
              <a:t>. Захарова</a:t>
            </a:r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Georgia" panose="02040502050405020303" pitchFamily="18" charset="0"/>
              </a:rPr>
              <a:t>, Рейнгольд, Робинсон, Г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Georgia" panose="02040502050405020303" pitchFamily="18" charset="0"/>
              </a:rPr>
              <a:t>. Эберлейн.</a:t>
            </a:r>
          </a:p>
          <a:p>
            <a:pPr algn="just"/>
            <a:endParaRPr lang="ru-RU" b="1" dirty="0">
              <a:solidFill>
                <a:schemeClr val="accent1">
                  <a:lumMod val="75000"/>
                </a:schemeClr>
              </a:solidFill>
              <a:latin typeface="Georgia" panose="02040502050405020303" pitchFamily="18" charset="0"/>
            </a:endParaRPr>
          </a:p>
          <a:p>
            <a:pPr algn="just"/>
            <a:endParaRPr lang="ru-RU" b="1" dirty="0" smtClean="0">
              <a:solidFill>
                <a:schemeClr val="accent1">
                  <a:lumMod val="75000"/>
                </a:schemeClr>
              </a:solidFill>
              <a:latin typeface="Georgia" panose="02040502050405020303" pitchFamily="18" charset="0"/>
            </a:endParaRPr>
          </a:p>
          <a:p>
            <a:pPr algn="just"/>
            <a:endParaRPr lang="ru-RU" b="1" dirty="0">
              <a:solidFill>
                <a:schemeClr val="accent1">
                  <a:lumMod val="75000"/>
                </a:schemeClr>
              </a:solidFill>
              <a:latin typeface="Georgia" panose="02040502050405020303" pitchFamily="18" charset="0"/>
            </a:endParaRPr>
          </a:p>
          <a:p>
            <a:pPr algn="just"/>
            <a:endParaRPr lang="ru-RU" b="1" dirty="0" smtClean="0">
              <a:solidFill>
                <a:schemeClr val="accent1">
                  <a:lumMod val="75000"/>
                </a:schemeClr>
              </a:solidFill>
              <a:latin typeface="Georgia" panose="02040502050405020303" pitchFamily="18" charset="0"/>
            </a:endParaRPr>
          </a:p>
          <a:p>
            <a:pPr algn="just"/>
            <a:endParaRPr lang="ru-RU" b="1" dirty="0" smtClean="0">
              <a:solidFill>
                <a:schemeClr val="accent1">
                  <a:lumMod val="75000"/>
                </a:schemeClr>
              </a:solidFill>
              <a:latin typeface="Georgia" panose="02040502050405020303" pitchFamily="18" charset="0"/>
            </a:endParaRPr>
          </a:p>
          <a:p>
            <a:pPr algn="just"/>
            <a:endParaRPr lang="ru-RU" b="1" dirty="0">
              <a:solidFill>
                <a:schemeClr val="accent1">
                  <a:lumMod val="75000"/>
                </a:schemeClr>
              </a:solidFill>
              <a:latin typeface="Georgia" panose="02040502050405020303" pitchFamily="18" charset="0"/>
            </a:endParaRPr>
          </a:p>
        </p:txBody>
      </p:sp>
      <p:pic>
        <p:nvPicPr>
          <p:cNvPr id="4098" name="Picture 2" descr="C:\Users\User\Desktop\мо\084_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4985494"/>
            <a:ext cx="2052228" cy="1368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User\Desktop\мо\i(2)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4867465"/>
            <a:ext cx="2009800" cy="1507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C:\Users\User\Desktop\мо\celebrate-color-party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9382" y="5069458"/>
            <a:ext cx="1284188" cy="12841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40370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271</TotalTime>
  <Words>2784</Words>
  <Application>Microsoft Office PowerPoint</Application>
  <PresentationFormat>Экран (4:3)</PresentationFormat>
  <Paragraphs>159</Paragraphs>
  <Slides>27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28" baseType="lpstr">
      <vt:lpstr>Аспект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17</cp:revision>
  <dcterms:created xsi:type="dcterms:W3CDTF">2016-03-09T08:40:52Z</dcterms:created>
  <dcterms:modified xsi:type="dcterms:W3CDTF">2018-07-31T20:01:59Z</dcterms:modified>
</cp:coreProperties>
</file>