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
  </p:notesMasterIdLst>
  <p:sldIdLst>
    <p:sldId id="256" r:id="rId2"/>
    <p:sldId id="257" r:id="rId3"/>
    <p:sldId id="260" r:id="rId4"/>
    <p:sldId id="262" r:id="rId5"/>
    <p:sldId id="263" r:id="rId6"/>
    <p:sldId id="264" r:id="rId7"/>
    <p:sldId id="266" r:id="rId8"/>
    <p:sldId id="267"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9966FF"/>
    <a:srgbClr val="CC3300"/>
    <a:srgbClr val="660066"/>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1CB69D-B9BA-4E9E-9599-5F32A5AD943E}" type="datetimeFigureOut">
              <a:rPr lang="ru-RU" smtClean="0"/>
              <a:t>31.07.2018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D3F369-9DBB-45FB-89CF-749638AAF343}" type="slidenum">
              <a:rPr lang="ru-RU" smtClean="0"/>
              <a:t>‹#›</a:t>
            </a:fld>
            <a:endParaRPr lang="ru-RU"/>
          </a:p>
        </p:txBody>
      </p:sp>
    </p:spTree>
    <p:extLst>
      <p:ext uri="{BB962C8B-B14F-4D97-AF65-F5344CB8AC3E}">
        <p14:creationId xmlns:p14="http://schemas.microsoft.com/office/powerpoint/2010/main" val="2542954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5D3F369-9DBB-45FB-89CF-749638AAF343}" type="slidenum">
              <a:rPr lang="ru-RU" smtClean="0"/>
              <a:t>8</a:t>
            </a:fld>
            <a:endParaRPr lang="ru-RU"/>
          </a:p>
        </p:txBody>
      </p:sp>
    </p:spTree>
    <p:extLst>
      <p:ext uri="{BB962C8B-B14F-4D97-AF65-F5344CB8AC3E}">
        <p14:creationId xmlns:p14="http://schemas.microsoft.com/office/powerpoint/2010/main" val="35898113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9F319783-BE4A-4272-87AD-860D5C8ED0CD}" type="datetimeFigureOut">
              <a:rPr lang="ru-RU" smtClean="0"/>
              <a:t>31.07.2018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14F318-1185-4729-8896-43914F857B70}" type="slidenum">
              <a:rPr lang="ru-RU" smtClean="0"/>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F319783-BE4A-4272-87AD-860D5C8ED0CD}" type="datetimeFigureOut">
              <a:rPr lang="ru-RU" smtClean="0"/>
              <a:t>31.07.2018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14F318-1185-4729-8896-43914F857B7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F319783-BE4A-4272-87AD-860D5C8ED0CD}" type="datetimeFigureOut">
              <a:rPr lang="ru-RU" smtClean="0"/>
              <a:t>31.07.2018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14F318-1185-4729-8896-43914F857B7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9F319783-BE4A-4272-87AD-860D5C8ED0CD}" type="datetimeFigureOut">
              <a:rPr lang="ru-RU" smtClean="0"/>
              <a:t>31.07.2018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14F318-1185-4729-8896-43914F857B70}" type="slidenum">
              <a:rPr lang="ru-RU" smtClean="0"/>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F319783-BE4A-4272-87AD-860D5C8ED0CD}" type="datetimeFigureOut">
              <a:rPr lang="ru-RU" smtClean="0"/>
              <a:t>31.07.2018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14F318-1185-4729-8896-43914F857B7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9F319783-BE4A-4272-87AD-860D5C8ED0CD}" type="datetimeFigureOut">
              <a:rPr lang="ru-RU" smtClean="0"/>
              <a:t>31.07.2018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14F318-1185-4729-8896-43914F857B7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9F319783-BE4A-4272-87AD-860D5C8ED0CD}" type="datetimeFigureOut">
              <a:rPr lang="ru-RU" smtClean="0"/>
              <a:t>31.07.2018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14F318-1185-4729-8896-43914F857B7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F319783-BE4A-4272-87AD-860D5C8ED0CD}" type="datetimeFigureOut">
              <a:rPr lang="ru-RU" smtClean="0"/>
              <a:t>31.07.2018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14F318-1185-4729-8896-43914F857B7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319783-BE4A-4272-87AD-860D5C8ED0CD}" type="datetimeFigureOut">
              <a:rPr lang="ru-RU" smtClean="0"/>
              <a:t>31.07.2018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14F318-1185-4729-8896-43914F857B7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F319783-BE4A-4272-87AD-860D5C8ED0CD}" type="datetimeFigureOut">
              <a:rPr lang="ru-RU" smtClean="0"/>
              <a:t>31.07.2018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14F318-1185-4729-8896-43914F857B7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F319783-BE4A-4272-87AD-860D5C8ED0CD}" type="datetimeFigureOut">
              <a:rPr lang="ru-RU" smtClean="0"/>
              <a:t>31.07.2018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14F318-1185-4729-8896-43914F857B7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9F319783-BE4A-4272-87AD-860D5C8ED0CD}" type="datetimeFigureOut">
              <a:rPr lang="ru-RU" smtClean="0"/>
              <a:t>31.07.2018</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B14F318-1185-4729-8896-43914F857B7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99592" y="4149080"/>
            <a:ext cx="6688832" cy="1584176"/>
          </a:xfrm>
        </p:spPr>
        <p:txBody>
          <a:bodyPr>
            <a:normAutofit/>
          </a:bodyPr>
          <a:lstStyle/>
          <a:p>
            <a:r>
              <a:rPr lang="ru-RU" sz="2400" b="1" dirty="0" smtClean="0">
                <a:solidFill>
                  <a:schemeClr val="accent5">
                    <a:lumMod val="60000"/>
                    <a:lumOff val="40000"/>
                  </a:schemeClr>
                </a:solidFill>
              </a:rPr>
              <a:t>Рекомендации для родителей</a:t>
            </a:r>
          </a:p>
          <a:p>
            <a:r>
              <a:rPr lang="ru-RU" sz="2400" b="1" dirty="0" smtClean="0">
                <a:solidFill>
                  <a:schemeClr val="accent5">
                    <a:lumMod val="60000"/>
                    <a:lumOff val="40000"/>
                  </a:schemeClr>
                </a:solidFill>
              </a:rPr>
              <a:t>ГБДОУ д/с № 51</a:t>
            </a:r>
          </a:p>
          <a:p>
            <a:r>
              <a:rPr lang="ru-RU" sz="2400" b="1" dirty="0" smtClean="0">
                <a:solidFill>
                  <a:schemeClr val="accent5">
                    <a:lumMod val="60000"/>
                    <a:lumOff val="40000"/>
                  </a:schemeClr>
                </a:solidFill>
              </a:rPr>
              <a:t>Калининского района г. Санкт-Петербург</a:t>
            </a:r>
            <a:endParaRPr lang="ru-RU" sz="2400" b="1" dirty="0">
              <a:solidFill>
                <a:schemeClr val="accent5">
                  <a:lumMod val="60000"/>
                  <a:lumOff val="40000"/>
                </a:schemeClr>
              </a:solidFill>
            </a:endParaRPr>
          </a:p>
        </p:txBody>
      </p:sp>
      <p:sp>
        <p:nvSpPr>
          <p:cNvPr id="2" name="Заголовок 1"/>
          <p:cNvSpPr>
            <a:spLocks noGrp="1"/>
          </p:cNvSpPr>
          <p:nvPr>
            <p:ph type="ctrTitle"/>
          </p:nvPr>
        </p:nvSpPr>
        <p:spPr>
          <a:xfrm>
            <a:off x="1043608" y="1556792"/>
            <a:ext cx="7200800" cy="1872208"/>
          </a:xfrm>
        </p:spPr>
        <p:txBody>
          <a:bodyPr>
            <a:noAutofit/>
          </a:bodyPr>
          <a:lstStyle/>
          <a:p>
            <a:pPr>
              <a:lnSpc>
                <a:spcPct val="115000"/>
              </a:lnSpc>
            </a:pPr>
            <a:r>
              <a:rPr lang="ru-RU" sz="3600" b="1" dirty="0">
                <a:solidFill>
                  <a:srgbClr val="FFC000"/>
                </a:solidFill>
                <a:effectLst/>
                <a:latin typeface="Times New Roman"/>
                <a:ea typeface="Times New Roman"/>
              </a:rPr>
              <a:t>ПРОФИЛАКТИКА ПЛОСКОСТОПИЯ У ДЕТЕЙ</a:t>
            </a:r>
            <a:r>
              <a:rPr lang="ru-RU" sz="1050" b="1" dirty="0">
                <a:solidFill>
                  <a:srgbClr val="FFC000"/>
                </a:solidFill>
                <a:effectLst/>
                <a:latin typeface="Times New Roman"/>
                <a:ea typeface="Times New Roman"/>
              </a:rPr>
              <a:t/>
            </a:r>
            <a:br>
              <a:rPr lang="ru-RU" sz="1050" b="1" dirty="0">
                <a:solidFill>
                  <a:srgbClr val="FFC000"/>
                </a:solidFill>
                <a:effectLst/>
                <a:latin typeface="Times New Roman"/>
                <a:ea typeface="Times New Roman"/>
              </a:rPr>
            </a:br>
            <a:r>
              <a:rPr lang="ru-RU" sz="1050" b="1" dirty="0">
                <a:solidFill>
                  <a:srgbClr val="FFC000"/>
                </a:solidFill>
                <a:effectLst/>
                <a:latin typeface="Times New Roman"/>
                <a:ea typeface="Times New Roman"/>
              </a:rPr>
              <a:t> </a:t>
            </a:r>
            <a:br>
              <a:rPr lang="ru-RU" sz="1050" b="1" dirty="0">
                <a:solidFill>
                  <a:srgbClr val="FFC000"/>
                </a:solidFill>
                <a:effectLst/>
                <a:latin typeface="Times New Roman"/>
                <a:ea typeface="Times New Roman"/>
              </a:rPr>
            </a:br>
            <a:endParaRPr lang="ru-RU" sz="3600" b="1" dirty="0">
              <a:solidFill>
                <a:srgbClr val="FFC000"/>
              </a:solidFill>
            </a:endParaRPr>
          </a:p>
        </p:txBody>
      </p:sp>
    </p:spTree>
    <p:extLst>
      <p:ext uri="{BB962C8B-B14F-4D97-AF65-F5344CB8AC3E}">
        <p14:creationId xmlns:p14="http://schemas.microsoft.com/office/powerpoint/2010/main" val="4223943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05825"/>
            <a:ext cx="4752528" cy="5262979"/>
          </a:xfrm>
          <a:prstGeom prst="rect">
            <a:avLst/>
          </a:prstGeom>
        </p:spPr>
        <p:txBody>
          <a:bodyPr wrap="square" anchor="ctr">
            <a:spAutoFit/>
          </a:bodyPr>
          <a:lstStyle/>
          <a:p>
            <a:r>
              <a:rPr lang="ru-RU" sz="2400" dirty="0"/>
              <a:t>Такая проблема, как плоскостопие очень распространена среди детей в современном мире. Многие родители считают, что это совсем не серьезное отклонение от нормы и не обращают внимания на данный аспект. А ведь именно из-за плоскостопия могут начать развиваться разные проблемы с позвоночником. Во взрослой жизни это чревато болями в спине и шее, заболеваниями суставов, нарушением осанки. Именно поэтому так важна профилактика плоскостопия у детей дошкольного возраста.</a:t>
            </a:r>
          </a:p>
        </p:txBody>
      </p:sp>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5220072" y="1340768"/>
            <a:ext cx="3575690" cy="2808312"/>
          </a:xfrm>
          <a:prstGeom prst="rect">
            <a:avLst/>
          </a:prstGeom>
          <a:ln w="38100">
            <a:solidFill>
              <a:schemeClr val="accent4">
                <a:lumMod val="60000"/>
                <a:lumOff val="40000"/>
              </a:schemeClr>
            </a:solidFill>
          </a:ln>
        </p:spPr>
      </p:pic>
    </p:spTree>
    <p:extLst>
      <p:ext uri="{BB962C8B-B14F-4D97-AF65-F5344CB8AC3E}">
        <p14:creationId xmlns:p14="http://schemas.microsoft.com/office/powerpoint/2010/main" val="1346197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0" y="1052736"/>
            <a:ext cx="6012160" cy="4824536"/>
          </a:xfrm>
        </p:spPr>
        <p:txBody>
          <a:bodyPr>
            <a:noAutofit/>
          </a:bodyPr>
          <a:lstStyle/>
          <a:p>
            <a:r>
              <a:rPr lang="ru-RU" sz="2200" dirty="0"/>
              <a:t>В погоне за красотой родители не всегда выбирают для своих детей удобную обувь, и часто получается, что стопа при носке туфелек или кед, которые выглядят почти как у взрослых, деформируется. Для профилактики плоскостопия у детей лучше выбирать правильную ортопедическую обувь. При выборе обуви для детей следите, чтобы она была изготовлена из натуральных материалов. Просто отлично, если вы остановите свой выбор на натуральной коже. Перед покупкой, загляните внутрь обуви, там не должно быть неаккуратных выступающих швов. Хорошо, если обувь пропускает воздух к ножкам </a:t>
            </a:r>
            <a:r>
              <a:rPr lang="ru-RU" sz="2200" dirty="0" smtClean="0"/>
              <a:t>ребенка</a:t>
            </a:r>
            <a:r>
              <a:rPr lang="ru-RU" sz="2200" dirty="0"/>
              <a:t>.</a:t>
            </a:r>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084168" y="1124744"/>
            <a:ext cx="2790958" cy="2304256"/>
          </a:xfrm>
          <a:ln w="38100">
            <a:solidFill>
              <a:srgbClr val="FFC000"/>
            </a:solidFill>
          </a:ln>
        </p:spPr>
      </p:pic>
      <p:sp>
        <p:nvSpPr>
          <p:cNvPr id="4" name="Заголовок 3"/>
          <p:cNvSpPr>
            <a:spLocks noGrp="1"/>
          </p:cNvSpPr>
          <p:nvPr>
            <p:ph type="title"/>
          </p:nvPr>
        </p:nvSpPr>
        <p:spPr>
          <a:xfrm>
            <a:off x="609600" y="274638"/>
            <a:ext cx="7924800" cy="850106"/>
          </a:xfrm>
        </p:spPr>
        <p:txBody>
          <a:bodyPr/>
          <a:lstStyle/>
          <a:p>
            <a:r>
              <a:rPr lang="ru-RU" sz="2800" b="1" i="1" dirty="0">
                <a:solidFill>
                  <a:srgbClr val="FFC000"/>
                </a:solidFill>
              </a:rPr>
              <a:t>Хорошо подобранная обувь — залог правильного развития стопы</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3681167"/>
            <a:ext cx="2835779" cy="2124097"/>
          </a:xfrm>
          <a:prstGeom prst="rect">
            <a:avLst/>
          </a:prstGeom>
          <a:ln w="38100">
            <a:solidFill>
              <a:srgbClr val="FFC000"/>
            </a:solidFill>
          </a:ln>
        </p:spPr>
      </p:pic>
    </p:spTree>
    <p:extLst>
      <p:ext uri="{BB962C8B-B14F-4D97-AF65-F5344CB8AC3E}">
        <p14:creationId xmlns:p14="http://schemas.microsoft.com/office/powerpoint/2010/main" val="15552538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796136" y="908720"/>
            <a:ext cx="2581275" cy="1771650"/>
          </a:xfrm>
          <a:ln w="38100">
            <a:solidFill>
              <a:srgbClr val="CC0066"/>
            </a:solidFill>
          </a:ln>
        </p:spPr>
      </p:pic>
      <p:sp>
        <p:nvSpPr>
          <p:cNvPr id="3" name="Заголовок 2"/>
          <p:cNvSpPr>
            <a:spLocks noGrp="1"/>
          </p:cNvSpPr>
          <p:nvPr>
            <p:ph type="title"/>
          </p:nvPr>
        </p:nvSpPr>
        <p:spPr/>
        <p:txBody>
          <a:bodyPr/>
          <a:lstStyle/>
          <a:p>
            <a:endParaRPr lang="ru-RU"/>
          </a:p>
        </p:txBody>
      </p:sp>
      <p:sp>
        <p:nvSpPr>
          <p:cNvPr id="4" name="Текст 3"/>
          <p:cNvSpPr>
            <a:spLocks noGrp="1"/>
          </p:cNvSpPr>
          <p:nvPr>
            <p:ph type="body" sz="half" idx="2"/>
          </p:nvPr>
        </p:nvSpPr>
        <p:spPr>
          <a:xfrm>
            <a:off x="395536" y="764704"/>
            <a:ext cx="4752528" cy="5112567"/>
          </a:xfrm>
        </p:spPr>
        <p:txBody>
          <a:bodyPr>
            <a:noAutofit/>
          </a:bodyPr>
          <a:lstStyle/>
          <a:p>
            <a:pPr>
              <a:lnSpc>
                <a:spcPct val="115000"/>
              </a:lnSpc>
              <a:spcAft>
                <a:spcPts val="0"/>
              </a:spcAft>
            </a:pPr>
            <a:r>
              <a:rPr lang="ru-RU" sz="2200" dirty="0" smtClean="0">
                <a:ea typeface="Times New Roman"/>
              </a:rPr>
              <a:t>Наличие </a:t>
            </a:r>
            <a:r>
              <a:rPr lang="ru-RU" sz="2200" dirty="0">
                <a:ea typeface="Times New Roman"/>
              </a:rPr>
              <a:t>плотного задника, который помогает зафиксировать стопу, также играет не последнюю роль при выборе обуви для детей. Помимо этого, выбирайте обувь  с супинатором, и он обеспечит стопе необходимый массаж, тот самый которого не хватает современным детям из-за невозможности ходить босиком.</a:t>
            </a:r>
          </a:p>
          <a:p>
            <a:pPr>
              <a:lnSpc>
                <a:spcPct val="115000"/>
              </a:lnSpc>
              <a:spcAft>
                <a:spcPts val="0"/>
              </a:spcAft>
            </a:pPr>
            <a:r>
              <a:rPr lang="ru-RU" sz="2200" dirty="0" smtClean="0">
                <a:ea typeface="Times New Roman"/>
              </a:rPr>
              <a:t>Запомните</a:t>
            </a:r>
            <a:r>
              <a:rPr lang="ru-RU" sz="2200" dirty="0">
                <a:ea typeface="Times New Roman"/>
              </a:rPr>
              <a:t>, что правильная обувь — это основа профилактики плоскостопия у детей дошкольного возраста.</a:t>
            </a:r>
          </a:p>
          <a:p>
            <a:endParaRPr lang="ru-RU" sz="1800" dirty="0"/>
          </a:p>
        </p:txBody>
      </p:sp>
      <p:pic>
        <p:nvPicPr>
          <p:cNvPr id="6" name="Рисунок 5"/>
          <p:cNvPicPr>
            <a:picLocks noChangeAspect="1"/>
          </p:cNvPicPr>
          <p:nvPr/>
        </p:nvPicPr>
        <p:blipFill rotWithShape="1">
          <a:blip r:embed="rId3">
            <a:extLst>
              <a:ext uri="{28A0092B-C50C-407E-A947-70E740481C1C}">
                <a14:useLocalDpi xmlns:a14="http://schemas.microsoft.com/office/drawing/2010/main" val="0"/>
              </a:ext>
            </a:extLst>
          </a:blip>
          <a:srcRect l="8692" r="5450"/>
          <a:stretch/>
        </p:blipFill>
        <p:spPr>
          <a:xfrm>
            <a:off x="5126182" y="3212976"/>
            <a:ext cx="3798704" cy="2454771"/>
          </a:xfrm>
          <a:prstGeom prst="rect">
            <a:avLst/>
          </a:prstGeom>
          <a:ln w="38100">
            <a:solidFill>
              <a:srgbClr val="CC0066"/>
            </a:solidFill>
          </a:ln>
        </p:spPr>
      </p:pic>
    </p:spTree>
    <p:extLst>
      <p:ext uri="{BB962C8B-B14F-4D97-AF65-F5344CB8AC3E}">
        <p14:creationId xmlns:p14="http://schemas.microsoft.com/office/powerpoint/2010/main" val="530904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79512" y="1052736"/>
            <a:ext cx="5256584" cy="4824536"/>
          </a:xfrm>
        </p:spPr>
        <p:txBody>
          <a:bodyPr/>
          <a:lstStyle/>
          <a:p>
            <a:pPr algn="just">
              <a:lnSpc>
                <a:spcPct val="115000"/>
              </a:lnSpc>
              <a:spcAft>
                <a:spcPts val="750"/>
              </a:spcAft>
            </a:pPr>
            <a:r>
              <a:rPr lang="ru-RU" sz="2200" dirty="0">
                <a:ea typeface="Times New Roman"/>
              </a:rPr>
              <a:t>Следующий аспект профилактики плоскостопия — это постоянное </a:t>
            </a:r>
            <a:r>
              <a:rPr lang="ru-RU" sz="2200" dirty="0" smtClean="0">
                <a:ea typeface="Times New Roman"/>
              </a:rPr>
              <a:t>движение. Физическая </a:t>
            </a:r>
            <a:r>
              <a:rPr lang="ru-RU" sz="2200" dirty="0">
                <a:ea typeface="Times New Roman"/>
              </a:rPr>
              <a:t>активность необходима каждому ребенку. Хорошо, если должное внимание будет уделяться упражнениям для развития правильной осанки</a:t>
            </a:r>
            <a:r>
              <a:rPr lang="ru-RU" sz="2200" dirty="0" smtClean="0">
                <a:ea typeface="Times New Roman"/>
              </a:rPr>
              <a:t>.</a:t>
            </a:r>
          </a:p>
          <a:p>
            <a:pPr marL="0" indent="0" algn="just">
              <a:lnSpc>
                <a:spcPct val="115000"/>
              </a:lnSpc>
              <a:spcAft>
                <a:spcPts val="750"/>
              </a:spcAft>
              <a:buNone/>
            </a:pPr>
            <a:endParaRPr lang="ru-RU" sz="2200" dirty="0">
              <a:ea typeface="Times New Roman"/>
            </a:endParaRPr>
          </a:p>
          <a:p>
            <a:pPr algn="just">
              <a:lnSpc>
                <a:spcPct val="115000"/>
              </a:lnSpc>
              <a:spcAft>
                <a:spcPts val="750"/>
              </a:spcAft>
            </a:pPr>
            <a:r>
              <a:rPr lang="ru-RU" sz="2200" dirty="0">
                <a:ea typeface="Times New Roman"/>
              </a:rPr>
              <a:t>После каждого купания полезно провести небольшой массаж стоп легкими круговыми движениями. </a:t>
            </a:r>
          </a:p>
          <a:p>
            <a:endParaRPr lang="ru-RU" dirty="0"/>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642579" y="1196752"/>
            <a:ext cx="3207340" cy="2088232"/>
          </a:xfrm>
          <a:ln w="38100">
            <a:solidFill>
              <a:schemeClr val="accent3"/>
            </a:solidFill>
          </a:ln>
        </p:spPr>
      </p:pic>
      <p:sp>
        <p:nvSpPr>
          <p:cNvPr id="4" name="Заголовок 3"/>
          <p:cNvSpPr>
            <a:spLocks noGrp="1"/>
          </p:cNvSpPr>
          <p:nvPr>
            <p:ph type="title"/>
          </p:nvPr>
        </p:nvSpPr>
        <p:spPr>
          <a:xfrm>
            <a:off x="609600" y="476672"/>
            <a:ext cx="7924800" cy="1440160"/>
          </a:xfrm>
        </p:spPr>
        <p:txBody>
          <a:bodyPr/>
          <a:lstStyle/>
          <a:p>
            <a:r>
              <a:rPr lang="ru-RU" b="1" i="1" dirty="0">
                <a:solidFill>
                  <a:schemeClr val="accent3"/>
                </a:solidFill>
              </a:rPr>
              <a:t>Физическая активность и массаж</a:t>
            </a:r>
            <a:r>
              <a:rPr lang="ru-RU" dirty="0"/>
              <a:t/>
            </a:r>
            <a:br>
              <a:rPr lang="ru-RU" dirty="0"/>
            </a:br>
            <a:r>
              <a:rPr lang="ru-RU" dirty="0"/>
              <a:t> </a:t>
            </a:r>
            <a:br>
              <a:rPr lang="ru-RU" dirty="0"/>
            </a:br>
            <a:endParaRPr lang="ru-R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7586" y="3573016"/>
            <a:ext cx="3157327" cy="2117849"/>
          </a:xfrm>
          <a:prstGeom prst="rect">
            <a:avLst/>
          </a:prstGeom>
          <a:noFill/>
          <a:ln w="38100">
            <a:solidFill>
              <a:schemeClr val="accent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0618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sp>
        <p:nvSpPr>
          <p:cNvPr id="4" name="Текст 3"/>
          <p:cNvSpPr>
            <a:spLocks noGrp="1"/>
          </p:cNvSpPr>
          <p:nvPr>
            <p:ph type="body" sz="half" idx="2"/>
          </p:nvPr>
        </p:nvSpPr>
        <p:spPr>
          <a:xfrm>
            <a:off x="179512" y="260648"/>
            <a:ext cx="5472608" cy="5526361"/>
          </a:xfrm>
        </p:spPr>
        <p:txBody>
          <a:bodyPr>
            <a:noAutofit/>
          </a:bodyPr>
          <a:lstStyle/>
          <a:p>
            <a:pPr algn="just">
              <a:lnSpc>
                <a:spcPct val="90000"/>
              </a:lnSpc>
              <a:spcAft>
                <a:spcPts val="750"/>
              </a:spcAft>
            </a:pPr>
            <a:r>
              <a:rPr lang="ru-RU" sz="2200" dirty="0">
                <a:ea typeface="Times New Roman"/>
              </a:rPr>
              <a:t>Здорово, когда у ребенка есть возможность побегать босиком, в особенности в естественных условиях в летнюю пору. Отпускайте его бегать по траве, земле или песку. Главное, чтобы поверхность была не слишком холодной и на ней не присутствовали предметы, которые могут поранить нежную кожу ребенка</a:t>
            </a:r>
            <a:r>
              <a:rPr lang="ru-RU" sz="2200" dirty="0" smtClean="0">
                <a:ea typeface="Times New Roman"/>
              </a:rPr>
              <a:t>.</a:t>
            </a:r>
            <a:endParaRPr lang="ru-RU" sz="2200" dirty="0">
              <a:ea typeface="Times New Roman"/>
            </a:endParaRPr>
          </a:p>
          <a:p>
            <a:pPr>
              <a:spcBef>
                <a:spcPts val="0"/>
              </a:spcBef>
              <a:spcAft>
                <a:spcPts val="0"/>
              </a:spcAft>
            </a:pPr>
            <a:r>
              <a:rPr lang="ru-RU" sz="2200" dirty="0"/>
              <a:t>Шведская стенка — хороший детский тренажер для упражнений босиком. Превратите в игру поднимание предметов с пола только при помощи ног. Другие упражнения для детей дошкольного возраста — ходьба попеременно то на носочках, то на пяточках, </a:t>
            </a:r>
          </a:p>
          <a:p>
            <a:pPr>
              <a:spcBef>
                <a:spcPts val="0"/>
              </a:spcBef>
              <a:spcAft>
                <a:spcPts val="0"/>
              </a:spcAft>
            </a:pPr>
            <a:r>
              <a:rPr lang="ru-RU" sz="2200" dirty="0" smtClean="0"/>
              <a:t>на </a:t>
            </a:r>
            <a:r>
              <a:rPr lang="ru-RU" sz="2200" dirty="0"/>
              <a:t>внутренней, а затем на внешней стороне стопы, с поджатыми внутрь пальчиками.</a:t>
            </a:r>
          </a:p>
        </p:txBody>
      </p:sp>
      <p:pic>
        <p:nvPicPr>
          <p:cNvPr id="3074"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5652120" y="404664"/>
            <a:ext cx="2901948" cy="1950889"/>
          </a:xfrm>
          <a:prstGeom prst="rect">
            <a:avLst/>
          </a:prstGeom>
          <a:noFill/>
          <a:ln w="9525">
            <a:solidFill>
              <a:schemeClr val="accent2">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675562"/>
            <a:ext cx="2103115" cy="3160419"/>
          </a:xfrm>
          <a:prstGeom prst="rect">
            <a:avLst/>
          </a:prstGeom>
          <a:ln w="38100">
            <a:solidFill>
              <a:srgbClr val="9999FF"/>
            </a:solidFill>
          </a:ln>
        </p:spPr>
      </p:pic>
      <p:pic>
        <p:nvPicPr>
          <p:cNvPr id="2" name="Рисунок 1"/>
          <p:cNvPicPr>
            <a:picLocks noChangeAspect="1"/>
          </p:cNvPicPr>
          <p:nvPr/>
        </p:nvPicPr>
        <p:blipFill rotWithShape="1">
          <a:blip r:embed="rId4">
            <a:extLst>
              <a:ext uri="{28A0092B-C50C-407E-A947-70E740481C1C}">
                <a14:useLocalDpi xmlns:a14="http://schemas.microsoft.com/office/drawing/2010/main" val="0"/>
              </a:ext>
            </a:extLst>
          </a:blip>
          <a:srcRect l="6187" r="5327"/>
          <a:stretch/>
        </p:blipFill>
        <p:spPr>
          <a:xfrm>
            <a:off x="5292080" y="4797152"/>
            <a:ext cx="1805850" cy="1530642"/>
          </a:xfrm>
          <a:prstGeom prst="rect">
            <a:avLst/>
          </a:prstGeom>
          <a:ln w="38100">
            <a:solidFill>
              <a:srgbClr val="9999FF"/>
            </a:solidFill>
          </a:ln>
        </p:spPr>
      </p:pic>
    </p:spTree>
    <p:extLst>
      <p:ext uri="{BB962C8B-B14F-4D97-AF65-F5344CB8AC3E}">
        <p14:creationId xmlns:p14="http://schemas.microsoft.com/office/powerpoint/2010/main" val="368972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07504" y="2204864"/>
            <a:ext cx="5328592" cy="3510136"/>
          </a:xfrm>
        </p:spPr>
        <p:txBody>
          <a:bodyPr/>
          <a:lstStyle/>
          <a:p>
            <a:pPr lvl="0"/>
            <a:r>
              <a:rPr lang="ru-RU" sz="2000" dirty="0">
                <a:ea typeface="Times New Roman"/>
              </a:rPr>
              <a:t>Для начала пусть ребенок несколько раз потянет стопы на себя, затем максимально </a:t>
            </a:r>
            <a:r>
              <a:rPr lang="ru-RU" sz="2000" dirty="0" smtClean="0">
                <a:ea typeface="Times New Roman"/>
              </a:rPr>
              <a:t>сожмет </a:t>
            </a:r>
            <a:r>
              <a:rPr lang="ru-RU" sz="2000" dirty="0">
                <a:ea typeface="Times New Roman"/>
              </a:rPr>
              <a:t>пальчики во внутрь стопы. Движения лучше делать не торопясь, но с амплитудой побольше</a:t>
            </a:r>
            <a:r>
              <a:rPr lang="ru-RU" sz="2000" dirty="0" smtClean="0">
                <a:ea typeface="Times New Roman"/>
              </a:rPr>
              <a:t>.</a:t>
            </a:r>
          </a:p>
          <a:p>
            <a:r>
              <a:rPr lang="ru-RU" sz="2000" dirty="0"/>
              <a:t>Следующее движение — сгибание пальчиков с одновременной постановкой стопы </a:t>
            </a:r>
            <a:r>
              <a:rPr lang="ru-RU" sz="2000" dirty="0" smtClean="0"/>
              <a:t>сначала на </a:t>
            </a:r>
            <a:r>
              <a:rPr lang="ru-RU" sz="2000" dirty="0"/>
              <a:t>внешнюю ее </a:t>
            </a:r>
            <a:r>
              <a:rPr lang="ru-RU" sz="2000" dirty="0" smtClean="0"/>
              <a:t>сторону, </a:t>
            </a:r>
            <a:r>
              <a:rPr lang="ru-RU" sz="2000" dirty="0"/>
              <a:t>з</a:t>
            </a:r>
            <a:r>
              <a:rPr lang="ru-RU" sz="2000" dirty="0" smtClean="0"/>
              <a:t>атем – на внутреннюю, </a:t>
            </a:r>
            <a:r>
              <a:rPr lang="ru-RU" sz="2000" dirty="0"/>
              <a:t>каждый раз </a:t>
            </a:r>
            <a:r>
              <a:rPr lang="ru-RU" sz="2000" dirty="0" smtClean="0"/>
              <a:t>при этом возвращаясь </a:t>
            </a:r>
            <a:r>
              <a:rPr lang="ru-RU" sz="2000" dirty="0"/>
              <a:t>в исходное положение.</a:t>
            </a:r>
          </a:p>
          <a:p>
            <a:pPr lvl="0"/>
            <a:endParaRPr lang="ru-RU" sz="1800" dirty="0">
              <a:ea typeface="Times New Roman"/>
            </a:endParaRPr>
          </a:p>
          <a:p>
            <a:endParaRPr lang="ru-RU" dirty="0"/>
          </a:p>
        </p:txBody>
      </p:sp>
      <p:sp>
        <p:nvSpPr>
          <p:cNvPr id="4" name="Заголовок 3"/>
          <p:cNvSpPr>
            <a:spLocks noGrp="1"/>
          </p:cNvSpPr>
          <p:nvPr>
            <p:ph type="title"/>
          </p:nvPr>
        </p:nvSpPr>
        <p:spPr>
          <a:xfrm>
            <a:off x="609600" y="116632"/>
            <a:ext cx="7924800" cy="936104"/>
          </a:xfrm>
        </p:spPr>
        <p:txBody>
          <a:bodyPr/>
          <a:lstStyle/>
          <a:p>
            <a:r>
              <a:rPr lang="ru-RU" b="1" i="1" dirty="0">
                <a:solidFill>
                  <a:srgbClr val="CC3300"/>
                </a:solidFill>
              </a:rPr>
              <a:t>Простые упражнения на каждый день</a:t>
            </a:r>
            <a:r>
              <a:rPr lang="ru-RU" i="1" dirty="0">
                <a:solidFill>
                  <a:srgbClr val="CC3300"/>
                </a:solidFill>
              </a:rPr>
              <a:t/>
            </a:r>
            <a:br>
              <a:rPr lang="ru-RU" i="1" dirty="0">
                <a:solidFill>
                  <a:srgbClr val="CC3300"/>
                </a:solidFill>
              </a:rPr>
            </a:br>
            <a:endParaRPr lang="ru-RU" dirty="0"/>
          </a:p>
        </p:txBody>
      </p:sp>
      <p:sp>
        <p:nvSpPr>
          <p:cNvPr id="5" name="Текст 4"/>
          <p:cNvSpPr>
            <a:spLocks noGrp="1"/>
          </p:cNvSpPr>
          <p:nvPr>
            <p:ph type="body" idx="1"/>
          </p:nvPr>
        </p:nvSpPr>
        <p:spPr>
          <a:xfrm>
            <a:off x="323528" y="620688"/>
            <a:ext cx="8496944" cy="1800199"/>
          </a:xfrm>
        </p:spPr>
        <p:txBody>
          <a:bodyPr/>
          <a:lstStyle/>
          <a:p>
            <a:r>
              <a:rPr lang="ru-RU" sz="2000" dirty="0" smtClean="0">
                <a:ea typeface="Times New Roman"/>
              </a:rPr>
              <a:t>Лечение и профилактика плоскостопия также осуществляется при помощи специально разработанных медиками упражнений. Данные упражнения выполняются из одного исходного положения — сидя на стуле, стопы ног ребенка располагаются параллельно друг другу</a:t>
            </a:r>
            <a:r>
              <a:rPr lang="ru-RU" sz="1800" dirty="0" smtClean="0">
                <a:ea typeface="Times New Roman"/>
              </a:rPr>
              <a:t>.</a:t>
            </a:r>
          </a:p>
          <a:p>
            <a:endParaRPr lang="ru-RU" b="1" dirty="0"/>
          </a:p>
        </p:txBody>
      </p:sp>
      <p:sp>
        <p:nvSpPr>
          <p:cNvPr id="6" name="Текст 5"/>
          <p:cNvSpPr>
            <a:spLocks noGrp="1"/>
          </p:cNvSpPr>
          <p:nvPr>
            <p:ph type="body" sz="quarter" idx="3"/>
          </p:nvPr>
        </p:nvSpPr>
        <p:spPr/>
        <p:txBody>
          <a:bodyPr/>
          <a:lstStyle/>
          <a:p>
            <a:endParaRPr lang="ru-RU" dirty="0"/>
          </a:p>
        </p:txBody>
      </p:sp>
      <p:pic>
        <p:nvPicPr>
          <p:cNvPr id="10" name="Объект 9"/>
          <p:cNvPicPr>
            <a:picLocks noGrp="1" noChangeAspect="1"/>
          </p:cNvPicPr>
          <p:nvPr>
            <p:ph sz="quarter" idx="14"/>
          </p:nvPr>
        </p:nvPicPr>
        <p:blipFill rotWithShape="1">
          <a:blip r:embed="rId2" cstate="print">
            <a:extLst>
              <a:ext uri="{28A0092B-C50C-407E-A947-70E740481C1C}">
                <a14:useLocalDpi xmlns:a14="http://schemas.microsoft.com/office/drawing/2010/main" val="0"/>
              </a:ext>
            </a:extLst>
          </a:blip>
          <a:srcRect t="7599" r="3250" b="12535"/>
          <a:stretch/>
        </p:blipFill>
        <p:spPr>
          <a:xfrm>
            <a:off x="5580112" y="3861048"/>
            <a:ext cx="3213323" cy="1981219"/>
          </a:xfrm>
          <a:ln w="38100">
            <a:solidFill>
              <a:srgbClr val="C00000"/>
            </a:solidFill>
          </a:ln>
        </p:spPr>
      </p:pic>
      <p:pic>
        <p:nvPicPr>
          <p:cNvPr id="8" name="Рисунок 7"/>
          <p:cNvPicPr>
            <a:picLocks noChangeAspect="1"/>
          </p:cNvPicPr>
          <p:nvPr/>
        </p:nvPicPr>
        <p:blipFill rotWithShape="1">
          <a:blip r:embed="rId3" cstate="print">
            <a:extLst>
              <a:ext uri="{28A0092B-C50C-407E-A947-70E740481C1C}">
                <a14:useLocalDpi xmlns:a14="http://schemas.microsoft.com/office/drawing/2010/main" val="0"/>
              </a:ext>
            </a:extLst>
          </a:blip>
          <a:srcRect b="23489"/>
          <a:stretch/>
        </p:blipFill>
        <p:spPr>
          <a:xfrm>
            <a:off x="5580111" y="1844824"/>
            <a:ext cx="3230175" cy="1845956"/>
          </a:xfrm>
          <a:prstGeom prst="rect">
            <a:avLst/>
          </a:prstGeom>
          <a:ln w="38100">
            <a:solidFill>
              <a:srgbClr val="C00000"/>
            </a:solidFill>
          </a:ln>
        </p:spPr>
      </p:pic>
    </p:spTree>
    <p:extLst>
      <p:ext uri="{BB962C8B-B14F-4D97-AF65-F5344CB8AC3E}">
        <p14:creationId xmlns:p14="http://schemas.microsoft.com/office/powerpoint/2010/main" val="2867629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79512" y="260648"/>
            <a:ext cx="5616624" cy="5760640"/>
          </a:xfrm>
        </p:spPr>
        <p:txBody>
          <a:bodyPr>
            <a:normAutofit fontScale="92500" lnSpcReduction="10000"/>
          </a:bodyPr>
          <a:lstStyle/>
          <a:p>
            <a:pPr lvl="0">
              <a:lnSpc>
                <a:spcPct val="115000"/>
              </a:lnSpc>
              <a:spcAft>
                <a:spcPts val="0"/>
              </a:spcAft>
              <a:buSzPts val="1000"/>
              <a:buFont typeface="Wingdings"/>
              <a:buChar char=""/>
              <a:tabLst>
                <a:tab pos="457200" algn="l"/>
              </a:tabLst>
            </a:pPr>
            <a:r>
              <a:rPr lang="ru-RU" sz="2000" dirty="0">
                <a:latin typeface="Times New Roman"/>
                <a:ea typeface="Times New Roman"/>
              </a:rPr>
              <a:t>Еще одно из упражнений, входящих в </a:t>
            </a:r>
            <a:r>
              <a:rPr lang="ru-RU" sz="2000" dirty="0" smtClean="0">
                <a:latin typeface="Times New Roman"/>
                <a:ea typeface="Times New Roman"/>
              </a:rPr>
              <a:t>комплекс, </a:t>
            </a:r>
            <a:r>
              <a:rPr lang="ru-RU" sz="2000" dirty="0">
                <a:latin typeface="Times New Roman"/>
                <a:ea typeface="Times New Roman"/>
              </a:rPr>
              <a:t>заключается в том, что ребенок должен поочередно стопой каждой ноги выполнять поглаживающие движения по </a:t>
            </a:r>
            <a:r>
              <a:rPr lang="ru-RU" sz="2000" dirty="0" smtClean="0">
                <a:latin typeface="Times New Roman"/>
                <a:ea typeface="Times New Roman"/>
              </a:rPr>
              <a:t>голени другой ноги </a:t>
            </a:r>
            <a:r>
              <a:rPr lang="ru-RU" sz="2000" dirty="0">
                <a:latin typeface="Times New Roman"/>
                <a:ea typeface="Times New Roman"/>
              </a:rPr>
              <a:t>до колена и обратно</a:t>
            </a:r>
            <a:r>
              <a:rPr lang="ru-RU" sz="2000" dirty="0" smtClean="0">
                <a:latin typeface="Times New Roman"/>
                <a:ea typeface="Times New Roman"/>
              </a:rPr>
              <a:t>.</a:t>
            </a:r>
          </a:p>
          <a:p>
            <a:pPr lvl="0">
              <a:lnSpc>
                <a:spcPct val="115000"/>
              </a:lnSpc>
              <a:spcAft>
                <a:spcPts val="0"/>
              </a:spcAft>
              <a:buSzPts val="1000"/>
              <a:buFont typeface="Wingdings"/>
              <a:buChar char=""/>
              <a:tabLst>
                <a:tab pos="457200" algn="l"/>
              </a:tabLst>
            </a:pPr>
            <a:r>
              <a:rPr lang="ru-RU" sz="2000" dirty="0">
                <a:latin typeface="Times New Roman"/>
                <a:ea typeface="Times New Roman"/>
              </a:rPr>
              <a:t>Комплекс завершается серией упражнений с предметами. Можно покатать </a:t>
            </a:r>
            <a:r>
              <a:rPr lang="ru-RU" sz="2000" dirty="0" smtClean="0">
                <a:latin typeface="Times New Roman"/>
                <a:ea typeface="Times New Roman"/>
              </a:rPr>
              <a:t>ногами небольшой мячик, </a:t>
            </a:r>
            <a:r>
              <a:rPr lang="ru-RU" sz="2000" dirty="0">
                <a:latin typeface="Times New Roman"/>
                <a:ea typeface="Times New Roman"/>
              </a:rPr>
              <a:t>палку или трубку или поднимать различные предметы с пола при помощи ног</a:t>
            </a:r>
            <a:r>
              <a:rPr lang="ru-RU" sz="2000" dirty="0" smtClean="0">
                <a:latin typeface="Times New Roman"/>
                <a:ea typeface="Times New Roman"/>
              </a:rPr>
              <a:t>.</a:t>
            </a:r>
          </a:p>
          <a:p>
            <a:pPr marL="0" indent="0">
              <a:lnSpc>
                <a:spcPct val="115000"/>
              </a:lnSpc>
              <a:spcAft>
                <a:spcPts val="0"/>
              </a:spcAft>
              <a:buNone/>
            </a:pPr>
            <a:r>
              <a:rPr lang="ru-RU" sz="2200" dirty="0" smtClean="0">
                <a:latin typeface="Times New Roman"/>
                <a:ea typeface="Times New Roman"/>
              </a:rPr>
              <a:t>Рекомендуется </a:t>
            </a:r>
            <a:r>
              <a:rPr lang="ru-RU" sz="2200" dirty="0">
                <a:latin typeface="Times New Roman"/>
                <a:ea typeface="Times New Roman"/>
              </a:rPr>
              <a:t>выполнение данных упражнений не менее 1 раза в день. В дни посещения ребенком детского сада мы ежедневно выполняем подобные упражнения, завершая ими бодрящие гимнастики после дневного сна. </a:t>
            </a:r>
            <a:r>
              <a:rPr lang="ru-RU" sz="2200" b="1" i="1" dirty="0">
                <a:latin typeface="Times New Roman"/>
                <a:ea typeface="Times New Roman"/>
              </a:rPr>
              <a:t>В остальные же дни не забывайте делать эти упражнения дома!</a:t>
            </a:r>
            <a:endParaRPr lang="ru-RU" sz="2200" dirty="0">
              <a:latin typeface="Times New Roman"/>
              <a:ea typeface="Times New Roman"/>
            </a:endParaRPr>
          </a:p>
          <a:p>
            <a:pPr marL="0" lvl="0" indent="0">
              <a:lnSpc>
                <a:spcPct val="115000"/>
              </a:lnSpc>
              <a:spcAft>
                <a:spcPts val="0"/>
              </a:spcAft>
              <a:buSzPts val="1000"/>
              <a:buNone/>
              <a:tabLst>
                <a:tab pos="457200" algn="l"/>
              </a:tabLst>
            </a:pPr>
            <a:endParaRPr lang="ru-RU" sz="1800" dirty="0">
              <a:latin typeface="Times New Roman"/>
              <a:ea typeface="Times New Roman"/>
            </a:endParaRPr>
          </a:p>
          <a:p>
            <a:pPr lvl="0">
              <a:lnSpc>
                <a:spcPct val="115000"/>
              </a:lnSpc>
              <a:spcAft>
                <a:spcPts val="0"/>
              </a:spcAft>
              <a:buSzPts val="1000"/>
              <a:buFont typeface="Wingdings"/>
              <a:buChar char=""/>
              <a:tabLst>
                <a:tab pos="457200" algn="l"/>
              </a:tabLst>
            </a:pPr>
            <a:endParaRPr lang="ru-RU" sz="2000" dirty="0">
              <a:latin typeface="Times New Roman"/>
              <a:ea typeface="Times New Roman"/>
            </a:endParaRPr>
          </a:p>
          <a:p>
            <a:endParaRPr lang="ru-RU" sz="2000" dirty="0"/>
          </a:p>
        </p:txBody>
      </p:sp>
      <p:pic>
        <p:nvPicPr>
          <p:cNvPr id="5" name="Объект 4"/>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5724128" y="2852936"/>
            <a:ext cx="3233441" cy="2415100"/>
          </a:xfrm>
          <a:ln w="38100">
            <a:solidFill>
              <a:srgbClr val="00B050"/>
            </a:solidFill>
          </a:ln>
        </p:spPr>
      </p:pic>
      <p:sp>
        <p:nvSpPr>
          <p:cNvPr id="4" name="Заголовок 3"/>
          <p:cNvSpPr>
            <a:spLocks noGrp="1"/>
          </p:cNvSpPr>
          <p:nvPr>
            <p:ph type="title"/>
          </p:nvPr>
        </p:nvSpPr>
        <p:spPr>
          <a:xfrm>
            <a:off x="609600" y="274638"/>
            <a:ext cx="7924800" cy="202034"/>
          </a:xfrm>
        </p:spPr>
        <p:txBody>
          <a:bodyPr/>
          <a:lstStyle/>
          <a:p>
            <a:endParaRPr lang="ru-RU" dirty="0"/>
          </a:p>
        </p:txBody>
      </p:sp>
      <p:pic>
        <p:nvPicPr>
          <p:cNvPr id="3" name="Рисунок 2"/>
          <p:cNvPicPr>
            <a:picLocks noChangeAspect="1"/>
          </p:cNvPicPr>
          <p:nvPr/>
        </p:nvPicPr>
        <p:blipFill rotWithShape="1">
          <a:blip r:embed="rId4" cstate="print">
            <a:extLst>
              <a:ext uri="{28A0092B-C50C-407E-A947-70E740481C1C}">
                <a14:useLocalDpi xmlns:a14="http://schemas.microsoft.com/office/drawing/2010/main" val="0"/>
              </a:ext>
            </a:extLst>
          </a:blip>
          <a:srcRect l="7389" t="10134" b="10440"/>
          <a:stretch/>
        </p:blipFill>
        <p:spPr>
          <a:xfrm>
            <a:off x="5724128" y="365448"/>
            <a:ext cx="3200997" cy="2050474"/>
          </a:xfrm>
          <a:prstGeom prst="rect">
            <a:avLst/>
          </a:prstGeom>
          <a:ln w="38100">
            <a:solidFill>
              <a:schemeClr val="accent3">
                <a:lumMod val="75000"/>
              </a:schemeClr>
            </a:solidFill>
          </a:ln>
        </p:spPr>
      </p:pic>
    </p:spTree>
    <p:extLst>
      <p:ext uri="{BB962C8B-B14F-4D97-AF65-F5344CB8AC3E}">
        <p14:creationId xmlns:p14="http://schemas.microsoft.com/office/powerpoint/2010/main" val="2385133839"/>
      </p:ext>
    </p:extLst>
  </p:cSld>
  <p:clrMapOvr>
    <a:masterClrMapping/>
  </p:clrMapOvr>
  <p:timing>
    <p:tnLst>
      <p:par>
        <p:cTn id="1" dur="indefinite" restart="never" nodeType="tmRoot"/>
      </p:par>
    </p:tnLst>
  </p:timing>
</p:sld>
</file>

<file path=ppt/theme/theme1.xml><?xml version="1.0" encoding="utf-8"?>
<a:theme xmlns:a="http://schemas.openxmlformats.org/drawingml/2006/main" name="Горизонт">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181</TotalTime>
  <Words>605</Words>
  <Application>Microsoft Office PowerPoint</Application>
  <PresentationFormat>Экран (4:3)</PresentationFormat>
  <Paragraphs>25</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Горизонт</vt:lpstr>
      <vt:lpstr>ПРОФИЛАКТИКА ПЛОСКОСТОПИЯ У ДЕТЕЙ   </vt:lpstr>
      <vt:lpstr>Презентация PowerPoint</vt:lpstr>
      <vt:lpstr>Хорошо подобранная обувь — залог правильного развития стопы</vt:lpstr>
      <vt:lpstr>Презентация PowerPoint</vt:lpstr>
      <vt:lpstr>Физическая активность и массаж   </vt:lpstr>
      <vt:lpstr>Презентация PowerPoint</vt:lpstr>
      <vt:lpstr>Простые упражнения на каждый день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ПРОФИЛАКТИКА ПЛОСКОСТОПИЯ У ДЕТЕЙ</dc:title>
  <dc:creator>Валентина</dc:creator>
  <cp:lastModifiedBy>Валентина</cp:lastModifiedBy>
  <cp:revision>14</cp:revision>
  <dcterms:created xsi:type="dcterms:W3CDTF">2015-01-19T15:18:00Z</dcterms:created>
  <dcterms:modified xsi:type="dcterms:W3CDTF">2018-07-31T16:15:57Z</dcterms:modified>
</cp:coreProperties>
</file>