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22"/>
  </p:notesMasterIdLst>
  <p:sldIdLst>
    <p:sldId id="256" r:id="rId2"/>
    <p:sldId id="257" r:id="rId3"/>
    <p:sldId id="258" r:id="rId4"/>
    <p:sldId id="266" r:id="rId5"/>
    <p:sldId id="265" r:id="rId6"/>
    <p:sldId id="262" r:id="rId7"/>
    <p:sldId id="263" r:id="rId8"/>
    <p:sldId id="259" r:id="rId9"/>
    <p:sldId id="261" r:id="rId10"/>
    <p:sldId id="260" r:id="rId11"/>
    <p:sldId id="267" r:id="rId12"/>
    <p:sldId id="268" r:id="rId13"/>
    <p:sldId id="269" r:id="rId14"/>
    <p:sldId id="274" r:id="rId15"/>
    <p:sldId id="270" r:id="rId16"/>
    <p:sldId id="273" r:id="rId17"/>
    <p:sldId id="275" r:id="rId18"/>
    <p:sldId id="276" r:id="rId19"/>
    <p:sldId id="277" r:id="rId20"/>
    <p:sldId id="278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66E4B3-7F35-49AF-B51A-13035DE1D110}" type="datetimeFigureOut">
              <a:rPr lang="ru-RU" smtClean="0"/>
              <a:pPr/>
              <a:t>02.02.2017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4C7B5B-03A5-461F-9166-2AE3D65DF56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EEB1B-3CAF-4068-AA01-B37423D901BA}" type="datetimeFigureOut">
              <a:rPr lang="ru-RU" smtClean="0"/>
              <a:pPr/>
              <a:t>02.02.2017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4286E-A7C9-46FC-9D55-4EEDFD34E5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EEB1B-3CAF-4068-AA01-B37423D901BA}" type="datetimeFigureOut">
              <a:rPr lang="ru-RU" smtClean="0"/>
              <a:pPr/>
              <a:t>02.02.2017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4286E-A7C9-46FC-9D55-4EEDFD34E5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EEB1B-3CAF-4068-AA01-B37423D901BA}" type="datetimeFigureOut">
              <a:rPr lang="ru-RU" smtClean="0"/>
              <a:pPr/>
              <a:t>02.02.2017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4286E-A7C9-46FC-9D55-4EEDFD34E5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EEB1B-3CAF-4068-AA01-B37423D901BA}" type="datetimeFigureOut">
              <a:rPr lang="ru-RU" smtClean="0"/>
              <a:pPr/>
              <a:t>02.02.2017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4286E-A7C9-46FC-9D55-4EEDFD34E5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EEB1B-3CAF-4068-AA01-B37423D901BA}" type="datetimeFigureOut">
              <a:rPr lang="ru-RU" smtClean="0"/>
              <a:pPr/>
              <a:t>02.02.2017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4286E-A7C9-46FC-9D55-4EEDFD34E5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EEB1B-3CAF-4068-AA01-B37423D901BA}" type="datetimeFigureOut">
              <a:rPr lang="ru-RU" smtClean="0"/>
              <a:pPr/>
              <a:t>02.02.2017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4286E-A7C9-46FC-9D55-4EEDFD34E5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EEB1B-3CAF-4068-AA01-B37423D901BA}" type="datetimeFigureOut">
              <a:rPr lang="ru-RU" smtClean="0"/>
              <a:pPr/>
              <a:t>02.02.2017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4286E-A7C9-46FC-9D55-4EEDFD34E5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EEB1B-3CAF-4068-AA01-B37423D901BA}" type="datetimeFigureOut">
              <a:rPr lang="ru-RU" smtClean="0"/>
              <a:pPr/>
              <a:t>02.02.2017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4286E-A7C9-46FC-9D55-4EEDFD34E5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EEB1B-3CAF-4068-AA01-B37423D901BA}" type="datetimeFigureOut">
              <a:rPr lang="ru-RU" smtClean="0"/>
              <a:pPr/>
              <a:t>02.02.2017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4286E-A7C9-46FC-9D55-4EEDFD34E5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EEB1B-3CAF-4068-AA01-B37423D901BA}" type="datetimeFigureOut">
              <a:rPr lang="ru-RU" smtClean="0"/>
              <a:pPr/>
              <a:t>02.02.2017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4286E-A7C9-46FC-9D55-4EEDFD34E5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EEB1B-3CAF-4068-AA01-B37423D901BA}" type="datetimeFigureOut">
              <a:rPr lang="ru-RU" smtClean="0"/>
              <a:pPr/>
              <a:t>02.02.2017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D54286E-A7C9-46FC-9D55-4EEDFD34E57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DEEEB1B-3CAF-4068-AA01-B37423D901BA}" type="datetimeFigureOut">
              <a:rPr lang="ru-RU" smtClean="0"/>
              <a:pPr/>
              <a:t>02.02.2017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D54286E-A7C9-46FC-9D55-4EEDFD34E579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УРОК – РОЛЕВАЯ ИГРА ПО ЛИТЕРАТУРЕ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ru-RU" b="1" u="sng" dirty="0" smtClean="0">
                <a:solidFill>
                  <a:schemeClr val="bg1"/>
                </a:solidFill>
              </a:rPr>
              <a:t>ТЕМА: </a:t>
            </a:r>
            <a:r>
              <a:rPr lang="ru-RU" b="1" u="sng" dirty="0" smtClean="0">
                <a:solidFill>
                  <a:srgbClr val="FF0000"/>
                </a:solidFill>
              </a:rPr>
              <a:t>« СТИХОТВОРЕНИЕ М.Ю. ЛЕРМОНТОВА «БОРОДИНО». </a:t>
            </a:r>
            <a:endParaRPr lang="ru-RU" b="1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1028343"/>
            <a:ext cx="806489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Цель урока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Повторение и контроль знаний по теме «Стихотворение М. Ю. Лермонтова «Бородино»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Задачи урока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Образовательные:</a:t>
            </a:r>
            <a:endParaRPr lang="ru-RU" sz="2400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Способствовать умению работать с выразительными средствами, находить их в тексте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Способствовать умению соотносить исторические факты с текстом произведения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i="1" dirty="0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Развивающие:</a:t>
            </a:r>
            <a:endParaRPr lang="ru-RU" sz="2400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Развивать умение выразительного чтения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Создать условия для формирования умения работы в группе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i="1" dirty="0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Воспитательные:</a:t>
            </a:r>
            <a:endParaRPr lang="ru-RU" sz="2400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Воспитать чувство гордости за Родину и уважения к ее истории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1268760"/>
            <a:ext cx="7642048" cy="1656184"/>
          </a:xfrm>
        </p:spPr>
        <p:txBody>
          <a:bodyPr>
            <a:normAutofit/>
          </a:bodyPr>
          <a:lstStyle/>
          <a:p>
            <a:r>
              <a:rPr lang="ru-RU" sz="2800" b="1" i="1" u="sng" dirty="0" smtClean="0">
                <a:solidFill>
                  <a:schemeClr val="tx2">
                    <a:lumMod val="90000"/>
                  </a:schemeClr>
                </a:solidFill>
              </a:rPr>
              <a:t>Тип урока: урок повторения и контроля</a:t>
            </a:r>
            <a:br>
              <a:rPr lang="ru-RU" sz="2800" b="1" i="1" u="sng" dirty="0" smtClean="0">
                <a:solidFill>
                  <a:schemeClr val="tx2">
                    <a:lumMod val="90000"/>
                  </a:schemeClr>
                </a:solidFill>
              </a:rPr>
            </a:br>
            <a:r>
              <a:rPr lang="ru-RU" sz="2800" b="1" i="1" u="sng" dirty="0" smtClean="0">
                <a:solidFill>
                  <a:schemeClr val="tx2">
                    <a:lumMod val="90000"/>
                  </a:schemeClr>
                </a:solidFill>
              </a:rPr>
              <a:t>Форма урока: урок-путешествие по станциям</a:t>
            </a:r>
          </a:p>
          <a:p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259632" y="3140968"/>
          <a:ext cx="6096000" cy="3086608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/>
                        <a:t>Этапы урока</a:t>
                      </a:r>
                      <a:endParaRPr lang="ru-RU" sz="1100" dirty="0"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/>
                        <a:t>Временная реализация</a:t>
                      </a:r>
                      <a:endParaRPr lang="ru-RU" sz="1100">
                        <a:latin typeface="Calibri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400"/>
                        <a:t>Оргмомент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/>
                        <a:t>2 мин.</a:t>
                      </a:r>
                      <a:endParaRPr lang="ru-RU" sz="1100" dirty="0">
                        <a:latin typeface="Calibri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400" dirty="0" smtClean="0"/>
                        <a:t>2. Вступительное </a:t>
                      </a:r>
                      <a:r>
                        <a:rPr lang="ru-RU" sz="1400" dirty="0"/>
                        <a:t>слово учителя, просмотр презентации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/>
                        <a:t>5 мин.</a:t>
                      </a:r>
                      <a:endParaRPr lang="ru-RU" sz="1100" dirty="0">
                        <a:latin typeface="Calibri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400" dirty="0" smtClean="0"/>
                        <a:t>3. Путешествие </a:t>
                      </a:r>
                      <a:r>
                        <a:rPr lang="ru-RU" sz="1400" dirty="0"/>
                        <a:t>по станциям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/>
                        <a:t>10 мин.</a:t>
                      </a:r>
                      <a:endParaRPr lang="ru-RU" sz="1100" dirty="0">
                        <a:latin typeface="Calibri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400" dirty="0" smtClean="0"/>
                        <a:t>4. Подготовка </a:t>
                      </a:r>
                      <a:r>
                        <a:rPr lang="ru-RU" sz="1400" dirty="0"/>
                        <a:t>творческого задания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/>
                        <a:t>5 мин.</a:t>
                      </a:r>
                      <a:endParaRPr lang="ru-RU" sz="1100" dirty="0">
                        <a:latin typeface="Calibri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400" dirty="0" smtClean="0"/>
                        <a:t>5. Выступление </a:t>
                      </a:r>
                      <a:r>
                        <a:rPr lang="ru-RU" sz="1400" dirty="0"/>
                        <a:t>команд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/>
                        <a:t>13 мин.</a:t>
                      </a:r>
                      <a:endParaRPr lang="ru-RU" sz="1100" dirty="0">
                        <a:latin typeface="Calibri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400" dirty="0" smtClean="0"/>
                        <a:t>6.</a:t>
                      </a:r>
                      <a:r>
                        <a:rPr lang="ru-RU" sz="1400" baseline="0" dirty="0" smtClean="0"/>
                        <a:t> </a:t>
                      </a:r>
                      <a:r>
                        <a:rPr lang="ru-RU" sz="1400" dirty="0" smtClean="0"/>
                        <a:t>Подведение </a:t>
                      </a:r>
                      <a:r>
                        <a:rPr lang="ru-RU" sz="1400" dirty="0"/>
                        <a:t>итогов, награждение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/>
                        <a:t>2 мин.</a:t>
                      </a:r>
                      <a:endParaRPr lang="ru-RU" sz="1100" dirty="0">
                        <a:latin typeface="Calibri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400" dirty="0" smtClean="0"/>
                        <a:t>7. Рефлексия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/>
                        <a:t>3 мин.</a:t>
                      </a:r>
                      <a:endParaRPr lang="ru-RU" sz="1100" dirty="0">
                        <a:latin typeface="Calibri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71600" y="3573016"/>
            <a:ext cx="7851648" cy="1828800"/>
          </a:xfrm>
        </p:spPr>
        <p:txBody>
          <a:bodyPr>
            <a:normAutofit fontScale="90000"/>
          </a:bodyPr>
          <a:lstStyle/>
          <a:p>
            <a:pPr lvl="0" algn="l"/>
            <a:r>
              <a:rPr lang="ru-RU" sz="4000" dirty="0" smtClean="0"/>
              <a:t>1.Оргмомент. </a:t>
            </a:r>
            <a:br>
              <a:rPr lang="ru-RU" sz="4000" dirty="0" smtClean="0"/>
            </a:br>
            <a:r>
              <a:rPr lang="ru-RU" sz="4000" i="1" dirty="0" smtClean="0"/>
              <a:t>Звучит куплет из песни «Генералам 1812 года»</a:t>
            </a:r>
            <a:br>
              <a:rPr lang="ru-RU" sz="4000" i="1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2. Слово учителя, решение организационных вопросов (выбор жюри, формирование игровых групп, распределение ролей)</a:t>
            </a:r>
            <a:endParaRPr lang="ru-RU" sz="40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371600"/>
            <a:ext cx="7485456" cy="3713584"/>
          </a:xfrm>
        </p:spPr>
        <p:txBody>
          <a:bodyPr>
            <a:normAutofit fontScale="90000"/>
          </a:bodyPr>
          <a:lstStyle/>
          <a:p>
            <a:pPr marL="742950" indent="-742950" algn="ctr">
              <a:buFont typeface="Wingdings" pitchFamily="2" charset="2"/>
              <a:buChar char="Ø"/>
            </a:pP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4000" b="0" i="1" u="sng" dirty="0" smtClean="0"/>
              <a:t>3. Путешествие по станциям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3600" i="1" dirty="0" smtClean="0"/>
              <a:t>Литературная станция</a:t>
            </a:r>
            <a:br>
              <a:rPr lang="ru-RU" sz="3600" i="1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i="1" dirty="0" smtClean="0"/>
              <a:t>Языковая станция </a:t>
            </a:r>
            <a:br>
              <a:rPr lang="ru-RU" sz="3600" i="1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200" i="1" dirty="0" smtClean="0"/>
              <a:t>Историческая станция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836712"/>
            <a:ext cx="8064568" cy="5544616"/>
          </a:xfrm>
        </p:spPr>
        <p:txBody>
          <a:bodyPr>
            <a:noAutofit/>
          </a:bodyPr>
          <a:lstStyle/>
          <a:p>
            <a:pPr lvl="0" algn="ctr"/>
            <a:r>
              <a:rPr lang="ru-RU" sz="2000" b="1" i="1" u="sng" dirty="0" smtClean="0">
                <a:solidFill>
                  <a:srgbClr val="FF0000"/>
                </a:solidFill>
              </a:rPr>
              <a:t>Литературная станция</a:t>
            </a:r>
          </a:p>
          <a:p>
            <a:pPr algn="l"/>
            <a:r>
              <a:rPr lang="ru-RU" sz="2000" i="1" dirty="0" smtClean="0"/>
              <a:t>1 команда:</a:t>
            </a:r>
            <a:endParaRPr lang="ru-RU" sz="2000" dirty="0" smtClean="0"/>
          </a:p>
          <a:p>
            <a:pPr lvl="0" algn="l"/>
            <a:r>
              <a:rPr lang="ru-RU" sz="2000" dirty="0" smtClean="0"/>
              <a:t>В каком году было написано стихотворение М. Ю. Лермонтова «Бородино»? (в 1838 году)</a:t>
            </a:r>
          </a:p>
          <a:p>
            <a:pPr lvl="0" algn="l"/>
            <a:r>
              <a:rPr lang="ru-RU" sz="2000" dirty="0" smtClean="0"/>
              <a:t>Какое произведение было «предшественником» стихотворения «Бородино»? (стихотворение «Поле Бородина»)</a:t>
            </a:r>
          </a:p>
          <a:p>
            <a:pPr lvl="0" algn="l"/>
            <a:r>
              <a:rPr lang="ru-RU" sz="2000" i="1" dirty="0" smtClean="0"/>
              <a:t>2 команда:</a:t>
            </a:r>
            <a:endParaRPr lang="ru-RU" sz="2000" dirty="0" smtClean="0"/>
          </a:p>
          <a:p>
            <a:pPr lvl="0" algn="l"/>
            <a:r>
              <a:rPr lang="ru-RU" sz="2000" dirty="0" smtClean="0"/>
              <a:t>Кто в стихотворении повествует о битве? (старый солдат, который участвовал в сражении)</a:t>
            </a:r>
          </a:p>
          <a:p>
            <a:pPr lvl="0" algn="l"/>
            <a:r>
              <a:rPr lang="ru-RU" sz="2000" dirty="0" smtClean="0"/>
              <a:t>К какому событию было создано это произведение? (25-летие Бородинской битвы)</a:t>
            </a:r>
          </a:p>
          <a:p>
            <a:pPr algn="l"/>
            <a:r>
              <a:rPr lang="ru-RU" sz="2000" i="1" dirty="0" smtClean="0"/>
              <a:t>3 команда:</a:t>
            </a:r>
            <a:endParaRPr lang="ru-RU" sz="2000" dirty="0" smtClean="0"/>
          </a:p>
          <a:p>
            <a:pPr lvl="0" algn="l"/>
            <a:r>
              <a:rPr lang="ru-RU" sz="2000" dirty="0" smtClean="0"/>
              <a:t>В каком журнале было впервые опубликовано стихотворение М. Ю. Лермонтова «Бородино»? ( «Современник»)</a:t>
            </a:r>
          </a:p>
          <a:p>
            <a:pPr lvl="0" algn="l"/>
            <a:r>
              <a:rPr lang="ru-RU" sz="2000" dirty="0" smtClean="0"/>
              <a:t>В каких войсках служил рассказчик? (артиллерия)</a:t>
            </a:r>
          </a:p>
          <a:p>
            <a:r>
              <a:rPr lang="ru-RU" sz="2000" dirty="0" smtClean="0"/>
              <a:t> </a:t>
            </a:r>
          </a:p>
          <a:p>
            <a:pPr algn="l"/>
            <a:endParaRPr lang="ru-RU" sz="20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755576" y="476672"/>
            <a:ext cx="7632520" cy="4504464"/>
          </a:xfrm>
        </p:spPr>
        <p:txBody>
          <a:bodyPr>
            <a:noAutofit/>
          </a:bodyPr>
          <a:lstStyle/>
          <a:p>
            <a:pPr algn="ctr"/>
            <a:r>
              <a:rPr lang="ru-RU" sz="2800" b="1" i="1" u="sng" dirty="0" smtClean="0">
                <a:solidFill>
                  <a:srgbClr val="FF0000"/>
                </a:solidFill>
              </a:rPr>
              <a:t>Языковая станция. </a:t>
            </a:r>
          </a:p>
          <a:p>
            <a:pPr algn="l"/>
            <a:r>
              <a:rPr lang="ru-RU" sz="2000" dirty="0" smtClean="0"/>
              <a:t>Объяснить значение слов из стихотворения:</a:t>
            </a:r>
          </a:p>
          <a:p>
            <a:pPr lvl="0" algn="l"/>
            <a:endParaRPr lang="ru-RU" sz="2000" dirty="0" smtClean="0"/>
          </a:p>
          <a:p>
            <a:pPr algn="l"/>
            <a:r>
              <a:rPr lang="ru-RU" sz="2000" i="1" dirty="0" smtClean="0"/>
              <a:t>1 команда:</a:t>
            </a:r>
            <a:endParaRPr lang="ru-RU" sz="2000" dirty="0" smtClean="0"/>
          </a:p>
          <a:p>
            <a:pPr algn="l"/>
            <a:r>
              <a:rPr lang="ru-RU" sz="2000" i="1" dirty="0" smtClean="0">
                <a:solidFill>
                  <a:srgbClr val="FF0000"/>
                </a:solidFill>
              </a:rPr>
              <a:t>Редут</a:t>
            </a:r>
            <a:r>
              <a:rPr lang="ru-RU" sz="2000" dirty="0" smtClean="0">
                <a:solidFill>
                  <a:srgbClr val="FF0000"/>
                </a:solidFill>
              </a:rPr>
              <a:t> </a:t>
            </a:r>
            <a:r>
              <a:rPr lang="ru-RU" sz="2000" dirty="0" smtClean="0"/>
              <a:t>(квадратное земляное укрепление на поле боя)</a:t>
            </a:r>
            <a:br>
              <a:rPr lang="ru-RU" sz="2000" dirty="0" smtClean="0"/>
            </a:br>
            <a:r>
              <a:rPr lang="ru-RU" sz="2000" i="1" dirty="0" err="1" smtClean="0">
                <a:solidFill>
                  <a:srgbClr val="FF0000"/>
                </a:solidFill>
              </a:rPr>
              <a:t>Мусью</a:t>
            </a:r>
            <a:r>
              <a:rPr lang="ru-RU" sz="2000" dirty="0" smtClean="0"/>
              <a:t> (сударь, господин)</a:t>
            </a:r>
          </a:p>
          <a:p>
            <a:pPr algn="l"/>
            <a:r>
              <a:rPr lang="ru-RU" sz="2000" i="1" dirty="0" smtClean="0"/>
              <a:t>2 команда:</a:t>
            </a:r>
            <a:endParaRPr lang="ru-RU" sz="2000" dirty="0" smtClean="0"/>
          </a:p>
          <a:p>
            <a:pPr algn="l"/>
            <a:r>
              <a:rPr lang="ru-RU" sz="2000" i="1" dirty="0" smtClean="0">
                <a:solidFill>
                  <a:srgbClr val="FF0000"/>
                </a:solidFill>
              </a:rPr>
              <a:t>Картечь</a:t>
            </a:r>
            <a:r>
              <a:rPr lang="ru-RU" sz="2000" dirty="0" smtClean="0"/>
              <a:t> (артиллерийский снаряд, наполненный круглыми пулями, широко рассеивающимися при выстреле)</a:t>
            </a:r>
          </a:p>
          <a:p>
            <a:pPr algn="l"/>
            <a:r>
              <a:rPr lang="ru-RU" sz="2000" i="1" dirty="0" smtClean="0">
                <a:solidFill>
                  <a:srgbClr val="FF0000"/>
                </a:solidFill>
              </a:rPr>
              <a:t>Кивер</a:t>
            </a:r>
            <a:r>
              <a:rPr lang="ru-RU" sz="2000" dirty="0" smtClean="0"/>
              <a:t> (высокий военный головной убор из твёрдой кожи)</a:t>
            </a:r>
          </a:p>
          <a:p>
            <a:pPr algn="l"/>
            <a:r>
              <a:rPr lang="ru-RU" sz="2000" i="1" dirty="0" smtClean="0"/>
              <a:t>3 команда:</a:t>
            </a:r>
            <a:endParaRPr lang="ru-RU" sz="2000" dirty="0" smtClean="0"/>
          </a:p>
          <a:p>
            <a:pPr algn="l"/>
            <a:r>
              <a:rPr lang="ru-RU" sz="2000" i="1" dirty="0" smtClean="0">
                <a:solidFill>
                  <a:srgbClr val="FF0000"/>
                </a:solidFill>
              </a:rPr>
              <a:t>Булат</a:t>
            </a:r>
            <a:r>
              <a:rPr lang="ru-RU" sz="2000" dirty="0" smtClean="0">
                <a:solidFill>
                  <a:srgbClr val="FF0000"/>
                </a:solidFill>
              </a:rPr>
              <a:t> </a:t>
            </a:r>
            <a:r>
              <a:rPr lang="ru-RU" sz="2000" dirty="0" smtClean="0"/>
              <a:t>(оружие из булатной стали – </a:t>
            </a:r>
            <a:r>
              <a:rPr lang="ru-RU" sz="2000" dirty="0" err="1" smtClean="0"/>
              <a:t>стали</a:t>
            </a:r>
            <a:r>
              <a:rPr lang="ru-RU" sz="2000" dirty="0" smtClean="0"/>
              <a:t> особой закалки)</a:t>
            </a:r>
            <a:br>
              <a:rPr lang="ru-RU" sz="2000" dirty="0" smtClean="0"/>
            </a:br>
            <a:r>
              <a:rPr lang="ru-RU" sz="2000" i="1" dirty="0" err="1" smtClean="0">
                <a:solidFill>
                  <a:srgbClr val="FF0000"/>
                </a:solidFill>
              </a:rPr>
              <a:t>Басурманы</a:t>
            </a:r>
            <a:r>
              <a:rPr lang="ru-RU" sz="2000" dirty="0" smtClean="0"/>
              <a:t> (люди другой веры, иноземцы,  враги)</a:t>
            </a:r>
          </a:p>
          <a:p>
            <a:pPr algn="l"/>
            <a:r>
              <a:rPr lang="ru-RU" sz="2000" dirty="0" smtClean="0"/>
              <a:t> </a:t>
            </a:r>
          </a:p>
          <a:p>
            <a:pPr algn="l"/>
            <a:endParaRPr lang="ru-RU" sz="20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1124744"/>
            <a:ext cx="7848544" cy="5040560"/>
          </a:xfrm>
        </p:spPr>
        <p:txBody>
          <a:bodyPr>
            <a:normAutofit fontScale="32500" lnSpcReduction="20000"/>
          </a:bodyPr>
          <a:lstStyle/>
          <a:p>
            <a:pPr algn="ctr"/>
            <a:r>
              <a:rPr lang="ru-RU" sz="8600" b="1" i="1" dirty="0" smtClean="0">
                <a:solidFill>
                  <a:srgbClr val="FF0000"/>
                </a:solidFill>
              </a:rPr>
              <a:t>Историческая станция</a:t>
            </a:r>
            <a:endParaRPr lang="ru-RU" sz="8600" dirty="0" smtClean="0">
              <a:solidFill>
                <a:srgbClr val="FF0000"/>
              </a:solidFill>
            </a:endParaRPr>
          </a:p>
          <a:p>
            <a:pPr algn="l"/>
            <a:r>
              <a:rPr lang="ru-RU" sz="6200" i="1" dirty="0" smtClean="0">
                <a:solidFill>
                  <a:schemeClr val="bg1"/>
                </a:solidFill>
              </a:rPr>
              <a:t>1 команда</a:t>
            </a:r>
            <a:endParaRPr lang="ru-RU" sz="6200" dirty="0" smtClean="0">
              <a:solidFill>
                <a:schemeClr val="bg1"/>
              </a:solidFill>
            </a:endParaRPr>
          </a:p>
          <a:p>
            <a:pPr lvl="0" algn="l"/>
            <a:r>
              <a:rPr lang="ru-RU" sz="6200" dirty="0" smtClean="0"/>
              <a:t>Когда произошло Бородинское сражение? (7 сентября (26 августа) 1812 года)</a:t>
            </a:r>
          </a:p>
          <a:p>
            <a:pPr lvl="0" algn="l"/>
            <a:r>
              <a:rPr lang="ru-RU" sz="6200" dirty="0" smtClean="0"/>
              <a:t>Кто командовал французской армией? (Наполеон)</a:t>
            </a:r>
          </a:p>
          <a:p>
            <a:pPr lvl="0" algn="l"/>
            <a:r>
              <a:rPr lang="ru-RU" sz="6200" i="1" dirty="0" smtClean="0">
                <a:solidFill>
                  <a:schemeClr val="bg1"/>
                </a:solidFill>
              </a:rPr>
              <a:t>2 команда:</a:t>
            </a:r>
            <a:endParaRPr lang="ru-RU" sz="6200" dirty="0" smtClean="0">
              <a:solidFill>
                <a:schemeClr val="bg1"/>
              </a:solidFill>
            </a:endParaRPr>
          </a:p>
          <a:p>
            <a:pPr lvl="0" algn="l"/>
            <a:r>
              <a:rPr lang="ru-RU" sz="6200" dirty="0" smtClean="0"/>
              <a:t>Кто победил в Бородинском сражении? Найдите подтверждение своего ответа в стихотворении. (русские войска; «Вот затрещали барабаны -/И отступили </a:t>
            </a:r>
            <a:r>
              <a:rPr lang="ru-RU" sz="6200" dirty="0" err="1" smtClean="0"/>
              <a:t>бусурманы</a:t>
            </a:r>
            <a:r>
              <a:rPr lang="ru-RU" sz="6200" dirty="0" smtClean="0"/>
              <a:t>»)</a:t>
            </a:r>
          </a:p>
          <a:p>
            <a:pPr lvl="0" algn="l"/>
            <a:r>
              <a:rPr lang="ru-RU" sz="6200" dirty="0" smtClean="0"/>
              <a:t>С войсками какой страны воевали русские? (с Францией)</a:t>
            </a:r>
          </a:p>
          <a:p>
            <a:pPr algn="l"/>
            <a:r>
              <a:rPr lang="ru-RU" sz="6200" dirty="0" smtClean="0"/>
              <a:t> </a:t>
            </a:r>
          </a:p>
          <a:p>
            <a:pPr algn="l"/>
            <a:r>
              <a:rPr lang="ru-RU" sz="6200" i="1" dirty="0" smtClean="0">
                <a:solidFill>
                  <a:schemeClr val="bg1"/>
                </a:solidFill>
              </a:rPr>
              <a:t>3 команда</a:t>
            </a:r>
            <a:endParaRPr lang="ru-RU" sz="6200" dirty="0" smtClean="0">
              <a:solidFill>
                <a:schemeClr val="bg1"/>
              </a:solidFill>
            </a:endParaRPr>
          </a:p>
          <a:p>
            <a:pPr lvl="0" algn="l"/>
            <a:r>
              <a:rPr lang="ru-RU" sz="6200" dirty="0" smtClean="0"/>
              <a:t>Назовите русских полководцев, которые участвовали в сражении? (М. И. Кутузов, П. И. Багратион, Н. Н. Раевский)</a:t>
            </a:r>
          </a:p>
          <a:p>
            <a:pPr lvl="0" algn="l"/>
            <a:r>
              <a:rPr lang="ru-RU" sz="6200" dirty="0" smtClean="0"/>
              <a:t>Что хотели делать русские наутро после боя? (продолжать бой за свою Родину; « Были все готовы/Заутра бой затеять новый/И до конца стоять»).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476672"/>
            <a:ext cx="7851648" cy="504056"/>
          </a:xfrm>
        </p:spPr>
        <p:txBody>
          <a:bodyPr>
            <a:noAutofit/>
          </a:bodyPr>
          <a:lstStyle/>
          <a:p>
            <a:pPr algn="l"/>
            <a:r>
              <a:rPr lang="ru-RU" sz="3600" i="1" u="sng" dirty="0" smtClean="0"/>
              <a:t>4. Подготовка творческого задания</a:t>
            </a:r>
            <a:endParaRPr lang="ru-RU" sz="3600" i="1" u="sng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484784"/>
            <a:ext cx="7992560" cy="3568360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ru-RU" sz="8000" i="1" dirty="0" smtClean="0"/>
              <a:t>Задание для 1 группы:</a:t>
            </a:r>
            <a:endParaRPr lang="ru-RU" sz="8000" dirty="0" smtClean="0"/>
          </a:p>
          <a:p>
            <a:pPr algn="l"/>
            <a:r>
              <a:rPr lang="ru-RU" sz="8000" dirty="0" smtClean="0"/>
              <a:t>Схематично показать на карте  Бородинского поля расположение русских и французских войск</a:t>
            </a:r>
            <a:r>
              <a:rPr lang="ru-RU" sz="8000" dirty="0" smtClean="0"/>
              <a:t>.</a:t>
            </a:r>
          </a:p>
          <a:p>
            <a:pPr algn="l"/>
            <a:endParaRPr lang="ru-RU" sz="8000" dirty="0" smtClean="0"/>
          </a:p>
          <a:p>
            <a:pPr algn="l"/>
            <a:r>
              <a:rPr lang="ru-RU" sz="8000" i="1" dirty="0" smtClean="0"/>
              <a:t>Задание для 2 группы:</a:t>
            </a:r>
            <a:endParaRPr lang="ru-RU" sz="8000" dirty="0" smtClean="0"/>
          </a:p>
          <a:p>
            <a:pPr algn="l"/>
            <a:r>
              <a:rPr lang="ru-RU" sz="8000" dirty="0" smtClean="0"/>
              <a:t>Выпишите из стихотворения примеры следующих троп:</a:t>
            </a:r>
          </a:p>
          <a:p>
            <a:pPr algn="l"/>
            <a:r>
              <a:rPr lang="ru-RU" sz="8000" b="1" u="sng" dirty="0" smtClean="0">
                <a:solidFill>
                  <a:srgbClr val="FF0000"/>
                </a:solidFill>
              </a:rPr>
              <a:t>Сравнения</a:t>
            </a:r>
            <a:r>
              <a:rPr lang="ru-RU" sz="8000" dirty="0" smtClean="0"/>
              <a:t> («</a:t>
            </a:r>
            <a:r>
              <a:rPr lang="ru-RU" sz="8000" dirty="0" smtClean="0"/>
              <a:t>Французы двинулись, как тучи», «Носились знамена, как тени», </a:t>
            </a:r>
            <a:r>
              <a:rPr lang="ru-RU" sz="8000" dirty="0" smtClean="0"/>
              <a:t>«Земля </a:t>
            </a:r>
            <a:r>
              <a:rPr lang="ru-RU" sz="8000" dirty="0" smtClean="0"/>
              <a:t>тряслась, как наши груди»)</a:t>
            </a:r>
          </a:p>
          <a:p>
            <a:pPr algn="l"/>
            <a:r>
              <a:rPr lang="ru-RU" sz="8000" b="1" dirty="0" smtClean="0">
                <a:solidFill>
                  <a:srgbClr val="FF0000"/>
                </a:solidFill>
              </a:rPr>
              <a:t>Олицетворения</a:t>
            </a:r>
            <a:r>
              <a:rPr lang="ru-RU" sz="8000" dirty="0" smtClean="0"/>
              <a:t> </a:t>
            </a:r>
            <a:r>
              <a:rPr lang="ru-RU" sz="8000" dirty="0" smtClean="0"/>
              <a:t>(«картечь визжала», «затрещали барабаны», «помнит вся Россия»)</a:t>
            </a:r>
          </a:p>
          <a:p>
            <a:pPr algn="l"/>
            <a:r>
              <a:rPr lang="ru-RU" sz="8000" b="1" dirty="0" smtClean="0">
                <a:solidFill>
                  <a:srgbClr val="FF0000"/>
                </a:solidFill>
              </a:rPr>
              <a:t>Метафоры</a:t>
            </a:r>
            <a:r>
              <a:rPr lang="ru-RU" sz="8000" dirty="0" smtClean="0"/>
              <a:t> («Уж постоим мы головою», «Сверкнул за строем строй», «Гора кровавых тел»)</a:t>
            </a:r>
          </a:p>
          <a:p>
            <a:pPr algn="l"/>
            <a:r>
              <a:rPr lang="ru-RU" sz="8000" b="1" dirty="0" smtClean="0">
                <a:solidFill>
                  <a:srgbClr val="FF0000"/>
                </a:solidFill>
              </a:rPr>
              <a:t>Эпитеты</a:t>
            </a:r>
            <a:r>
              <a:rPr lang="ru-RU" sz="8000" dirty="0" smtClean="0"/>
              <a:t>  («грозной сечи», «в земле сырой», «русский бой удалый</a:t>
            </a:r>
            <a:r>
              <a:rPr lang="ru-RU" sz="8000" dirty="0" smtClean="0"/>
              <a:t>»)</a:t>
            </a:r>
          </a:p>
          <a:p>
            <a:pPr algn="l"/>
            <a:endParaRPr lang="ru-RU" sz="8000" dirty="0" smtClean="0"/>
          </a:p>
          <a:p>
            <a:pPr algn="l"/>
            <a:r>
              <a:rPr lang="ru-RU" sz="8000" i="1" dirty="0" smtClean="0"/>
              <a:t>Задание для 3 группы:</a:t>
            </a:r>
            <a:endParaRPr lang="ru-RU" sz="8000" dirty="0" smtClean="0"/>
          </a:p>
          <a:p>
            <a:pPr algn="l"/>
            <a:r>
              <a:rPr lang="ru-RU" sz="8000" dirty="0" smtClean="0"/>
              <a:t>Выразительное чтение стихотворения «Бородино» наизусть.</a:t>
            </a:r>
          </a:p>
          <a:p>
            <a:pPr algn="l"/>
            <a:r>
              <a:rPr lang="ru-RU" sz="8000" i="1" dirty="0" smtClean="0"/>
              <a:t> </a:t>
            </a:r>
            <a:endParaRPr lang="ru-RU" sz="80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Дмитрий\Desktop\Схематичное расположение.jpg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683568" y="260648"/>
            <a:ext cx="7704855" cy="58772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836712"/>
            <a:ext cx="8208912" cy="5328592"/>
          </a:xfrm>
        </p:spPr>
        <p:txBody>
          <a:bodyPr>
            <a:normAutofit fontScale="47500" lnSpcReduction="20000"/>
          </a:bodyPr>
          <a:lstStyle/>
          <a:p>
            <a:pPr lvl="0" algn="l"/>
            <a:r>
              <a:rPr lang="ru-RU" sz="6200" b="1" dirty="0" smtClean="0">
                <a:solidFill>
                  <a:srgbClr val="FF0000"/>
                </a:solidFill>
              </a:rPr>
              <a:t>5. Выступление </a:t>
            </a:r>
            <a:r>
              <a:rPr lang="ru-RU" sz="6200" b="1" dirty="0" smtClean="0">
                <a:solidFill>
                  <a:srgbClr val="FF0000"/>
                </a:solidFill>
              </a:rPr>
              <a:t>команд</a:t>
            </a:r>
            <a:r>
              <a:rPr lang="ru-RU" sz="6200" b="1" dirty="0" smtClean="0">
                <a:solidFill>
                  <a:srgbClr val="FF0000"/>
                </a:solidFill>
              </a:rPr>
              <a:t>.</a:t>
            </a:r>
          </a:p>
          <a:p>
            <a:pPr lvl="0" algn="l"/>
            <a:endParaRPr lang="ru-RU" sz="6200" dirty="0" smtClean="0"/>
          </a:p>
          <a:p>
            <a:pPr algn="l"/>
            <a:r>
              <a:rPr lang="ru-RU" sz="6200" i="1" dirty="0" smtClean="0">
                <a:solidFill>
                  <a:srgbClr val="FF0000"/>
                </a:solidFill>
              </a:rPr>
              <a:t>6. </a:t>
            </a:r>
            <a:r>
              <a:rPr lang="ru-RU" sz="6200" dirty="0" smtClean="0">
                <a:solidFill>
                  <a:srgbClr val="FF0000"/>
                </a:solidFill>
              </a:rPr>
              <a:t>Подведение </a:t>
            </a:r>
            <a:r>
              <a:rPr lang="ru-RU" sz="6200" dirty="0" smtClean="0">
                <a:solidFill>
                  <a:srgbClr val="FF0000"/>
                </a:solidFill>
              </a:rPr>
              <a:t>итогов, </a:t>
            </a:r>
            <a:r>
              <a:rPr lang="ru-RU" sz="6200" dirty="0" smtClean="0">
                <a:solidFill>
                  <a:srgbClr val="FF0000"/>
                </a:solidFill>
              </a:rPr>
              <a:t>награждение</a:t>
            </a:r>
            <a:endParaRPr lang="ru-RU" sz="6200" dirty="0" smtClean="0">
              <a:solidFill>
                <a:srgbClr val="FF0000"/>
              </a:solidFill>
            </a:endParaRPr>
          </a:p>
          <a:p>
            <a:pPr algn="l"/>
            <a:r>
              <a:rPr lang="ru-RU" sz="6200" i="1" dirty="0" smtClean="0"/>
              <a:t>(</a:t>
            </a:r>
            <a:r>
              <a:rPr lang="ru-RU" sz="6200" i="1" dirty="0" smtClean="0"/>
              <a:t>Жюри считает баллы, распределяет места)</a:t>
            </a:r>
            <a:endParaRPr lang="ru-RU" sz="6200" dirty="0" smtClean="0"/>
          </a:p>
          <a:p>
            <a:pPr algn="l"/>
            <a:r>
              <a:rPr lang="ru-RU" sz="6200" i="1" dirty="0" smtClean="0"/>
              <a:t> </a:t>
            </a:r>
            <a:endParaRPr lang="ru-RU" sz="6200" dirty="0" smtClean="0"/>
          </a:p>
          <a:p>
            <a:pPr lvl="0" algn="l"/>
            <a:r>
              <a:rPr lang="ru-RU" sz="6200" b="1" dirty="0" smtClean="0">
                <a:solidFill>
                  <a:srgbClr val="FF0000"/>
                </a:solidFill>
              </a:rPr>
              <a:t>7. Рефлексия</a:t>
            </a:r>
            <a:r>
              <a:rPr lang="ru-RU" sz="6200" b="1" dirty="0" smtClean="0">
                <a:solidFill>
                  <a:srgbClr val="FF0000"/>
                </a:solidFill>
              </a:rPr>
              <a:t>.</a:t>
            </a:r>
            <a:endParaRPr lang="ru-RU" sz="6200" dirty="0" smtClean="0">
              <a:solidFill>
                <a:srgbClr val="FF0000"/>
              </a:solidFill>
            </a:endParaRPr>
          </a:p>
          <a:p>
            <a:pPr algn="l"/>
            <a:r>
              <a:rPr lang="ru-RU" sz="6200" dirty="0" smtClean="0"/>
              <a:t> </a:t>
            </a:r>
          </a:p>
          <a:p>
            <a:pPr algn="l"/>
            <a:r>
              <a:rPr lang="ru-RU" sz="6200" i="1" dirty="0" smtClean="0"/>
              <a:t>«ПРОДОЛЖИ ФРАЗУ»</a:t>
            </a:r>
            <a:endParaRPr lang="ru-RU" sz="6200" dirty="0" smtClean="0"/>
          </a:p>
          <a:p>
            <a:pPr algn="l"/>
            <a:r>
              <a:rPr lang="ru-RU" sz="6200" i="1" dirty="0" smtClean="0"/>
              <a:t>Мне было интересно…</a:t>
            </a:r>
            <a:endParaRPr lang="ru-RU" sz="6200" dirty="0" smtClean="0"/>
          </a:p>
          <a:p>
            <a:pPr algn="l"/>
            <a:r>
              <a:rPr lang="ru-RU" sz="6200" i="1" dirty="0" smtClean="0"/>
              <a:t>Я сегодня понял(а), что…</a:t>
            </a:r>
            <a:endParaRPr lang="ru-RU" sz="6200" dirty="0" smtClean="0"/>
          </a:p>
          <a:p>
            <a:pPr algn="l"/>
            <a:r>
              <a:rPr lang="ru-RU" sz="6200" i="1" dirty="0" smtClean="0"/>
              <a:t>Мне было трудно…</a:t>
            </a:r>
            <a:endParaRPr lang="ru-RU" sz="6200" dirty="0" smtClean="0"/>
          </a:p>
          <a:p>
            <a:pPr algn="l"/>
            <a:r>
              <a:rPr lang="ru-RU" sz="6200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835696" y="213285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1026" name="Picture 2" descr="C:\Users\Аня\Desktop\img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8640"/>
            <a:ext cx="8964488" cy="64807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836712"/>
            <a:ext cx="7930080" cy="5328592"/>
          </a:xfrm>
        </p:spPr>
        <p:txBody>
          <a:bodyPr>
            <a:normAutofit fontScale="25000" lnSpcReduction="20000"/>
          </a:bodyPr>
          <a:lstStyle/>
          <a:p>
            <a:r>
              <a:rPr lang="ru-RU" sz="11200" b="1" dirty="0" smtClean="0">
                <a:solidFill>
                  <a:srgbClr val="FF0000"/>
                </a:solidFill>
              </a:rPr>
              <a:t>Маршрутный лист </a:t>
            </a:r>
            <a:r>
              <a:rPr lang="ru-RU" sz="11200" b="1" dirty="0" smtClean="0">
                <a:solidFill>
                  <a:srgbClr val="FF0000"/>
                </a:solidFill>
              </a:rPr>
              <a:t> </a:t>
            </a:r>
            <a:r>
              <a:rPr lang="ru-RU" sz="11200" b="1" dirty="0" smtClean="0">
                <a:solidFill>
                  <a:srgbClr val="FF0000"/>
                </a:solidFill>
              </a:rPr>
              <a:t>команды</a:t>
            </a:r>
            <a:endParaRPr lang="ru-RU" sz="11200" dirty="0" smtClean="0">
              <a:solidFill>
                <a:srgbClr val="FF0000"/>
              </a:solidFill>
            </a:endParaRPr>
          </a:p>
          <a:p>
            <a:r>
              <a:rPr lang="ru-RU" sz="11200" dirty="0" smtClean="0">
                <a:solidFill>
                  <a:srgbClr val="FF0000"/>
                </a:solidFill>
              </a:rPr>
              <a:t> </a:t>
            </a:r>
          </a:p>
          <a:p>
            <a:pPr lvl="0"/>
            <a:r>
              <a:rPr lang="ru-RU" sz="9600" i="1" dirty="0" smtClean="0"/>
              <a:t>Литературная станция (0/1 б.)</a:t>
            </a:r>
            <a:endParaRPr lang="ru-RU" sz="9600" dirty="0" smtClean="0"/>
          </a:p>
          <a:p>
            <a:pPr lvl="0"/>
            <a:r>
              <a:rPr lang="ru-RU" sz="9600" dirty="0" smtClean="0"/>
              <a:t>1. _____ </a:t>
            </a:r>
            <a:r>
              <a:rPr lang="ru-RU" sz="9600" dirty="0" smtClean="0"/>
              <a:t>б.</a:t>
            </a:r>
          </a:p>
          <a:p>
            <a:pPr lvl="0"/>
            <a:r>
              <a:rPr lang="ru-RU" sz="9600" dirty="0" smtClean="0"/>
              <a:t>2. _____ </a:t>
            </a:r>
            <a:r>
              <a:rPr lang="ru-RU" sz="9600" dirty="0" smtClean="0"/>
              <a:t>б.</a:t>
            </a:r>
          </a:p>
          <a:p>
            <a:r>
              <a:rPr lang="ru-RU" sz="9600" dirty="0" smtClean="0"/>
              <a:t> </a:t>
            </a:r>
          </a:p>
          <a:p>
            <a:pPr lvl="0"/>
            <a:r>
              <a:rPr lang="ru-RU" sz="9600" i="1" dirty="0" smtClean="0"/>
              <a:t>Языковая станция (0/1 б.)</a:t>
            </a:r>
            <a:endParaRPr lang="ru-RU" sz="9600" dirty="0" smtClean="0"/>
          </a:p>
          <a:p>
            <a:pPr lvl="0"/>
            <a:r>
              <a:rPr lang="ru-RU" sz="9600" dirty="0" smtClean="0"/>
              <a:t>1. _____ б.</a:t>
            </a:r>
          </a:p>
          <a:p>
            <a:pPr lvl="0"/>
            <a:r>
              <a:rPr lang="ru-RU" sz="9600" dirty="0" smtClean="0"/>
              <a:t>2. _____ б.</a:t>
            </a:r>
          </a:p>
          <a:p>
            <a:r>
              <a:rPr lang="ru-RU" sz="9600" dirty="0" smtClean="0"/>
              <a:t> </a:t>
            </a:r>
          </a:p>
          <a:p>
            <a:r>
              <a:rPr lang="ru-RU" sz="9600" dirty="0" smtClean="0"/>
              <a:t> </a:t>
            </a:r>
            <a:r>
              <a:rPr lang="ru-RU" sz="9600" i="1" dirty="0" smtClean="0"/>
              <a:t>Историческая </a:t>
            </a:r>
            <a:r>
              <a:rPr lang="ru-RU" sz="9600" i="1" dirty="0" smtClean="0"/>
              <a:t>станция (0/1 б.)</a:t>
            </a:r>
            <a:endParaRPr lang="ru-RU" sz="9600" dirty="0" smtClean="0"/>
          </a:p>
          <a:p>
            <a:pPr lvl="0"/>
            <a:r>
              <a:rPr lang="ru-RU" sz="9600" dirty="0" smtClean="0"/>
              <a:t>1. _____ б.</a:t>
            </a:r>
          </a:p>
          <a:p>
            <a:pPr lvl="0"/>
            <a:r>
              <a:rPr lang="ru-RU" sz="9600" dirty="0" smtClean="0"/>
              <a:t>2. _____ б</a:t>
            </a:r>
            <a:r>
              <a:rPr lang="ru-RU" sz="9600" dirty="0" smtClean="0"/>
              <a:t>.</a:t>
            </a:r>
          </a:p>
          <a:p>
            <a:pPr lvl="0"/>
            <a:r>
              <a:rPr lang="ru-RU" sz="9600" dirty="0" smtClean="0"/>
              <a:t> </a:t>
            </a:r>
            <a:r>
              <a:rPr lang="ru-RU" sz="9600" dirty="0" smtClean="0"/>
              <a:t>Творческое задание  ________________ (0 – 5 б)</a:t>
            </a:r>
          </a:p>
          <a:p>
            <a:pPr lvl="0"/>
            <a:endParaRPr lang="ru-RU" sz="9600" dirty="0" smtClean="0"/>
          </a:p>
          <a:p>
            <a:r>
              <a:rPr lang="ru-RU" sz="9600" dirty="0" smtClean="0"/>
              <a:t> </a:t>
            </a:r>
          </a:p>
          <a:p>
            <a:endParaRPr lang="ru-RU" sz="96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550392"/>
            <a:ext cx="9324528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i="1" u="sng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itchFamily="18" charset="0"/>
                <a:ea typeface="DejaVu Sans" charset="-52"/>
                <a:cs typeface="Times New Roman" pitchFamily="18" charset="0"/>
              </a:rPr>
              <a:t>Уроки – ролевые игры </a:t>
            </a:r>
            <a:r>
              <a:rPr kumimoji="0" lang="ru-RU" sz="3600" b="1" i="1" u="sng" strike="noStrike" cap="none" normalizeH="0" baseline="0" dirty="0" smtClean="0">
                <a:ln>
                  <a:noFill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/>
                <a:latin typeface="Times New Roman" pitchFamily="18" charset="0"/>
                <a:ea typeface="DejaVu Sans" charset="-52"/>
                <a:cs typeface="Times New Roman" pitchFamily="18" charset="0"/>
              </a:rPr>
              <a:t>можно разделить на следующие виды: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1" i="1" u="sng" strike="noStrike" cap="none" normalizeH="0" baseline="0" dirty="0" smtClean="0">
              <a:ln>
                <a:noFill/>
              </a:ln>
              <a:solidFill>
                <a:schemeClr val="accent4">
                  <a:lumMod val="60000"/>
                  <a:lumOff val="4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FF0000"/>
                </a:solidFill>
              </a:rPr>
              <a:t>имитационные, </a:t>
            </a:r>
            <a:r>
              <a:rPr lang="ru-RU" sz="2400" dirty="0" smtClean="0"/>
              <a:t>направленные на имитацию определенного профессионального действия;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FF0000"/>
                </a:solidFill>
              </a:rPr>
              <a:t> ситуационные</a:t>
            </a:r>
            <a:r>
              <a:rPr lang="ru-RU" sz="2400" dirty="0" smtClean="0"/>
              <a:t>, связанные с решением какой-либо узкой конкретной проблемы - игровой ситуации;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FF0000"/>
                </a:solidFill>
              </a:rPr>
              <a:t> условные</a:t>
            </a:r>
            <a:r>
              <a:rPr lang="ru-RU" sz="2400" dirty="0" smtClean="0"/>
              <a:t>, посвященные разрешению, например, учебных или производственных конфликтов и т.д.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lang="ru-RU" sz="2400" dirty="0" smtClean="0"/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lang="ru-RU" sz="2400" dirty="0" smtClean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8074096" cy="3840456"/>
          </a:xfrm>
        </p:spPr>
        <p:txBody>
          <a:bodyPr/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268760"/>
            <a:ext cx="820891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u="sng" dirty="0" smtClean="0">
                <a:solidFill>
                  <a:srgbClr val="FF0000"/>
                </a:solidFill>
              </a:rPr>
              <a:t>Формы проведения ролевых игр могут быть самыми разными: </a:t>
            </a:r>
            <a:r>
              <a:rPr lang="ru-RU" sz="4000" dirty="0" smtClean="0"/>
              <a:t>воображаемые путешествия, дискуссии, на основе распределения ролей, </a:t>
            </a:r>
          </a:p>
          <a:p>
            <a:pPr algn="ctr"/>
            <a:r>
              <a:rPr lang="ru-RU" sz="4000" dirty="0" smtClean="0"/>
              <a:t>пресс-конференции, </a:t>
            </a:r>
          </a:p>
          <a:p>
            <a:pPr algn="ctr"/>
            <a:r>
              <a:rPr lang="ru-RU" sz="4000" dirty="0" smtClean="0"/>
              <a:t>уроки-суды и т.д. 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316736"/>
            <a:ext cx="7763200" cy="5136600"/>
          </a:xfrm>
        </p:spPr>
        <p:txBody>
          <a:bodyPr/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11560" y="1124744"/>
            <a:ext cx="7992888" cy="4464496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 </a:t>
            </a:r>
          </a:p>
          <a:p>
            <a:pPr algn="ctr"/>
            <a:r>
              <a:rPr lang="ru-RU" sz="3200" b="1" i="1" u="sng" dirty="0" smtClean="0">
                <a:solidFill>
                  <a:srgbClr val="FF0000"/>
                </a:solidFill>
              </a:rPr>
              <a:t>Методика разработки и проведения ролевых игр предусматривает включение в полной мере или частично следующих этапов: 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1.      подготовительный; 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2.      игровой; 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3.      заключительный; 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4.      анализ результатов.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260648"/>
            <a:ext cx="8352928" cy="5760640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1. На подготовительном этапе решаются вопросы как организационные, так и связанные с предварительным изучением содержательного материала игры. </a:t>
            </a:r>
            <a:r>
              <a:rPr lang="ru-RU" sz="24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ru-RU" sz="24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 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>
                <a:solidFill>
                  <a:schemeClr val="bg1"/>
                </a:solidFill>
              </a:rPr>
              <a:t>Организационные вопросы: </a:t>
            </a:r>
            <a:br>
              <a:rPr lang="ru-RU" sz="2400" dirty="0" smtClean="0">
                <a:solidFill>
                  <a:schemeClr val="bg1"/>
                </a:solidFill>
              </a:rPr>
            </a:br>
            <a:r>
              <a:rPr lang="ru-RU" sz="2400" dirty="0" smtClean="0">
                <a:solidFill>
                  <a:schemeClr val="bg1"/>
                </a:solidFill>
              </a:rPr>
              <a:t> </a:t>
            </a:r>
            <a:br>
              <a:rPr lang="ru-RU" sz="2400" dirty="0" smtClean="0">
                <a:solidFill>
                  <a:schemeClr val="bg1"/>
                </a:solidFill>
              </a:rPr>
            </a:br>
            <a:r>
              <a:rPr lang="ru-RU" sz="2400" dirty="0" smtClean="0">
                <a:solidFill>
                  <a:schemeClr val="bg1"/>
                </a:solidFill>
              </a:rPr>
              <a:t>-  распределение ролей; </a:t>
            </a:r>
            <a:br>
              <a:rPr lang="ru-RU" sz="2400" dirty="0" smtClean="0">
                <a:solidFill>
                  <a:schemeClr val="bg1"/>
                </a:solidFill>
              </a:rPr>
            </a:br>
            <a:r>
              <a:rPr lang="ru-RU" sz="2400" dirty="0" smtClean="0">
                <a:solidFill>
                  <a:schemeClr val="bg1"/>
                </a:solidFill>
              </a:rPr>
              <a:t> </a:t>
            </a:r>
            <a:br>
              <a:rPr lang="ru-RU" sz="2400" dirty="0" smtClean="0">
                <a:solidFill>
                  <a:schemeClr val="bg1"/>
                </a:solidFill>
              </a:rPr>
            </a:br>
            <a:r>
              <a:rPr lang="ru-RU" sz="2400" dirty="0" smtClean="0">
                <a:solidFill>
                  <a:schemeClr val="bg1"/>
                </a:solidFill>
              </a:rPr>
              <a:t>-  выбор жюри или экспертной группы; </a:t>
            </a:r>
            <a:br>
              <a:rPr lang="ru-RU" sz="2400" dirty="0" smtClean="0">
                <a:solidFill>
                  <a:schemeClr val="bg1"/>
                </a:solidFill>
              </a:rPr>
            </a:br>
            <a:r>
              <a:rPr lang="ru-RU" sz="2400" dirty="0" smtClean="0">
                <a:solidFill>
                  <a:schemeClr val="bg1"/>
                </a:solidFill>
              </a:rPr>
              <a:t> </a:t>
            </a:r>
            <a:br>
              <a:rPr lang="ru-RU" sz="2400" dirty="0" smtClean="0">
                <a:solidFill>
                  <a:schemeClr val="bg1"/>
                </a:solidFill>
              </a:rPr>
            </a:br>
            <a:r>
              <a:rPr lang="ru-RU" sz="2400" dirty="0" smtClean="0">
                <a:solidFill>
                  <a:schemeClr val="bg1"/>
                </a:solidFill>
              </a:rPr>
              <a:t>-  формирование игровых групп; </a:t>
            </a:r>
            <a:br>
              <a:rPr lang="ru-RU" sz="2400" dirty="0" smtClean="0">
                <a:solidFill>
                  <a:schemeClr val="bg1"/>
                </a:solidFill>
              </a:rPr>
            </a:br>
            <a:r>
              <a:rPr lang="ru-RU" sz="2400" dirty="0" smtClean="0">
                <a:solidFill>
                  <a:schemeClr val="bg1"/>
                </a:solidFill>
              </a:rPr>
              <a:t> </a:t>
            </a:r>
            <a:br>
              <a:rPr lang="ru-RU" sz="2400" dirty="0" smtClean="0">
                <a:solidFill>
                  <a:schemeClr val="bg1"/>
                </a:solidFill>
              </a:rPr>
            </a:br>
            <a:r>
              <a:rPr lang="ru-RU" sz="2400" dirty="0" smtClean="0">
                <a:solidFill>
                  <a:schemeClr val="bg1"/>
                </a:solidFill>
              </a:rPr>
              <a:t>-  ознакомление с обязанностями. 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412776"/>
            <a:ext cx="792088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2. </a:t>
            </a:r>
            <a:r>
              <a:rPr lang="ru-RU" sz="3200" b="1" i="1" u="sng" dirty="0" smtClean="0">
                <a:solidFill>
                  <a:srgbClr val="0070C0"/>
                </a:solidFill>
              </a:rPr>
              <a:t>Игровой этап </a:t>
            </a:r>
            <a:r>
              <a:rPr lang="ru-RU" sz="3200" dirty="0" smtClean="0"/>
              <a:t>характеризуется включением в проблему и осознанием, проблемной ситуации в группах и между группами. Внутригрупповой аспект: индивидуальное понимание проблемы; дискуссия в группе, выявление позиций; принятие решения; подготовка сообщения. Межгрупповой: заслушивание сообщений групп, оценка решения. 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1916832"/>
            <a:ext cx="734481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3. На </a:t>
            </a:r>
            <a:r>
              <a:rPr lang="ru-RU" sz="3200" b="1" i="1" u="sng" dirty="0" smtClean="0">
                <a:solidFill>
                  <a:srgbClr val="0070C0"/>
                </a:solidFill>
              </a:rPr>
              <a:t>заключительном этапе </a:t>
            </a:r>
            <a:r>
              <a:rPr lang="ru-RU" sz="3200" dirty="0" smtClean="0"/>
              <a:t>вырабатываются решения по проблеме, заслушивается сообщение экспертной группы, выбирается наиболее удачное решение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844824"/>
            <a:ext cx="8532440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4. </a:t>
            </a:r>
            <a:r>
              <a:rPr lang="ru-RU" sz="2800" b="1" i="1" u="sng" dirty="0" smtClean="0">
                <a:solidFill>
                  <a:srgbClr val="0070C0"/>
                </a:solidFill>
              </a:rPr>
              <a:t>При анализе </a:t>
            </a:r>
            <a:r>
              <a:rPr lang="ru-RU" sz="3200" b="1" i="1" u="sng" dirty="0" smtClean="0">
                <a:solidFill>
                  <a:srgbClr val="0070C0"/>
                </a:solidFill>
              </a:rPr>
              <a:t>результатов</a:t>
            </a:r>
            <a:r>
              <a:rPr lang="ru-RU" sz="2800" b="1" i="1" u="sng" dirty="0" smtClean="0">
                <a:solidFill>
                  <a:srgbClr val="0070C0"/>
                </a:solidFill>
              </a:rPr>
              <a:t> </a:t>
            </a:r>
            <a:r>
              <a:rPr lang="ru-RU" sz="2800" dirty="0" smtClean="0"/>
              <a:t>ролевой игры определяется степень активности участников, уровень знаний и умений, вырабатываются рекомендации по совершенствованию игры. Проведение ролевой игры, как и всякой другой, построенной на использовании имитации, связано с преодолением трудностей, заложенных в ее противоречивом характере.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121</TotalTime>
  <Words>690</Words>
  <Application>Microsoft Office PowerPoint</Application>
  <PresentationFormat>Экран (4:3)</PresentationFormat>
  <Paragraphs>132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Поток</vt:lpstr>
      <vt:lpstr>УРОК – РОЛЕВАЯ ИГРА ПО ЛИТЕРАТУРЕ</vt:lpstr>
      <vt:lpstr>Слайд 2</vt:lpstr>
      <vt:lpstr>Слайд 3</vt:lpstr>
      <vt:lpstr> </vt:lpstr>
      <vt:lpstr> </vt:lpstr>
      <vt:lpstr>1. На подготовительном этапе решаются вопросы как организационные, так и связанные с предварительным изучением содержательного материала игры.    Организационные вопросы:    -  распределение ролей;    -  выбор жюри или экспертной группы;    -  формирование игровых групп;    -  ознакомление с обязанностями.  </vt:lpstr>
      <vt:lpstr>Слайд 7</vt:lpstr>
      <vt:lpstr>Слайд 8</vt:lpstr>
      <vt:lpstr>Слайд 9</vt:lpstr>
      <vt:lpstr>Слайд 10</vt:lpstr>
      <vt:lpstr> </vt:lpstr>
      <vt:lpstr>1.Оргмомент.  Звучит куплет из песни «Генералам 1812 года»  2. Слово учителя, решение организационных вопросов (выбор жюри, формирование игровых групп, распределение ролей)</vt:lpstr>
      <vt:lpstr>        3. Путешествие по станциям  Литературная станция  Языковая станция   Историческая станция </vt:lpstr>
      <vt:lpstr>Слайд 14</vt:lpstr>
      <vt:lpstr>Слайд 15</vt:lpstr>
      <vt:lpstr>Слайд 16</vt:lpstr>
      <vt:lpstr>4. Подготовка творческого задания</vt:lpstr>
      <vt:lpstr>Слайд 18</vt:lpstr>
      <vt:lpstr>Слайд 19</vt:lpstr>
      <vt:lpstr>Слайд 20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– ЭКСКУРСИЯ ПО ЛИТЕРАТУРЕ</dc:title>
  <dc:creator>Пользователь</dc:creator>
  <cp:lastModifiedBy>Пользователь</cp:lastModifiedBy>
  <cp:revision>18</cp:revision>
  <dcterms:created xsi:type="dcterms:W3CDTF">2017-02-01T21:31:21Z</dcterms:created>
  <dcterms:modified xsi:type="dcterms:W3CDTF">2017-02-01T21:35:13Z</dcterms:modified>
</cp:coreProperties>
</file>