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68" r:id="rId2"/>
    <p:sldId id="257" r:id="rId3"/>
    <p:sldId id="266" r:id="rId4"/>
    <p:sldId id="276" r:id="rId5"/>
    <p:sldId id="277" r:id="rId6"/>
    <p:sldId id="278" r:id="rId7"/>
    <p:sldId id="279" r:id="rId8"/>
    <p:sldId id="258" r:id="rId9"/>
    <p:sldId id="259" r:id="rId10"/>
    <p:sldId id="270" r:id="rId11"/>
    <p:sldId id="260" r:id="rId12"/>
    <p:sldId id="267" r:id="rId13"/>
    <p:sldId id="261" r:id="rId14"/>
    <p:sldId id="269" r:id="rId15"/>
    <p:sldId id="280" r:id="rId16"/>
    <p:sldId id="262" r:id="rId17"/>
    <p:sldId id="264" r:id="rId18"/>
    <p:sldId id="271" r:id="rId19"/>
    <p:sldId id="263" r:id="rId20"/>
    <p:sldId id="27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8519A7-F360-4CA8-8CC3-7D94F47F3F6A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938E244-E152-43A6-B2B1-71CF105AA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D3A6A1-205F-492E-AA72-E958778976E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27737C-6FB6-440B-89B5-DC50FE6116C7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mtClean="0">
              <a:latin typeface="Arial" charset="0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846D341-6BD4-4D54-BBB0-130BD66A88E5}" type="slidenum">
              <a:rPr lang="ru-RU" sz="1200"/>
              <a:pPr algn="r"/>
              <a:t>12</a:t>
            </a:fld>
            <a:endParaRPr lang="ru-RU" sz="120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atin typeface="Arial" charset="0"/>
              </a:rPr>
              <a:t>Если нажать на значок с микробом, то появится ответ на вопрос задачи.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018E63-307B-447A-90F4-62ACF85B7910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smtClean="0">
              <a:latin typeface="Arial" charset="0"/>
            </a:endParaRPr>
          </a:p>
        </p:txBody>
      </p:sp>
      <p:sp>
        <p:nvSpPr>
          <p:cNvPr id="296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5FECDBE-9920-41C2-82E9-8787FD29B8B0}" type="slidenum">
              <a:rPr lang="ru-RU" sz="1200"/>
              <a:pPr algn="r"/>
              <a:t>14</a:t>
            </a:fld>
            <a:endParaRPr lang="ru-RU" sz="1200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atin typeface="Arial" charset="0"/>
              </a:rPr>
              <a:t>Если нажать на значок с микробом, то появится ответ на вопрос задачи.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50F650-2C95-4A75-9D1C-958FA6059FD7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 smtClean="0">
              <a:latin typeface="Arial" charset="0"/>
            </a:endParaRPr>
          </a:p>
        </p:txBody>
      </p:sp>
      <p:sp>
        <p:nvSpPr>
          <p:cNvPr id="307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4DD9F2-4FE7-4320-8C94-3807107BABDF}" type="slidenum">
              <a:rPr lang="ru-RU" sz="1200"/>
              <a:pPr algn="r"/>
              <a:t>18</a:t>
            </a:fld>
            <a:endParaRPr lang="ru-RU" sz="1200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atin typeface="Arial" charset="0"/>
              </a:rPr>
              <a:t>Дети участвуют в обсуждении данной проблемы.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B5E68B-9D27-4E40-B531-D367D46846E7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 smtClean="0">
              <a:latin typeface="Arial" charset="0"/>
            </a:endParaRPr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5EFC567-DABD-4A5A-B2BC-4F1282235656}" type="slidenum">
              <a:rPr lang="ru-RU" sz="1200"/>
              <a:pPr algn="r"/>
              <a:t>20</a:t>
            </a:fld>
            <a:endParaRPr lang="ru-RU" sz="120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atin typeface="Arial" charset="0"/>
              </a:rPr>
              <a:t>Чтобы увидеть рекомендации, необходимо кликнуть по звёздочке. Если кликнуть по Айболиту, то появится определение.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353BB-488D-44AD-A18C-4EDB7F08A0F2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6033D-B36C-4A54-84EF-0E91FAECD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DB094-A6CB-454E-A9D6-CC3A510CF0C1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951A0-2933-4AFF-ABBD-11086123E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E9308-8A28-4DC0-8DFE-5FD8F27A7D44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AC563-50D0-4AE8-80E4-0FAA3772A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A4B5B-E79E-4046-9CE5-6BDCEF9CC4BD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A027C-5FBB-40B0-BBDE-50B15C254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1B74B-F6D9-457A-BF26-6C3EBFBB64BD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1807F-FA8F-4516-B83C-4D6F2B255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D2107-CEB8-42D4-AD05-C2FBDE4F63CD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41845-D783-4C15-A8F6-F4E9E5B20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49ABE-AF62-42AB-90A5-38B7BC2A8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63D32-187C-40C3-A05A-18FF45557957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59B94-535F-4789-872E-C20AE9DFB777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5ACA6-9F70-43AF-8755-AB9911AB7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451B2-F687-462D-9AD2-1C36C63B1770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EC3E-E135-429F-8623-391973555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FF94D-A617-48F4-91FE-6E0483230E1F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AAC1A-E023-42DE-ADAB-0D4C11BC1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997B9-1A33-4304-A59E-E9F8F9E60983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E6D09-1A58-4752-B53A-FB8E92952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53336FB-B96D-487E-8D65-1171B5A83E02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71C6F61D-57C0-43E5-9DBA-7F667FF88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67" r:id="rId2"/>
    <p:sldLayoutId id="2147483776" r:id="rId3"/>
    <p:sldLayoutId id="2147483768" r:id="rId4"/>
    <p:sldLayoutId id="2147483777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image" Target="../media/image23.jpeg"/><Relationship Id="rId3" Type="http://schemas.openxmlformats.org/officeDocument/2006/relationships/slide" Target="slide16.xml"/><Relationship Id="rId7" Type="http://schemas.openxmlformats.org/officeDocument/2006/relationships/image" Target="../media/image20.png"/><Relationship Id="rId12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2.jpeg"/><Relationship Id="rId5" Type="http://schemas.openxmlformats.org/officeDocument/2006/relationships/slide" Target="slide19.xml"/><Relationship Id="rId10" Type="http://schemas.openxmlformats.org/officeDocument/2006/relationships/slide" Target="slide9.xml"/><Relationship Id="rId4" Type="http://schemas.openxmlformats.org/officeDocument/2006/relationships/image" Target="../media/image5.png"/><Relationship Id="rId9" Type="http://schemas.openxmlformats.org/officeDocument/2006/relationships/image" Target="../media/image21.jpeg"/><Relationship Id="rId1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4438" y="5229225"/>
            <a:ext cx="6400800" cy="11525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МДОУ № 18 «Бригантина» Психолог Боголюбова А.А.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9"/>
            <a:ext cx="9144000" cy="324036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гостях у </a:t>
            </a:r>
            <a:r>
              <a:rPr lang="ru-RU" sz="440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Мойдодыра</a:t>
            </a:r>
            <a:r>
              <a:rPr lang="ru-RU" sz="4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sz="4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развивающее занятие.</a:t>
            </a:r>
            <a:endParaRPr lang="ru-RU" sz="44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79512" y="1052736"/>
            <a:ext cx="8424862" cy="5661025"/>
          </a:xfrm>
          <a:prstGeom prst="horizontalScroll">
            <a:avLst>
              <a:gd name="adj" fmla="val 1250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214438" y="2128838"/>
            <a:ext cx="7389812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  <a:tabLst>
                <a:tab pos="274638" algn="l"/>
              </a:tabLst>
            </a:pPr>
            <a:r>
              <a:rPr lang="ru-RU" sz="24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Мыться каждый день;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tabLst>
                <a:tab pos="274638" algn="l"/>
              </a:tabLst>
            </a:pPr>
            <a:r>
              <a:rPr lang="ru-RU" sz="24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 Уход за ногтями должен быть регулярным;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tabLst>
                <a:tab pos="274638" algn="l"/>
              </a:tabLst>
            </a:pPr>
            <a:r>
              <a:rPr lang="ru-RU" sz="24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 Ногти необходимо тщательно мыть с помощью 	специальных щёточек;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tabLst>
                <a:tab pos="274638" algn="l"/>
              </a:tabLst>
            </a:pPr>
            <a:r>
              <a:rPr lang="ru-RU" sz="24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 Каждый день менять нижнее бельё;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tabLst>
                <a:tab pos="274638" algn="l"/>
              </a:tabLst>
            </a:pPr>
            <a:r>
              <a:rPr lang="ru-RU" sz="24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 Не выдавливайте прыщи и гнойники;</a:t>
            </a:r>
          </a:p>
          <a:p>
            <a:pPr algn="just">
              <a:buFont typeface="Wingdings" pitchFamily="2" charset="2"/>
              <a:buChar char="Ø"/>
              <a:tabLst>
                <a:tab pos="274638" algn="l"/>
              </a:tabLst>
            </a:pPr>
            <a:endParaRPr lang="ru-RU" sz="2400" b="1" i="1">
              <a:latin typeface="Georgia" pitchFamily="18" charset="0"/>
              <a:cs typeface="Arial" charset="0"/>
            </a:endParaRPr>
          </a:p>
          <a:p>
            <a:pPr algn="just">
              <a:buFont typeface="Wingdings" pitchFamily="2" charset="2"/>
              <a:buChar char="Ø"/>
              <a:tabLst>
                <a:tab pos="274638" algn="l"/>
              </a:tabLst>
            </a:pPr>
            <a:endParaRPr lang="ru-RU" sz="2400" b="1" i="1">
              <a:solidFill>
                <a:schemeClr val="bg1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15366" name="AutoShap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143625" y="357188"/>
            <a:ext cx="2303463" cy="1655762"/>
          </a:xfrm>
          <a:prstGeom prst="irregularSeal2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Гигиена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кожи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79613" y="836613"/>
            <a:ext cx="25574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Подведем итог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4643438" y="765175"/>
            <a:ext cx="1296987" cy="792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714375" y="142875"/>
            <a:ext cx="3429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Правило №3;4</a:t>
            </a:r>
          </a:p>
        </p:txBody>
      </p:sp>
      <p:sp>
        <p:nvSpPr>
          <p:cNvPr id="2" name="Блок-схема: перфолента 1"/>
          <p:cNvSpPr/>
          <p:nvPr/>
        </p:nvSpPr>
        <p:spPr>
          <a:xfrm>
            <a:off x="357188" y="0"/>
            <a:ext cx="7858125" cy="5000625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endParaRPr lang="ru-RU" sz="3600" dirty="0"/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1571625" y="1428750"/>
            <a:ext cx="564356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Всегда мой руки перед едой, после работы, после посещения туалета и после игры с животными. </a:t>
            </a: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684213" y="4076700"/>
            <a:ext cx="7429500" cy="2428875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endParaRPr lang="ru-RU" sz="400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0" y="4857750"/>
            <a:ext cx="5500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Ухаживай за ногтями!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8" grpId="0"/>
      <p:bldP spid="3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5435600" y="1196975"/>
            <a:ext cx="3508375" cy="4221163"/>
            <a:chOff x="3550" y="1661"/>
            <a:chExt cx="2210" cy="2659"/>
          </a:xfrm>
        </p:grpSpPr>
        <p:sp>
          <p:nvSpPr>
            <p:cNvPr id="17416" name="Oval 3" descr="C41-10 копия"/>
            <p:cNvSpPr>
              <a:spLocks noChangeArrowheads="1"/>
            </p:cNvSpPr>
            <p:nvPr/>
          </p:nvSpPr>
          <p:spPr bwMode="auto">
            <a:xfrm>
              <a:off x="3923" y="1661"/>
              <a:ext cx="1452" cy="2177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 w="57150" cmpd="thinThick">
              <a:solidFill>
                <a:srgbClr val="6462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7417" name="Picture 4" descr="709bd66ff4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50" y="1979"/>
              <a:ext cx="2210" cy="2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1" name="AutoShape 5"/>
          <p:cNvSpPr>
            <a:spLocks noChangeArrowheads="1"/>
          </p:cNvSpPr>
          <p:nvPr/>
        </p:nvSpPr>
        <p:spPr bwMode="auto">
          <a:xfrm>
            <a:off x="323850" y="900113"/>
            <a:ext cx="5040313" cy="3243262"/>
          </a:xfrm>
          <a:prstGeom prst="foldedCorner">
            <a:avLst>
              <a:gd name="adj" fmla="val 22532"/>
            </a:avLst>
          </a:prstGeom>
          <a:solidFill>
            <a:srgbClr val="646200">
              <a:alpha val="18823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b" anchorCtr="1">
            <a:spAutoFit/>
          </a:bodyPr>
          <a:lstStyle/>
          <a:p>
            <a:pPr algn="just" defTabSz="533400">
              <a:lnSpc>
                <a:spcPct val="130000"/>
              </a:lnSpc>
            </a:pPr>
            <a:r>
              <a:rPr lang="ru-RU" sz="2400" i="1">
                <a:latin typeface="Georgia" pitchFamily="18" charset="0"/>
                <a:cs typeface="Arial" charset="0"/>
              </a:rPr>
              <a:t>	</a:t>
            </a:r>
            <a:r>
              <a:rPr lang="ru-RU" sz="2000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Один въедливый учёный подсчитал, что </a:t>
            </a:r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в 1 г грязи</a:t>
            </a:r>
            <a:r>
              <a:rPr lang="ru-RU" sz="2000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 из-под ногтей содержится </a:t>
            </a:r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38 000 000 микробов</a:t>
            </a:r>
            <a:r>
              <a:rPr lang="ru-RU" sz="2000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, </a:t>
            </a:r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чтобы заболеть достаточно, проглотить 1/100 часть.</a:t>
            </a:r>
            <a:r>
              <a:rPr lang="ru-RU" sz="2000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 	Сколько же это микробов?</a:t>
            </a:r>
          </a:p>
        </p:txBody>
      </p:sp>
      <p:sp>
        <p:nvSpPr>
          <p:cNvPr id="39943" name="Oval 7" descr="Рисунок2"/>
          <p:cNvSpPr>
            <a:spLocks noChangeArrowheads="1"/>
          </p:cNvSpPr>
          <p:nvPr/>
        </p:nvSpPr>
        <p:spPr bwMode="auto">
          <a:xfrm>
            <a:off x="468313" y="3502025"/>
            <a:ext cx="647700" cy="646113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57150" cmpd="thinThick">
            <a:solidFill>
              <a:srgbClr val="6462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979613" y="4724400"/>
            <a:ext cx="3097212" cy="1871663"/>
            <a:chOff x="1292" y="2976"/>
            <a:chExt cx="1951" cy="953"/>
          </a:xfrm>
        </p:grpSpPr>
        <p:sp>
          <p:nvSpPr>
            <p:cNvPr id="17414" name="AutoShape 9"/>
            <p:cNvSpPr>
              <a:spLocks noChangeArrowheads="1"/>
            </p:cNvSpPr>
            <p:nvPr/>
          </p:nvSpPr>
          <p:spPr bwMode="auto">
            <a:xfrm>
              <a:off x="1292" y="2976"/>
              <a:ext cx="1951" cy="953"/>
            </a:xfrm>
            <a:prstGeom prst="wedgeRoundRectCallout">
              <a:avLst>
                <a:gd name="adj1" fmla="val -90389"/>
                <a:gd name="adj2" fmla="val -101731"/>
                <a:gd name="adj3" fmla="val 16667"/>
              </a:avLst>
            </a:prstGeom>
            <a:solidFill>
              <a:srgbClr val="FEE168">
                <a:alpha val="58823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4400" b="1">
                  <a:solidFill>
                    <a:schemeClr val="bg1"/>
                  </a:solidFill>
                  <a:latin typeface="Georgia" pitchFamily="18" charset="0"/>
                  <a:cs typeface="Arial" charset="0"/>
                </a:rPr>
                <a:t>380 000</a:t>
              </a:r>
            </a:p>
            <a:p>
              <a:pPr algn="ctr"/>
              <a:r>
                <a:rPr lang="ru-RU" sz="3200" i="1">
                  <a:solidFill>
                    <a:schemeClr val="bg1"/>
                  </a:solidFill>
                  <a:latin typeface="Georgia" pitchFamily="18" charset="0"/>
                  <a:cs typeface="Arial" charset="0"/>
                </a:rPr>
                <a:t>пылинок</a:t>
              </a:r>
              <a:r>
                <a:rPr lang="ru-RU" sz="2400">
                  <a:solidFill>
                    <a:schemeClr val="bg1"/>
                  </a:solidFill>
                  <a:latin typeface="Times New Roman" pitchFamily="18" charset="0"/>
                  <a:cs typeface="Arial" charset="0"/>
                </a:rPr>
                <a:t> </a:t>
              </a:r>
            </a:p>
          </p:txBody>
        </p:sp>
        <p:pic>
          <p:nvPicPr>
            <p:cNvPr id="17415" name="Picture 10" descr="ыыы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83" y="3021"/>
              <a:ext cx="247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9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214313" y="0"/>
            <a:ext cx="8643937" cy="4643438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  <a:tab pos="3944938" algn="l"/>
              </a:tabLst>
              <a:defRPr/>
            </a:pPr>
            <a:endParaRPr lang="ru-RU" sz="4000" dirty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357188" y="3071813"/>
            <a:ext cx="8429625" cy="3786187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57200" algn="l"/>
                <a:tab pos="3455988" algn="ctr"/>
                <a:tab pos="3944938" algn="l"/>
              </a:tabLst>
              <a:defRPr/>
            </a:pPr>
            <a:endParaRPr lang="ru-RU" sz="4400" dirty="0"/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857250" y="285750"/>
            <a:ext cx="35004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Правило №5;6</a:t>
            </a: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571500" y="1500188"/>
            <a:ext cx="73850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Перед сном нужно проветрить комнату,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 умыться, почистить зубы.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4214813"/>
            <a:ext cx="68484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Пользуйся носовым платком, </a:t>
            </a:r>
          </a:p>
          <a:p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следи, чтобы нос был всегда чистым.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17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2636838"/>
            <a:ext cx="3984625" cy="4221162"/>
            <a:chOff x="0" y="1661"/>
            <a:chExt cx="2510" cy="2659"/>
          </a:xfrm>
        </p:grpSpPr>
        <p:sp>
          <p:nvSpPr>
            <p:cNvPr id="19464" name="Oval 3" descr="Рисунок2"/>
            <p:cNvSpPr>
              <a:spLocks noChangeArrowheads="1"/>
            </p:cNvSpPr>
            <p:nvPr/>
          </p:nvSpPr>
          <p:spPr bwMode="auto">
            <a:xfrm>
              <a:off x="521" y="1661"/>
              <a:ext cx="1543" cy="2086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 w="57150" cmpd="thinThick">
              <a:solidFill>
                <a:srgbClr val="6462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9465" name="Picture 4" descr="709bd66ff4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0" y="1661"/>
              <a:ext cx="2510" cy="2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59" name="AutoShape 5"/>
          <p:cNvSpPr>
            <a:spLocks noChangeArrowheads="1"/>
          </p:cNvSpPr>
          <p:nvPr/>
        </p:nvSpPr>
        <p:spPr bwMode="auto">
          <a:xfrm flipH="1">
            <a:off x="3348038" y="420688"/>
            <a:ext cx="5724525" cy="4087812"/>
          </a:xfrm>
          <a:prstGeom prst="foldedCorner">
            <a:avLst>
              <a:gd name="adj" fmla="val 16144"/>
            </a:avLst>
          </a:prstGeom>
          <a:solidFill>
            <a:srgbClr val="646200">
              <a:alpha val="18823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b" anchorCtr="1">
            <a:spAutoFit/>
          </a:bodyPr>
          <a:lstStyle/>
          <a:p>
            <a:pPr algn="just" defTabSz="533400">
              <a:lnSpc>
                <a:spcPct val="130000"/>
              </a:lnSpc>
            </a:pPr>
            <a:r>
              <a:rPr lang="ru-RU" sz="2400" i="1">
                <a:latin typeface="Georgia" pitchFamily="18" charset="0"/>
                <a:cs typeface="Arial" charset="0"/>
              </a:rPr>
              <a:t>	</a:t>
            </a:r>
            <a:r>
              <a:rPr lang="ru-RU" sz="2400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Подсчитано, что в группе в начале дня находится примерно 452 400 микробов. А к концу дня их количество увеличивается в 5 раз. </a:t>
            </a:r>
          </a:p>
          <a:p>
            <a:pPr algn="just" defTabSz="533400">
              <a:lnSpc>
                <a:spcPct val="130000"/>
              </a:lnSpc>
            </a:pPr>
            <a:r>
              <a:rPr lang="ru-RU" sz="2400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	Сколько микробов заселяют группу к концу дня, если её не проветривать?</a:t>
            </a:r>
          </a:p>
        </p:txBody>
      </p:sp>
      <p:sp>
        <p:nvSpPr>
          <p:cNvPr id="41990" name="Oval 6" descr="Рисунок2"/>
          <p:cNvSpPr>
            <a:spLocks noChangeArrowheads="1"/>
          </p:cNvSpPr>
          <p:nvPr/>
        </p:nvSpPr>
        <p:spPr bwMode="auto">
          <a:xfrm>
            <a:off x="8172450" y="3573463"/>
            <a:ext cx="720725" cy="720725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57150" cmpd="thinThick">
            <a:solidFill>
              <a:srgbClr val="6462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51275" y="4724400"/>
            <a:ext cx="3097213" cy="1800225"/>
            <a:chOff x="2426" y="2976"/>
            <a:chExt cx="1951" cy="953"/>
          </a:xfrm>
        </p:grpSpPr>
        <p:sp>
          <p:nvSpPr>
            <p:cNvPr id="19462" name="AutoShape 8"/>
            <p:cNvSpPr>
              <a:spLocks noChangeArrowheads="1"/>
            </p:cNvSpPr>
            <p:nvPr/>
          </p:nvSpPr>
          <p:spPr bwMode="auto">
            <a:xfrm>
              <a:off x="2426" y="2976"/>
              <a:ext cx="1951" cy="953"/>
            </a:xfrm>
            <a:prstGeom prst="wedgeRoundRectCallout">
              <a:avLst>
                <a:gd name="adj1" fmla="val 91106"/>
                <a:gd name="adj2" fmla="val -91866"/>
                <a:gd name="adj3" fmla="val 16667"/>
              </a:avLst>
            </a:prstGeom>
            <a:solidFill>
              <a:srgbClr val="FEE168">
                <a:alpha val="58823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4000" b="1">
                  <a:solidFill>
                    <a:schemeClr val="bg1"/>
                  </a:solidFill>
                  <a:latin typeface="Georgia" pitchFamily="18" charset="0"/>
                  <a:cs typeface="Arial" charset="0"/>
                </a:rPr>
                <a:t>2 262 000</a:t>
              </a:r>
            </a:p>
            <a:p>
              <a:pPr algn="ctr"/>
              <a:r>
                <a:rPr lang="ru-RU" sz="3200" i="1">
                  <a:solidFill>
                    <a:schemeClr val="bg1"/>
                  </a:solidFill>
                  <a:latin typeface="Georgia" pitchFamily="18" charset="0"/>
                  <a:cs typeface="Arial" charset="0"/>
                </a:rPr>
                <a:t>микробов </a:t>
              </a:r>
            </a:p>
          </p:txBody>
        </p:sp>
        <p:pic>
          <p:nvPicPr>
            <p:cNvPr id="19463" name="Picture 9" descr="ыыы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14" y="3022"/>
              <a:ext cx="247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48" descr="Штриховой диагональный 2"/>
          <p:cNvSpPr>
            <a:spLocks/>
          </p:cNvSpPr>
          <p:nvPr/>
        </p:nvSpPr>
        <p:spPr bwMode="auto">
          <a:xfrm rot="-126566">
            <a:off x="-393700" y="5222875"/>
            <a:ext cx="9864725" cy="2884488"/>
          </a:xfrm>
          <a:custGeom>
            <a:avLst/>
            <a:gdLst>
              <a:gd name="T0" fmla="*/ 2147483647 w 6102"/>
              <a:gd name="T1" fmla="*/ 2147483647 h 1632"/>
              <a:gd name="T2" fmla="*/ 2147483647 w 6102"/>
              <a:gd name="T3" fmla="*/ 2147483647 h 1632"/>
              <a:gd name="T4" fmla="*/ 2147483647 w 6102"/>
              <a:gd name="T5" fmla="*/ 2147483647 h 1632"/>
              <a:gd name="T6" fmla="*/ 2147483647 w 6102"/>
              <a:gd name="T7" fmla="*/ 2147483647 h 1632"/>
              <a:gd name="T8" fmla="*/ 2147483647 w 6102"/>
              <a:gd name="T9" fmla="*/ 2147483647 h 1632"/>
              <a:gd name="T10" fmla="*/ 2147483647 w 6102"/>
              <a:gd name="T11" fmla="*/ 2147483647 h 1632"/>
              <a:gd name="T12" fmla="*/ 2147483647 w 6102"/>
              <a:gd name="T13" fmla="*/ 2147483647 h 1632"/>
              <a:gd name="T14" fmla="*/ 2147483647 w 6102"/>
              <a:gd name="T15" fmla="*/ 2147483647 h 1632"/>
              <a:gd name="T16" fmla="*/ 2147483647 w 6102"/>
              <a:gd name="T17" fmla="*/ 2147483647 h 1632"/>
              <a:gd name="T18" fmla="*/ 2147483647 w 6102"/>
              <a:gd name="T19" fmla="*/ 2147483647 h 1632"/>
              <a:gd name="T20" fmla="*/ 2147483647 w 6102"/>
              <a:gd name="T21" fmla="*/ 2147483647 h 1632"/>
              <a:gd name="T22" fmla="*/ 2147483647 w 6102"/>
              <a:gd name="T23" fmla="*/ 2147483647 h 1632"/>
              <a:gd name="T24" fmla="*/ 2147483647 w 6102"/>
              <a:gd name="T25" fmla="*/ 2147483647 h 1632"/>
              <a:gd name="T26" fmla="*/ 2147483647 w 6102"/>
              <a:gd name="T27" fmla="*/ 2147483647 h 1632"/>
              <a:gd name="T28" fmla="*/ 2147483647 w 6102"/>
              <a:gd name="T29" fmla="*/ 2147483647 h 1632"/>
              <a:gd name="T30" fmla="*/ 2147483647 w 6102"/>
              <a:gd name="T31" fmla="*/ 2147483647 h 1632"/>
              <a:gd name="T32" fmla="*/ 2147483647 w 6102"/>
              <a:gd name="T33" fmla="*/ 2147483647 h 1632"/>
              <a:gd name="T34" fmla="*/ 2147483647 w 6102"/>
              <a:gd name="T35" fmla="*/ 2147483647 h 1632"/>
              <a:gd name="T36" fmla="*/ 2147483647 w 6102"/>
              <a:gd name="T37" fmla="*/ 2147483647 h 1632"/>
              <a:gd name="T38" fmla="*/ 2147483647 w 6102"/>
              <a:gd name="T39" fmla="*/ 2147483647 h 1632"/>
              <a:gd name="T40" fmla="*/ 2147483647 w 6102"/>
              <a:gd name="T41" fmla="*/ 2147483647 h 1632"/>
              <a:gd name="T42" fmla="*/ 2147483647 w 6102"/>
              <a:gd name="T43" fmla="*/ 2147483647 h 1632"/>
              <a:gd name="T44" fmla="*/ 2147483647 w 6102"/>
              <a:gd name="T45" fmla="*/ 2147483647 h 1632"/>
              <a:gd name="T46" fmla="*/ 2147483647 w 6102"/>
              <a:gd name="T47" fmla="*/ 2147483647 h 1632"/>
              <a:gd name="T48" fmla="*/ 2147483647 w 6102"/>
              <a:gd name="T49" fmla="*/ 2147483647 h 1632"/>
              <a:gd name="T50" fmla="*/ 2147483647 w 6102"/>
              <a:gd name="T51" fmla="*/ 2147483647 h 1632"/>
              <a:gd name="T52" fmla="*/ 2147483647 w 6102"/>
              <a:gd name="T53" fmla="*/ 2147483647 h 1632"/>
              <a:gd name="T54" fmla="*/ 2147483647 w 6102"/>
              <a:gd name="T55" fmla="*/ 2147483647 h 1632"/>
              <a:gd name="T56" fmla="*/ 2147483647 w 6102"/>
              <a:gd name="T57" fmla="*/ 2147483647 h 1632"/>
              <a:gd name="T58" fmla="*/ 2147483647 w 6102"/>
              <a:gd name="T59" fmla="*/ 2147483647 h 1632"/>
              <a:gd name="T60" fmla="*/ 2147483647 w 6102"/>
              <a:gd name="T61" fmla="*/ 2147483647 h 1632"/>
              <a:gd name="T62" fmla="*/ 2147483647 w 6102"/>
              <a:gd name="T63" fmla="*/ 2147483647 h 1632"/>
              <a:gd name="T64" fmla="*/ 2147483647 w 6102"/>
              <a:gd name="T65" fmla="*/ 2147483647 h 1632"/>
              <a:gd name="T66" fmla="*/ 2147483647 w 6102"/>
              <a:gd name="T67" fmla="*/ 2147483647 h 1632"/>
              <a:gd name="T68" fmla="*/ 2147483647 w 6102"/>
              <a:gd name="T69" fmla="*/ 2147483647 h 1632"/>
              <a:gd name="T70" fmla="*/ 2147483647 w 6102"/>
              <a:gd name="T71" fmla="*/ 2147483647 h 1632"/>
              <a:gd name="T72" fmla="*/ 2147483647 w 6102"/>
              <a:gd name="T73" fmla="*/ 2147483647 h 1632"/>
              <a:gd name="T74" fmla="*/ 2147483647 w 6102"/>
              <a:gd name="T75" fmla="*/ 2147483647 h 1632"/>
              <a:gd name="T76" fmla="*/ 2147483647 w 6102"/>
              <a:gd name="T77" fmla="*/ 2147483647 h 1632"/>
              <a:gd name="T78" fmla="*/ 2147483647 w 6102"/>
              <a:gd name="T79" fmla="*/ 2147483647 h 1632"/>
              <a:gd name="T80" fmla="*/ 2147483647 w 6102"/>
              <a:gd name="T81" fmla="*/ 2147483647 h 1632"/>
              <a:gd name="T82" fmla="*/ 2147483647 w 6102"/>
              <a:gd name="T83" fmla="*/ 2147483647 h 1632"/>
              <a:gd name="T84" fmla="*/ 2147483647 w 6102"/>
              <a:gd name="T85" fmla="*/ 2147483647 h 163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6102"/>
              <a:gd name="T130" fmla="*/ 0 h 1632"/>
              <a:gd name="T131" fmla="*/ 6102 w 6102"/>
              <a:gd name="T132" fmla="*/ 1632 h 163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6102" h="1632">
                <a:moveTo>
                  <a:pt x="268" y="735"/>
                </a:moveTo>
                <a:cubicBezTo>
                  <a:pt x="318" y="703"/>
                  <a:pt x="294" y="669"/>
                  <a:pt x="318" y="620"/>
                </a:cubicBezTo>
                <a:cubicBezTo>
                  <a:pt x="335" y="585"/>
                  <a:pt x="365" y="567"/>
                  <a:pt x="400" y="554"/>
                </a:cubicBezTo>
                <a:cubicBezTo>
                  <a:pt x="421" y="534"/>
                  <a:pt x="430" y="522"/>
                  <a:pt x="458" y="513"/>
                </a:cubicBezTo>
                <a:cubicBezTo>
                  <a:pt x="493" y="460"/>
                  <a:pt x="547" y="453"/>
                  <a:pt x="606" y="439"/>
                </a:cubicBezTo>
                <a:cubicBezTo>
                  <a:pt x="614" y="431"/>
                  <a:pt x="624" y="424"/>
                  <a:pt x="631" y="415"/>
                </a:cubicBezTo>
                <a:cubicBezTo>
                  <a:pt x="637" y="407"/>
                  <a:pt x="640" y="397"/>
                  <a:pt x="647" y="390"/>
                </a:cubicBezTo>
                <a:cubicBezTo>
                  <a:pt x="664" y="373"/>
                  <a:pt x="736" y="340"/>
                  <a:pt x="762" y="332"/>
                </a:cubicBezTo>
                <a:cubicBezTo>
                  <a:pt x="798" y="298"/>
                  <a:pt x="756" y="333"/>
                  <a:pt x="812" y="308"/>
                </a:cubicBezTo>
                <a:cubicBezTo>
                  <a:pt x="821" y="304"/>
                  <a:pt x="827" y="295"/>
                  <a:pt x="836" y="291"/>
                </a:cubicBezTo>
                <a:cubicBezTo>
                  <a:pt x="854" y="283"/>
                  <a:pt x="875" y="281"/>
                  <a:pt x="894" y="275"/>
                </a:cubicBezTo>
                <a:cubicBezTo>
                  <a:pt x="996" y="166"/>
                  <a:pt x="1141" y="167"/>
                  <a:pt x="1272" y="118"/>
                </a:cubicBezTo>
                <a:cubicBezTo>
                  <a:pt x="1288" y="95"/>
                  <a:pt x="1308" y="78"/>
                  <a:pt x="1338" y="77"/>
                </a:cubicBezTo>
                <a:cubicBezTo>
                  <a:pt x="1487" y="70"/>
                  <a:pt x="2073" y="62"/>
                  <a:pt x="2145" y="61"/>
                </a:cubicBezTo>
                <a:cubicBezTo>
                  <a:pt x="2306" y="1"/>
                  <a:pt x="2333" y="47"/>
                  <a:pt x="2614" y="52"/>
                </a:cubicBezTo>
                <a:cubicBezTo>
                  <a:pt x="2714" y="79"/>
                  <a:pt x="2599" y="58"/>
                  <a:pt x="2663" y="44"/>
                </a:cubicBezTo>
                <a:cubicBezTo>
                  <a:pt x="2735" y="28"/>
                  <a:pt x="2819" y="25"/>
                  <a:pt x="2893" y="11"/>
                </a:cubicBezTo>
                <a:cubicBezTo>
                  <a:pt x="3737" y="26"/>
                  <a:pt x="3203" y="0"/>
                  <a:pt x="3478" y="44"/>
                </a:cubicBezTo>
                <a:cubicBezTo>
                  <a:pt x="3531" y="82"/>
                  <a:pt x="3529" y="83"/>
                  <a:pt x="3601" y="94"/>
                </a:cubicBezTo>
                <a:cubicBezTo>
                  <a:pt x="3697" y="186"/>
                  <a:pt x="3759" y="164"/>
                  <a:pt x="3905" y="168"/>
                </a:cubicBezTo>
                <a:cubicBezTo>
                  <a:pt x="4067" y="172"/>
                  <a:pt x="4229" y="173"/>
                  <a:pt x="4391" y="176"/>
                </a:cubicBezTo>
                <a:cubicBezTo>
                  <a:pt x="4424" y="187"/>
                  <a:pt x="4435" y="211"/>
                  <a:pt x="4473" y="217"/>
                </a:cubicBezTo>
                <a:cubicBezTo>
                  <a:pt x="4508" y="223"/>
                  <a:pt x="4544" y="222"/>
                  <a:pt x="4580" y="225"/>
                </a:cubicBezTo>
                <a:cubicBezTo>
                  <a:pt x="4597" y="236"/>
                  <a:pt x="4619" y="241"/>
                  <a:pt x="4630" y="258"/>
                </a:cubicBezTo>
                <a:cubicBezTo>
                  <a:pt x="4647" y="284"/>
                  <a:pt x="4673" y="329"/>
                  <a:pt x="4704" y="340"/>
                </a:cubicBezTo>
                <a:cubicBezTo>
                  <a:pt x="4770" y="364"/>
                  <a:pt x="4844" y="372"/>
                  <a:pt x="4909" y="398"/>
                </a:cubicBezTo>
                <a:cubicBezTo>
                  <a:pt x="4923" y="404"/>
                  <a:pt x="4936" y="412"/>
                  <a:pt x="4951" y="415"/>
                </a:cubicBezTo>
                <a:cubicBezTo>
                  <a:pt x="4993" y="423"/>
                  <a:pt x="5200" y="431"/>
                  <a:pt x="5206" y="431"/>
                </a:cubicBezTo>
                <a:cubicBezTo>
                  <a:pt x="5248" y="445"/>
                  <a:pt x="5224" y="433"/>
                  <a:pt x="5271" y="480"/>
                </a:cubicBezTo>
                <a:cubicBezTo>
                  <a:pt x="5277" y="486"/>
                  <a:pt x="5288" y="497"/>
                  <a:pt x="5288" y="497"/>
                </a:cubicBezTo>
                <a:cubicBezTo>
                  <a:pt x="5303" y="558"/>
                  <a:pt x="5282" y="507"/>
                  <a:pt x="5321" y="546"/>
                </a:cubicBezTo>
                <a:cubicBezTo>
                  <a:pt x="5367" y="592"/>
                  <a:pt x="5319" y="573"/>
                  <a:pt x="5378" y="587"/>
                </a:cubicBezTo>
                <a:cubicBezTo>
                  <a:pt x="5404" y="613"/>
                  <a:pt x="5442" y="616"/>
                  <a:pt x="5477" y="628"/>
                </a:cubicBezTo>
                <a:cubicBezTo>
                  <a:pt x="5494" y="634"/>
                  <a:pt x="5527" y="645"/>
                  <a:pt x="5527" y="645"/>
                </a:cubicBezTo>
                <a:cubicBezTo>
                  <a:pt x="5563" y="683"/>
                  <a:pt x="5613" y="694"/>
                  <a:pt x="5658" y="719"/>
                </a:cubicBezTo>
                <a:cubicBezTo>
                  <a:pt x="5696" y="740"/>
                  <a:pt x="5722" y="770"/>
                  <a:pt x="5757" y="793"/>
                </a:cubicBezTo>
                <a:cubicBezTo>
                  <a:pt x="5814" y="829"/>
                  <a:pt x="5881" y="829"/>
                  <a:pt x="5946" y="834"/>
                </a:cubicBezTo>
                <a:cubicBezTo>
                  <a:pt x="6102" y="1632"/>
                  <a:pt x="4384" y="909"/>
                  <a:pt x="3214" y="916"/>
                </a:cubicBezTo>
                <a:cubicBezTo>
                  <a:pt x="2749" y="911"/>
                  <a:pt x="2303" y="899"/>
                  <a:pt x="1840" y="892"/>
                </a:cubicBezTo>
                <a:cubicBezTo>
                  <a:pt x="1531" y="858"/>
                  <a:pt x="1736" y="874"/>
                  <a:pt x="1223" y="884"/>
                </a:cubicBezTo>
                <a:cubicBezTo>
                  <a:pt x="0" y="872"/>
                  <a:pt x="277" y="1193"/>
                  <a:pt x="277" y="744"/>
                </a:cubicBezTo>
                <a:cubicBezTo>
                  <a:pt x="277" y="735"/>
                  <a:pt x="271" y="727"/>
                  <a:pt x="268" y="719"/>
                </a:cubicBezTo>
                <a:cubicBezTo>
                  <a:pt x="304" y="707"/>
                  <a:pt x="299" y="705"/>
                  <a:pt x="268" y="735"/>
                </a:cubicBezTo>
                <a:close/>
              </a:path>
            </a:pathLst>
          </a:custGeom>
          <a:pattFill prst="dashUpDiag">
            <a:fgClr>
              <a:srgbClr val="006600"/>
            </a:fgClr>
            <a:bgClr>
              <a:srgbClr val="99CC00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32" name="Picture 20" descr="71821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lum bright="12000"/>
          </a:blip>
          <a:srcRect b="25627"/>
          <a:stretch>
            <a:fillRect/>
          </a:stretch>
        </p:blipFill>
        <p:spPr bwMode="auto">
          <a:xfrm>
            <a:off x="900113" y="836613"/>
            <a:ext cx="7129462" cy="332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AutoShape 3"/>
          <p:cNvSpPr>
            <a:spLocks noChangeArrowheads="1"/>
          </p:cNvSpPr>
          <p:nvPr/>
        </p:nvSpPr>
        <p:spPr bwMode="auto">
          <a:xfrm rot="280536">
            <a:off x="1692275" y="188913"/>
            <a:ext cx="5761038" cy="2016125"/>
          </a:xfrm>
          <a:prstGeom prst="cloudCallout">
            <a:avLst>
              <a:gd name="adj1" fmla="val -22134"/>
              <a:gd name="adj2" fmla="val 31116"/>
            </a:avLst>
          </a:prstGeom>
          <a:gradFill rotWithShape="1">
            <a:gsLst>
              <a:gs pos="0">
                <a:srgbClr val="6666FF"/>
              </a:gs>
              <a:gs pos="100000">
                <a:schemeClr val="accent2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3335" name="Picture 23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5661025"/>
            <a:ext cx="865188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27" descr="klever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5F6F1"/>
              </a:clrFrom>
              <a:clrTo>
                <a:srgbClr val="F5F6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4724400"/>
            <a:ext cx="1522412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28" descr="klever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5F6F1"/>
              </a:clrFrom>
              <a:clrTo>
                <a:srgbClr val="F5F6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7427" flipH="1">
            <a:off x="5364163" y="4724400"/>
            <a:ext cx="13716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Picture 29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5300663"/>
            <a:ext cx="1292225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2" name="Picture 30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5661025"/>
            <a:ext cx="86518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Ins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-1296988" y="2565400"/>
            <a:ext cx="12969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Ins31"/>
          <p:cNvPicPr>
            <a:picLocks noChangeAspect="1" noChangeArrowheads="1" noCrop="1"/>
          </p:cNvPicPr>
          <p:nvPr/>
        </p:nvPicPr>
        <p:blipFill>
          <a:blip r:embed="rId7" cstate="print">
            <a:lum bright="-12000"/>
          </a:blip>
          <a:srcRect/>
          <a:stretch>
            <a:fillRect/>
          </a:stretch>
        </p:blipFill>
        <p:spPr bwMode="auto">
          <a:xfrm rot="-718568">
            <a:off x="5292725" y="2349500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48" name="AutoShape 36"/>
          <p:cNvSpPr>
            <a:spLocks noChangeArrowheads="1"/>
          </p:cNvSpPr>
          <p:nvPr/>
        </p:nvSpPr>
        <p:spPr bwMode="auto">
          <a:xfrm rot="290088">
            <a:off x="971550" y="3716338"/>
            <a:ext cx="2376488" cy="863600"/>
          </a:xfrm>
          <a:prstGeom prst="cloudCallout">
            <a:avLst>
              <a:gd name="adj1" fmla="val -30495"/>
              <a:gd name="adj2" fmla="val 38421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49" name="AutoShape 37"/>
          <p:cNvSpPr>
            <a:spLocks noChangeArrowheads="1"/>
          </p:cNvSpPr>
          <p:nvPr/>
        </p:nvSpPr>
        <p:spPr bwMode="auto">
          <a:xfrm rot="290088">
            <a:off x="5651500" y="3644900"/>
            <a:ext cx="2376488" cy="863600"/>
          </a:xfrm>
          <a:prstGeom prst="cloudCallout">
            <a:avLst>
              <a:gd name="adj1" fmla="val -30495"/>
              <a:gd name="adj2" fmla="val 38421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50" name="AutoShape 38"/>
          <p:cNvSpPr>
            <a:spLocks noChangeArrowheads="1"/>
          </p:cNvSpPr>
          <p:nvPr/>
        </p:nvSpPr>
        <p:spPr bwMode="auto">
          <a:xfrm rot="197821">
            <a:off x="1763713" y="333375"/>
            <a:ext cx="2447925" cy="1152525"/>
          </a:xfrm>
          <a:prstGeom prst="cloudCallout">
            <a:avLst>
              <a:gd name="adj1" fmla="val -29509"/>
              <a:gd name="adj2" fmla="val 3815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33" name="AutoShape 21"/>
          <p:cNvSpPr>
            <a:spLocks noChangeArrowheads="1"/>
          </p:cNvSpPr>
          <p:nvPr/>
        </p:nvSpPr>
        <p:spPr bwMode="auto">
          <a:xfrm>
            <a:off x="6516688" y="115888"/>
            <a:ext cx="2303462" cy="2374900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FF9933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2" name="Line 40"/>
          <p:cNvSpPr>
            <a:spLocks noChangeShapeType="1"/>
          </p:cNvSpPr>
          <p:nvPr/>
        </p:nvSpPr>
        <p:spPr bwMode="auto">
          <a:xfrm flipH="1">
            <a:off x="2411413" y="1989138"/>
            <a:ext cx="1081087" cy="3455987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3" name="Line 41"/>
          <p:cNvSpPr>
            <a:spLocks noChangeShapeType="1"/>
          </p:cNvSpPr>
          <p:nvPr/>
        </p:nvSpPr>
        <p:spPr bwMode="auto">
          <a:xfrm flipH="1">
            <a:off x="3851275" y="2060575"/>
            <a:ext cx="288925" cy="2808288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4" name="Line 42"/>
          <p:cNvSpPr>
            <a:spLocks noChangeShapeType="1"/>
          </p:cNvSpPr>
          <p:nvPr/>
        </p:nvSpPr>
        <p:spPr bwMode="auto">
          <a:xfrm>
            <a:off x="4789488" y="2205038"/>
            <a:ext cx="69850" cy="3024187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5" name="Line 43"/>
          <p:cNvSpPr>
            <a:spLocks noChangeShapeType="1"/>
          </p:cNvSpPr>
          <p:nvPr/>
        </p:nvSpPr>
        <p:spPr bwMode="auto">
          <a:xfrm>
            <a:off x="5867400" y="1989138"/>
            <a:ext cx="1150938" cy="316865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6" name="Line 44"/>
          <p:cNvSpPr>
            <a:spLocks noChangeShapeType="1"/>
          </p:cNvSpPr>
          <p:nvPr/>
        </p:nvSpPr>
        <p:spPr bwMode="auto">
          <a:xfrm>
            <a:off x="6516688" y="1844675"/>
            <a:ext cx="1511300" cy="3097213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8" name="Line 46"/>
          <p:cNvSpPr>
            <a:spLocks noChangeShapeType="1"/>
          </p:cNvSpPr>
          <p:nvPr/>
        </p:nvSpPr>
        <p:spPr bwMode="auto">
          <a:xfrm flipH="1">
            <a:off x="1403350" y="1916113"/>
            <a:ext cx="1512888" cy="3313112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61" name="Picture 4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Pesenka_o_raduge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2" name="Picture 50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021388"/>
            <a:ext cx="865188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3" name="Picture 51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5949950"/>
            <a:ext cx="86518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4" name="Picture 52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5949950"/>
            <a:ext cx="865188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5" name="Picture 53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165850"/>
            <a:ext cx="86518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5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-0.0787 L 0.41336 0.25718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8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-0.06366 C 0.04115 -0.08912 0.11059 -0.03796 0.12969 0.05046 C 0.14844 0.13866 0.11007 0.23125 0.0441 0.25671 C -0.02204 0.28264 -0.09166 0.23148 -0.11059 0.14259 C -0.12951 0.05486 -0.09132 -0.03819 -0.025 -0.06366 Z " pathEditMode="relative" rAng="-962626" ptsTypes="fffff">
                                      <p:cBhvr>
                                        <p:cTn id="109" dur="2000" spd="-100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1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20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0"/>
                            </p:stCondLst>
                            <p:childTnLst>
                              <p:par>
                                <p:cTn id="116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20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7000"/>
                            </p:stCondLst>
                            <p:childTnLst>
                              <p:par>
                                <p:cTn id="12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2000" fill="hold"/>
                                        <p:tgtEl>
                                          <p:spTgt spid="133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2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9500"/>
                            </p:stCondLst>
                            <p:childTnLst>
                              <p:par>
                                <p:cTn id="1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3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3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500"/>
                            </p:stCondLst>
                            <p:childTnLst>
                              <p:par>
                                <p:cTn id="133" presetID="35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65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7500"/>
                            </p:stCondLst>
                            <p:childTnLst>
                              <p:par>
                                <p:cTn id="150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9500"/>
                            </p:stCondLst>
                            <p:childTnLst>
                              <p:par>
                                <p:cTn id="155" presetID="37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0419 L -0.00174 0.14259 C 0.0177 0.16551 0.04687 0.17847 0.07725 0.17847 C 0.11198 0.17847 0.13958 0.16551 0.15902 0.14259 L 0.25208 0.0419 " pathEditMode="relative" rAng="0" ptsTypes="FffFF">
                                      <p:cBhvr>
                                        <p:cTn id="156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5500"/>
                            </p:stCondLst>
                            <p:childTnLst>
                              <p:par>
                                <p:cTn id="1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1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7500"/>
                            </p:stCondLst>
                            <p:childTnLst>
                              <p:par>
                                <p:cTn id="1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48500"/>
                            </p:stCondLst>
                            <p:childTnLst>
                              <p:par>
                                <p:cTn id="1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49000"/>
                            </p:stCondLst>
                            <p:childTnLst>
                              <p:par>
                                <p:cTn id="1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61"/>
                </p:tgtEl>
              </p:cMediaNode>
            </p:audio>
          </p:childTnLst>
        </p:cTn>
      </p:par>
    </p:tnLst>
    <p:bldLst>
      <p:bldP spid="13315" grpId="0" animBg="1"/>
      <p:bldP spid="13315" grpId="1" animBg="1"/>
      <p:bldP spid="13315" grpId="2" animBg="1"/>
      <p:bldP spid="13348" grpId="0" animBg="1"/>
      <p:bldP spid="13349" grpId="0" animBg="1"/>
      <p:bldP spid="13350" grpId="0" animBg="1"/>
      <p:bldP spid="13350" grpId="1" animBg="1"/>
      <p:bldP spid="13333" grpId="0" animBg="1"/>
      <p:bldP spid="13333" grpId="1" animBg="1"/>
      <p:bldP spid="13352" grpId="0" animBg="1"/>
      <p:bldP spid="13352" grpId="1" animBg="1"/>
      <p:bldP spid="13353" grpId="0" animBg="1"/>
      <p:bldP spid="13353" grpId="1" animBg="1"/>
      <p:bldP spid="13354" grpId="0" animBg="1"/>
      <p:bldP spid="13354" grpId="1" animBg="1"/>
      <p:bldP spid="13355" grpId="0" animBg="1"/>
      <p:bldP spid="13355" grpId="1" animBg="1"/>
      <p:bldP spid="13356" grpId="0" animBg="1"/>
      <p:bldP spid="13356" grpId="1" animBg="1"/>
      <p:bldP spid="13358" grpId="0" animBg="1"/>
      <p:bldP spid="1335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428625" y="0"/>
            <a:ext cx="8358188" cy="4429125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057400" lvl="4" indent="-228600" algn="ctr">
              <a:buFontTx/>
              <a:buChar char="•"/>
              <a:tabLst>
                <a:tab pos="457200" algn="l"/>
                <a:tab pos="3455988" algn="ctr"/>
                <a:tab pos="3944938" algn="l"/>
              </a:tabLst>
              <a:defRPr/>
            </a:pPr>
            <a:endParaRPr lang="ru-RU" sz="4400">
              <a:solidFill>
                <a:srgbClr val="FFFFFF"/>
              </a:solidFill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214313" y="4000500"/>
            <a:ext cx="8643937" cy="2857500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457200" algn="l"/>
                <a:tab pos="3455988" algn="ctr"/>
                <a:tab pos="3944938" algn="l"/>
              </a:tabLst>
              <a:defRPr/>
            </a:pPr>
            <a:endParaRPr lang="ru-RU" sz="4000" dirty="0"/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642938" y="1357313"/>
            <a:ext cx="77866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457200" algn="l"/>
                <a:tab pos="3455988" algn="ctr"/>
                <a:tab pos="3944938" algn="l"/>
              </a:tabLst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Содержи в порядке волосы.</a:t>
            </a:r>
          </a:p>
          <a:p>
            <a:pPr algn="ctr">
              <a:tabLst>
                <a:tab pos="457200" algn="l"/>
                <a:tab pos="3455988" algn="ctr"/>
                <a:tab pos="3944938" algn="l"/>
              </a:tabLst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Они должны быть аккуратно </a:t>
            </a:r>
          </a:p>
          <a:p>
            <a:pPr algn="ctr">
              <a:tabLst>
                <a:tab pos="457200" algn="l"/>
                <a:tab pos="3455988" algn="ctr"/>
                <a:tab pos="3944938" algn="l"/>
              </a:tabLst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подстрижены или заплетены в косу.</a:t>
            </a:r>
            <a:endParaRPr lang="ru-RU" sz="32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85813" y="4857750"/>
            <a:ext cx="70008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457200" algn="l"/>
                <a:tab pos="3455988" algn="ctr"/>
                <a:tab pos="3944938" algn="l"/>
              </a:tabLst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При кашле и чихании отворачивайся,</a:t>
            </a:r>
          </a:p>
          <a:p>
            <a:pPr algn="just">
              <a:tabLst>
                <a:tab pos="457200" algn="l"/>
                <a:tab pos="3455988" algn="ctr"/>
                <a:tab pos="3944938" algn="l"/>
              </a:tabLst>
            </a:pPr>
            <a:r>
              <a:rPr lang="ru-RU" sz="32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 прикрывая рот!</a:t>
            </a:r>
            <a:endParaRPr lang="ru-RU" sz="32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1071563" y="0"/>
            <a:ext cx="3929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Правило №7; 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196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0" y="1265238"/>
            <a:ext cx="52863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Я увидел свой портрет.</a:t>
            </a:r>
            <a:endParaRPr lang="ru-RU" sz="2800">
              <a:solidFill>
                <a:schemeClr val="bg1"/>
              </a:solidFill>
              <a:latin typeface="Calibri" pitchFamily="34" charset="0"/>
            </a:endParaRP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Отошёл – портрета нет.   </a:t>
            </a:r>
            <a:endParaRPr lang="ru-RU" sz="2800">
              <a:solidFill>
                <a:schemeClr val="bg1"/>
              </a:solidFill>
              <a:latin typeface="Calibri" pitchFamily="34" charset="0"/>
            </a:endParaRPr>
          </a:p>
          <a:p>
            <a:pPr eaLnBrk="0" hangingPunct="0">
              <a:tabLst>
                <a:tab pos="3455988" algn="ctr"/>
                <a:tab pos="3944938" algn="l"/>
              </a:tabLst>
            </a:pPr>
            <a:endParaRPr lang="ru-RU" sz="2800">
              <a:latin typeface="Calibri" pitchFamily="34" charset="0"/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2714625" y="2151063"/>
            <a:ext cx="5929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tabLst>
                <a:tab pos="3455988" algn="ctr"/>
                <a:tab pos="3944938" algn="l"/>
              </a:tabLst>
            </a:pPr>
            <a:endParaRPr lang="ru-RU" sz="1000">
              <a:latin typeface="Calibri" pitchFamily="34" charset="0"/>
            </a:endParaRPr>
          </a:p>
          <a:p>
            <a:pPr algn="just" eaLnBrk="0" hangingPunct="0">
              <a:tabLst>
                <a:tab pos="3455988" algn="ctr"/>
                <a:tab pos="3944938" algn="l"/>
              </a:tabLst>
            </a:pPr>
            <a:endParaRPr lang="ru-RU">
              <a:latin typeface="Calibri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203575" y="2420938"/>
            <a:ext cx="5214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rgbClr val="17375E"/>
                </a:solidFill>
                <a:latin typeface="Calibri" pitchFamily="34" charset="0"/>
                <a:cs typeface="Times New Roman" pitchFamily="18" charset="0"/>
              </a:rPr>
              <a:t>Лёг в карман и караулю</a:t>
            </a:r>
            <a:endParaRPr lang="ru-RU" sz="2800">
              <a:solidFill>
                <a:srgbClr val="17375E"/>
              </a:solidFill>
              <a:latin typeface="Calibri" pitchFamily="34" charset="0"/>
            </a:endParaRP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rgbClr val="17375E"/>
                </a:solidFill>
                <a:latin typeface="Calibri" pitchFamily="34" charset="0"/>
                <a:cs typeface="Times New Roman" pitchFamily="18" charset="0"/>
              </a:rPr>
              <a:t>Рёву, плаксу и грязнулю.</a:t>
            </a:r>
            <a:endParaRPr lang="ru-RU" sz="2800">
              <a:solidFill>
                <a:srgbClr val="17375E"/>
              </a:solidFill>
              <a:latin typeface="Calibri" pitchFamily="34" charset="0"/>
            </a:endParaRP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rgbClr val="17375E"/>
                </a:solidFill>
                <a:latin typeface="Calibri" pitchFamily="34" charset="0"/>
                <a:cs typeface="Times New Roman" pitchFamily="18" charset="0"/>
              </a:rPr>
              <a:t>Им утру потоки слёз,</a:t>
            </a: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rgbClr val="17375E"/>
                </a:solidFill>
                <a:latin typeface="Calibri" pitchFamily="34" charset="0"/>
                <a:cs typeface="Times New Roman" pitchFamily="18" charset="0"/>
              </a:rPr>
              <a:t>Не забуду и про нос.</a:t>
            </a:r>
            <a:endParaRPr lang="ru-RU" sz="280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85750" y="4572000"/>
            <a:ext cx="55721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Целых 25 зубков</a:t>
            </a:r>
            <a:endParaRPr lang="ru-RU" sz="2800">
              <a:solidFill>
                <a:schemeClr val="bg1"/>
              </a:solidFill>
              <a:latin typeface="Calibri" pitchFamily="34" charset="0"/>
            </a:endParaRP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Для кудрей и хохолков.</a:t>
            </a:r>
            <a:endParaRPr lang="ru-RU" sz="2800">
              <a:solidFill>
                <a:schemeClr val="bg1"/>
              </a:solidFill>
              <a:latin typeface="Calibri" pitchFamily="34" charset="0"/>
            </a:endParaRP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И под каждым под зубком</a:t>
            </a:r>
          </a:p>
          <a:p>
            <a:pPr eaLnBrk="0" hangingPunct="0">
              <a:tabLst>
                <a:tab pos="3455988" algn="ctr"/>
                <a:tab pos="3944938" algn="l"/>
              </a:tabLst>
            </a:pPr>
            <a:r>
              <a:rPr lang="ru-RU" sz="280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Лягут волосы рядком.  </a:t>
            </a:r>
            <a:endParaRPr lang="ru-RU" sz="28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500" y="428625"/>
            <a:ext cx="42862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/>
                </a:solidFill>
                <a:latin typeface="+mn-lt"/>
              </a:rPr>
              <a:t>Загадки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43500" y="5143500"/>
            <a:ext cx="3286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Зеркало</a:t>
            </a:r>
          </a:p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Носовой платок</a:t>
            </a:r>
          </a:p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Расчёска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85945E-7 L -0.04722 -0.45076 " pathEditMode="relative" ptsTypes="AA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604 -0.19903 " pathEditMode="relative" ptsTypes="AA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3 -0.0506  0.075 -0.08255  0.125 -0.08255  C 0.175 -0.08255  0.22 -0.0506  0.25 0  C 0.22 0.0506  0.175 0.08255  0.125 0.08255  C 0.075 0.08255  0.03 0.0506 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95288" y="981075"/>
            <a:ext cx="8424862" cy="5661025"/>
          </a:xfrm>
          <a:prstGeom prst="horizontalScroll">
            <a:avLst>
              <a:gd name="adj" fmla="val 1250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23557" name="AutoShape 3"/>
          <p:cNvSpPr>
            <a:spLocks noChangeArrowheads="1"/>
          </p:cNvSpPr>
          <p:nvPr/>
        </p:nvSpPr>
        <p:spPr bwMode="auto">
          <a:xfrm>
            <a:off x="5867400" y="260350"/>
            <a:ext cx="2303463" cy="1655763"/>
          </a:xfrm>
          <a:prstGeom prst="irregularSeal2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Гигиена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жилища</a:t>
            </a:r>
          </a:p>
        </p:txBody>
      </p:sp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1214438" y="1773238"/>
            <a:ext cx="73898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chemeClr val="bg1"/>
                </a:solidFill>
                <a:latin typeface="Mistral" pitchFamily="66" charset="0"/>
                <a:cs typeface="Arial" pitchFamily="34" charset="0"/>
              </a:rPr>
              <a:t> </a:t>
            </a:r>
            <a:r>
              <a:rPr lang="ru-RU" sz="2200" b="1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Влажные уборки каждый день;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200" b="1" i="1" dirty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 Проветривание комнат;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200" b="1" i="1" dirty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 Проветривание одеял, подушек и т.д., прогревание на солнце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200" b="1" i="1" dirty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 Хранение книг в сухих застеклённых местах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200" b="1" i="1" dirty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 Смена комнатных тапочек каждые 3 месяца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200" b="1" i="1" dirty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200" b="1" i="1" dirty="0">
                <a:solidFill>
                  <a:schemeClr val="bg1"/>
                </a:solidFill>
                <a:latin typeface="+mj-lt"/>
                <a:cs typeface="Arial" pitchFamily="34" charset="0"/>
              </a:rPr>
              <a:t> Выбивание ковров еженедельно на улице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08175" y="836613"/>
            <a:ext cx="25574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Подведем итог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643438" y="765175"/>
            <a:ext cx="1296987" cy="792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4" descr="Чистый типа.bmp"/>
          <p:cNvPicPr>
            <a:picLocks noChangeAspect="1"/>
          </p:cNvPicPr>
          <p:nvPr/>
        </p:nvPicPr>
        <p:blipFill>
          <a:blip r:embed="rId2" cstate="print">
            <a:lum contrast="28000"/>
          </a:blip>
          <a:srcRect/>
          <a:stretch>
            <a:fillRect/>
          </a:stretch>
        </p:blipFill>
        <p:spPr bwMode="auto">
          <a:xfrm>
            <a:off x="0" y="0"/>
            <a:ext cx="5106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ертикальный свиток 2"/>
          <p:cNvSpPr/>
          <p:nvPr/>
        </p:nvSpPr>
        <p:spPr>
          <a:xfrm>
            <a:off x="3143250" y="0"/>
            <a:ext cx="7000875" cy="6858000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dirty="0">
                <a:solidFill>
                  <a:schemeClr val="tx2"/>
                </a:solidFill>
                <a:cs typeface="Times New Roman" pitchFamily="18" charset="0"/>
              </a:rPr>
              <a:t>                          </a:t>
            </a: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Да здравствует мыло душистое,</a:t>
            </a:r>
            <a:endParaRPr lang="ru-RU" sz="26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       и полотенце пушистое.</a:t>
            </a:r>
            <a:endParaRPr lang="ru-RU" sz="26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       И зубной порошок, и густой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       гребешок.</a:t>
            </a:r>
            <a:endParaRPr lang="ru-RU" sz="26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        Давайте же мыться, плескаться,</a:t>
            </a:r>
            <a:endParaRPr lang="ru-RU" sz="26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        Купаться, нырять, кувыркаться.</a:t>
            </a:r>
            <a:endParaRPr lang="ru-RU" sz="26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                     В ушате, корыте, лохани,</a:t>
            </a:r>
            <a:endParaRPr lang="ru-RU" sz="26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                     В реке, ручейке, океане.</a:t>
            </a:r>
            <a:endParaRPr lang="ru-RU" sz="26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                     И в ванне, и в бане,</a:t>
            </a:r>
            <a:endParaRPr lang="ru-RU" sz="26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sz="2600" dirty="0">
                <a:solidFill>
                  <a:schemeClr val="bg1"/>
                </a:solidFill>
                <a:cs typeface="Times New Roman" pitchFamily="18" charset="0"/>
              </a:rPr>
              <a:t>                      Всегда и везде – </a:t>
            </a:r>
            <a:endParaRPr lang="ru-RU" sz="26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455988" algn="ctr"/>
                <a:tab pos="3944938" algn="l"/>
              </a:tabLst>
              <a:defRPr/>
            </a:pPr>
            <a:r>
              <a:rPr lang="ru-RU" dirty="0">
                <a:solidFill>
                  <a:schemeClr val="tx2"/>
                </a:solidFill>
                <a:cs typeface="Times New Roman" pitchFamily="18" charset="0"/>
              </a:rPr>
              <a:t>                      </a:t>
            </a:r>
            <a:r>
              <a:rPr lang="ru-RU" sz="3200" dirty="0">
                <a:solidFill>
                  <a:srgbClr val="FF0000"/>
                </a:solidFill>
                <a:cs typeface="Times New Roman" pitchFamily="18" charset="0"/>
              </a:rPr>
              <a:t>Вечная слава воде!!!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 descr="мойдодыр1.bmp"/>
          <p:cNvPicPr>
            <a:picLocks noChangeAspect="1"/>
          </p:cNvPicPr>
          <p:nvPr/>
        </p:nvPicPr>
        <p:blipFill>
          <a:blip r:embed="rId2" cstate="print">
            <a:lum contrast="28000"/>
          </a:blip>
          <a:srcRect/>
          <a:stretch>
            <a:fillRect/>
          </a:stretch>
        </p:blipFill>
        <p:spPr bwMode="auto">
          <a:xfrm>
            <a:off x="4283075" y="0"/>
            <a:ext cx="4860925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перфолента 2"/>
          <p:cNvSpPr/>
          <p:nvPr/>
        </p:nvSpPr>
        <p:spPr>
          <a:xfrm>
            <a:off x="395288" y="0"/>
            <a:ext cx="4321175" cy="6523038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3400" dirty="0">
                <a:solidFill>
                  <a:schemeClr val="bg1"/>
                </a:solidFill>
                <a:cs typeface="Times New Roman" pitchFamily="18" charset="0"/>
              </a:rPr>
              <a:t>      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Здравствуйте, ребята!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Все Чуковского читали?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И меня же вы узнали: Я – Великий Умывальник,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Знаменитый Мойдодыр.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Умывальников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начальник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и   мочалок командир!</a:t>
            </a: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539750" y="333375"/>
            <a:ext cx="5778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Ребята, сегодня мы в гостя у великого 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Мойдодыра….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3635375" y="0"/>
            <a:ext cx="5184775" cy="2997200"/>
          </a:xfrm>
          <a:prstGeom prst="rect">
            <a:avLst/>
          </a:prstGeom>
        </p:spPr>
        <p:txBody>
          <a:bodyPr wrap="none" fromWordArt="1">
            <a:prstTxWarp prst="textButtonPour">
              <a:avLst>
                <a:gd name="adj1" fmla="val 10800004"/>
                <a:gd name="adj2" fmla="val 50000"/>
              </a:avLst>
            </a:prstTxWarp>
          </a:bodyPr>
          <a:lstStyle/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8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Georgia"/>
              </a:rPr>
              <a:t>Личная</a:t>
            </a:r>
          </a:p>
          <a:p>
            <a:pPr algn="ctr"/>
            <a:r>
              <a:rPr lang="ru-RU" sz="2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8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Georgia"/>
              </a:rPr>
              <a:t>гигиена</a:t>
            </a:r>
          </a:p>
        </p:txBody>
      </p:sp>
      <p:pic>
        <p:nvPicPr>
          <p:cNvPr id="25603" name="Picture 3" descr="m01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2565400"/>
            <a:ext cx="17272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AutoShap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51050" y="1773238"/>
            <a:ext cx="2303463" cy="1655762"/>
          </a:xfrm>
          <a:prstGeom prst="irregularSeal2">
            <a:avLst/>
          </a:prstGeom>
          <a:solidFill>
            <a:srgbClr val="CAC500">
              <a:alpha val="5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Гигиена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жилища</a:t>
            </a:r>
          </a:p>
        </p:txBody>
      </p:sp>
      <p:sp>
        <p:nvSpPr>
          <p:cNvPr id="52229" name="Rectangle 5" descr="63710416_33333333333331"/>
          <p:cNvSpPr>
            <a:spLocks noChangeArrowheads="1"/>
          </p:cNvSpPr>
          <p:nvPr/>
        </p:nvSpPr>
        <p:spPr bwMode="auto">
          <a:xfrm>
            <a:off x="755650" y="1989138"/>
            <a:ext cx="1512888" cy="1008062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57150" cmpd="thinThick">
            <a:solidFill>
              <a:srgbClr val="6462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0" name="Rectangle 6" descr="b05d22774fd5"/>
          <p:cNvSpPr>
            <a:spLocks noChangeArrowheads="1"/>
          </p:cNvSpPr>
          <p:nvPr/>
        </p:nvSpPr>
        <p:spPr bwMode="auto">
          <a:xfrm>
            <a:off x="323850" y="4149725"/>
            <a:ext cx="1512888" cy="1008063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57150" cmpd="thinThick">
            <a:solidFill>
              <a:srgbClr val="6462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1" name="AutoShape 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547813" y="3573463"/>
            <a:ext cx="2303462" cy="1655762"/>
          </a:xfrm>
          <a:prstGeom prst="irregularSeal2">
            <a:avLst/>
          </a:prstGeom>
          <a:solidFill>
            <a:srgbClr val="CAC500">
              <a:alpha val="5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Гигиена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питания</a:t>
            </a:r>
          </a:p>
        </p:txBody>
      </p:sp>
      <p:sp>
        <p:nvSpPr>
          <p:cNvPr id="52232" name="Rectangle 8" descr="water_tip1"/>
          <p:cNvSpPr>
            <a:spLocks noChangeArrowheads="1"/>
          </p:cNvSpPr>
          <p:nvPr/>
        </p:nvSpPr>
        <p:spPr bwMode="auto">
          <a:xfrm>
            <a:off x="2843213" y="5373688"/>
            <a:ext cx="1008062" cy="1296987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57150" cmpd="thinThick">
            <a:solidFill>
              <a:srgbClr val="6462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3" name="AutoShape 9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3635375" y="4581525"/>
            <a:ext cx="2303463" cy="1655763"/>
          </a:xfrm>
          <a:prstGeom prst="irregularSeal2">
            <a:avLst/>
          </a:prstGeom>
          <a:solidFill>
            <a:srgbClr val="CAC500">
              <a:alpha val="5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Гигиена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воды</a:t>
            </a:r>
          </a:p>
        </p:txBody>
      </p:sp>
      <p:sp>
        <p:nvSpPr>
          <p:cNvPr id="52234" name="Rectangle 10" descr="0513_33"/>
          <p:cNvSpPr>
            <a:spLocks noChangeArrowheads="1"/>
          </p:cNvSpPr>
          <p:nvPr/>
        </p:nvSpPr>
        <p:spPr bwMode="auto">
          <a:xfrm>
            <a:off x="7308850" y="5300663"/>
            <a:ext cx="1295400" cy="1008062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 w="57150" cmpd="thinThick">
            <a:solidFill>
              <a:srgbClr val="6462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5" name="AutoShape 11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5795963" y="4149725"/>
            <a:ext cx="2303462" cy="1655763"/>
          </a:xfrm>
          <a:prstGeom prst="irregularSeal2">
            <a:avLst/>
          </a:prstGeom>
          <a:solidFill>
            <a:srgbClr val="CAC500">
              <a:alpha val="5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Гигиена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одежды</a:t>
            </a:r>
          </a:p>
        </p:txBody>
      </p:sp>
      <p:sp>
        <p:nvSpPr>
          <p:cNvPr id="52236" name="Rectangle 12" descr="images"/>
          <p:cNvSpPr>
            <a:spLocks noChangeArrowheads="1"/>
          </p:cNvSpPr>
          <p:nvPr/>
        </p:nvSpPr>
        <p:spPr bwMode="auto">
          <a:xfrm>
            <a:off x="7451725" y="2133600"/>
            <a:ext cx="1295400" cy="1008063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 w="57150" cmpd="thinThick">
            <a:solidFill>
              <a:srgbClr val="6462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7" name="AutoShape 13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435600" y="1844675"/>
            <a:ext cx="2303463" cy="1655763"/>
          </a:xfrm>
          <a:prstGeom prst="irregularSeal2">
            <a:avLst/>
          </a:prstGeom>
          <a:solidFill>
            <a:srgbClr val="CAC500">
              <a:alpha val="5803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Гигиена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Georgia" pitchFamily="18" charset="0"/>
                <a:cs typeface="Arial" charset="0"/>
              </a:rPr>
              <a:t>кожи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650" y="476250"/>
            <a:ext cx="29749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Подведем итоги: 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3348038" y="1052513"/>
            <a:ext cx="1152525" cy="720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2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2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2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2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2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36"/>
                  </p:tgtEl>
                </p:cond>
              </p:nextCondLst>
            </p:seq>
          </p:childTnLst>
        </p:cTn>
      </p:par>
    </p:tnLst>
    <p:bldLst>
      <p:bldP spid="52228" grpId="0" animBg="1"/>
      <p:bldP spid="52231" grpId="0" animBg="1"/>
      <p:bldP spid="52233" grpId="0" animBg="1"/>
      <p:bldP spid="52235" grpId="0" animBg="1"/>
      <p:bldP spid="522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39750" y="1082675"/>
            <a:ext cx="80645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32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Личная</a:t>
            </a:r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 </a:t>
            </a:r>
            <a:r>
              <a:rPr lang="en-US" sz="32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гигиена</a:t>
            </a:r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 </a:t>
            </a:r>
            <a:r>
              <a:rPr lang="en-US" sz="3200" b="1" i="1" dirty="0">
                <a:solidFill>
                  <a:schemeClr val="bg1"/>
                </a:solidFill>
                <a:latin typeface="Georgia" pitchFamily="18" charset="0"/>
                <a:cs typeface="Arial" pitchFamily="34" charset="0"/>
              </a:rPr>
              <a:t>—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широкое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понятие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,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включающее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в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себя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выполнение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правил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,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которые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способствуют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сохранению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и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укреплению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здоровья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36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человека</a:t>
            </a: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. </a:t>
            </a:r>
          </a:p>
        </p:txBody>
      </p:sp>
      <p:pic>
        <p:nvPicPr>
          <p:cNvPr id="7171" name="Picture 3" descr="m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0"/>
            <a:ext cx="17272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260350"/>
            <a:ext cx="8207375" cy="615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Анкета самооценки гигиенического поведения</a:t>
            </a:r>
          </a:p>
          <a:p>
            <a:pPr>
              <a:defRPr/>
            </a:pPr>
            <a:endParaRPr lang="ru-RU" dirty="0">
              <a:latin typeface="Arial" pitchFamily="34" charset="0"/>
            </a:endParaRP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Соблюдение правил личной гигиены – один из самых важных частей ЗОЖ. Оцени, как ты их соблюдаешь, для этого отметь подходящие для тебя ответы анкеты и определи, какой цвет покажет тебе светофор. Каждый ответ – один балл. Определи, сколько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«красных»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«желтых»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баллов ты набрал, и что нужно тебе изменить, чтобы светофор показал </a:t>
            </a:r>
            <a:r>
              <a:rPr lang="ru-RU" sz="24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цвет. </a:t>
            </a:r>
            <a:r>
              <a:rPr lang="ru-RU" sz="24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Зеленый цвет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это оценка 1 – самая лучшая, 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желтый цвет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оценка 2 – средняя,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оценка 3 – низкий результат.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750" y="5157788"/>
          <a:ext cx="799289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2693100"/>
                <a:gridCol w="1598578"/>
                <a:gridCol w="1598578"/>
                <a:gridCol w="1598578"/>
              </a:tblGrid>
              <a:tr h="32004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Составляющие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Цвет светофора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Красный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FF00"/>
                          </a:solidFill>
                        </a:rPr>
                        <a:t>Желтый</a:t>
                      </a:r>
                      <a:r>
                        <a:rPr lang="ru-RU" b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endParaRPr lang="ru-RU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92D050"/>
                          </a:solidFill>
                        </a:rPr>
                        <a:t>Зеленый</a:t>
                      </a:r>
                      <a:endParaRPr lang="ru-RU" b="1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Умывание по утрам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2-3 раза</a:t>
                      </a:r>
                      <a:r>
                        <a:rPr lang="ru-RU" baseline="0" dirty="0" smtClean="0"/>
                        <a:t>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ежедневно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188" y="333375"/>
          <a:ext cx="7992888" cy="4104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515"/>
                <a:gridCol w="2599639"/>
                <a:gridCol w="1598578"/>
                <a:gridCol w="1598578"/>
                <a:gridCol w="1598578"/>
              </a:tblGrid>
              <a:tr h="432048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Умывание на ночь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никогда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Мытье</a:t>
                      </a:r>
                      <a:r>
                        <a:rPr lang="ru-RU" baseline="0" dirty="0" smtClean="0"/>
                        <a:t> рук перед едой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Мытье рук после туалета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редко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Чистка</a:t>
                      </a:r>
                      <a:r>
                        <a:rPr lang="ru-RU" baseline="0" dirty="0" smtClean="0"/>
                        <a:t> зубов на ночь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никогда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Чистка зубов после завтрака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редко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ежедневно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Полоскание</a:t>
                      </a:r>
                      <a:r>
                        <a:rPr lang="ru-RU" baseline="0" dirty="0" smtClean="0"/>
                        <a:t> рта после 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никогда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Меняю зубную щетку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 в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 в полгода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 в 3 -4 месяца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Меняю</a:t>
                      </a:r>
                      <a:r>
                        <a:rPr lang="ru-RU" baseline="0" dirty="0" smtClean="0"/>
                        <a:t> зубную пасту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 в полгода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74" name="Picture 3" descr="m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437063"/>
            <a:ext cx="17272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4213" y="188913"/>
          <a:ext cx="8136901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444"/>
                <a:gridCol w="2668317"/>
                <a:gridCol w="1627380"/>
                <a:gridCol w="1627380"/>
                <a:gridCol w="1627380"/>
              </a:tblGrid>
              <a:tr h="599161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r>
                        <a:rPr lang="ru-RU" baseline="0" dirty="0" smtClean="0"/>
                        <a:t> чистки зубов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меньше минуты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2-3 минуты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3-4 минуты</a:t>
                      </a:r>
                      <a:endParaRPr lang="ru-RU" dirty="0"/>
                    </a:p>
                  </a:txBody>
                  <a:tcPr/>
                </a:tc>
              </a:tr>
              <a:tr h="342378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Использую зубочистку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ежедневно</a:t>
                      </a:r>
                      <a:endParaRPr lang="ru-RU" dirty="0"/>
                    </a:p>
                  </a:txBody>
                  <a:tcPr/>
                </a:tc>
              </a:tr>
              <a:tr h="342378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Принятие</a:t>
                      </a:r>
                      <a:r>
                        <a:rPr lang="ru-RU" baseline="0" dirty="0" smtClean="0"/>
                        <a:t> душа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редко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ежедневно</a:t>
                      </a:r>
                      <a:endParaRPr lang="ru-RU" dirty="0"/>
                    </a:p>
                  </a:txBody>
                  <a:tcPr/>
                </a:tc>
              </a:tr>
              <a:tr h="599161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Мытье в ванне</a:t>
                      </a:r>
                      <a:r>
                        <a:rPr lang="ru-RU" baseline="0" dirty="0" smtClean="0"/>
                        <a:t> с мылом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</a:t>
                      </a:r>
                      <a:r>
                        <a:rPr lang="ru-RU" baseline="0" dirty="0" smtClean="0"/>
                        <a:t> в 10 дней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раза в неделю</a:t>
                      </a:r>
                      <a:endParaRPr lang="ru-RU" dirty="0"/>
                    </a:p>
                  </a:txBody>
                  <a:tcPr/>
                </a:tc>
              </a:tr>
              <a:tr h="599161"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Смена</a:t>
                      </a:r>
                      <a:r>
                        <a:rPr lang="ru-RU" baseline="0" dirty="0" smtClean="0"/>
                        <a:t> постельного белья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10</a:t>
                      </a:r>
                      <a:r>
                        <a:rPr lang="ru-RU" baseline="0" dirty="0" smtClean="0"/>
                        <a:t> дней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неделю</a:t>
                      </a:r>
                      <a:endParaRPr lang="ru-RU" dirty="0"/>
                    </a:p>
                  </a:txBody>
                  <a:tcPr/>
                </a:tc>
              </a:tr>
              <a:tr h="599161"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Смена нательного белья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2-3 раза</a:t>
                      </a:r>
                      <a:r>
                        <a:rPr lang="ru-RU" baseline="0" dirty="0" smtClean="0"/>
                        <a:t>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ежедневно</a:t>
                      </a:r>
                      <a:endParaRPr lang="ru-RU" dirty="0"/>
                    </a:p>
                  </a:txBody>
                  <a:tcPr/>
                </a:tc>
              </a:tr>
              <a:tr h="599161"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Смена носков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2-3 раза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ежедневно</a:t>
                      </a:r>
                      <a:endParaRPr lang="ru-RU" dirty="0"/>
                    </a:p>
                  </a:txBody>
                  <a:tcPr/>
                </a:tc>
              </a:tr>
              <a:tr h="855944"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Стрижка ногтей</a:t>
                      </a:r>
                      <a:r>
                        <a:rPr lang="ru-RU" baseline="0" dirty="0" smtClean="0"/>
                        <a:t> на руках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отрастанию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</a:t>
                      </a:r>
                      <a:r>
                        <a:rPr lang="ru-RU" baseline="0" dirty="0" smtClean="0"/>
                        <a:t> в 2 недели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неделю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8" name="Picture 3" descr="m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4437063"/>
            <a:ext cx="17272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288" y="692150"/>
          <a:ext cx="820891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1"/>
                <a:gridCol w="2563485"/>
                <a:gridCol w="1641783"/>
                <a:gridCol w="1641783"/>
                <a:gridCol w="164178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Стрижка ногтей</a:t>
                      </a:r>
                      <a:r>
                        <a:rPr lang="ru-RU" baseline="0" dirty="0" smtClean="0"/>
                        <a:t> на ногах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отрастанию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</a:t>
                      </a:r>
                      <a:r>
                        <a:rPr lang="ru-RU" baseline="0" dirty="0" smtClean="0"/>
                        <a:t> в 2 недели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ли в кармане</a:t>
                      </a:r>
                      <a:r>
                        <a:rPr lang="ru-RU" baseline="0" dirty="0" smtClean="0"/>
                        <a:t> салфетка или носовой платок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Правила содержание домашних животных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Знаю, но не соблюдаю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 соблюдаю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Соблюдаю всегда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292" name="TextBox 2"/>
          <p:cNvSpPr txBox="1">
            <a:spLocks noChangeArrowheads="1"/>
          </p:cNvSpPr>
          <p:nvPr/>
        </p:nvSpPr>
        <p:spPr bwMode="auto">
          <a:xfrm flipH="1">
            <a:off x="755650" y="3141663"/>
            <a:ext cx="77311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Если проанализировать те цвета, которые выбрали ребята нашей группы, можно сказать, что правила гигиены знакомы нам с детства, и мы умеем ими пользоваться. </a:t>
            </a:r>
          </a:p>
          <a:p>
            <a:r>
              <a:rPr lang="ru-RU" b="1">
                <a:solidFill>
                  <a:srgbClr val="92D050"/>
                </a:solidFill>
              </a:rPr>
              <a:t>«Зеленый» </a:t>
            </a:r>
            <a:r>
              <a:rPr lang="ru-RU"/>
              <a:t>цвет светофора лидировал в наших ответах, часто встречался </a:t>
            </a:r>
            <a:r>
              <a:rPr lang="ru-RU" b="1">
                <a:solidFill>
                  <a:srgbClr val="FFFF00"/>
                </a:solidFill>
              </a:rPr>
              <a:t>и «желтый». </a:t>
            </a:r>
          </a:p>
          <a:p>
            <a:r>
              <a:rPr lang="ru-RU" b="1">
                <a:solidFill>
                  <a:srgbClr val="C00000"/>
                </a:solidFill>
              </a:rPr>
              <a:t>«Красный» </a:t>
            </a:r>
            <a:r>
              <a:rPr lang="ru-RU"/>
              <a:t>цвет присутствовал в 2-3  составляющих.</a:t>
            </a:r>
          </a:p>
          <a:p>
            <a:endParaRPr lang="ru-RU"/>
          </a:p>
          <a:p>
            <a:endParaRPr lang="ru-RU"/>
          </a:p>
          <a:p>
            <a:r>
              <a:rPr lang="ru-RU"/>
              <a:t>Давайте повторим основные направления гигиены, на которые мы обращаем внимание, но к сожалению, не всегда ими пользуемся.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4067175" y="620713"/>
            <a:ext cx="4222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Правило №1</a:t>
            </a:r>
          </a:p>
        </p:txBody>
      </p:sp>
      <p:sp>
        <p:nvSpPr>
          <p:cNvPr id="3" name="Волна 2"/>
          <p:cNvSpPr/>
          <p:nvPr/>
        </p:nvSpPr>
        <p:spPr>
          <a:xfrm>
            <a:off x="467544" y="764704"/>
            <a:ext cx="8143904" cy="3143250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7">
              <a:tabLst>
                <a:tab pos="457200" algn="l"/>
                <a:tab pos="3944938" algn="l"/>
              </a:tabLst>
              <a:defRPr/>
            </a:pPr>
            <a:r>
              <a:rPr lang="ru-RU" dirty="0"/>
              <a:t>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850" y="1844675"/>
            <a:ext cx="8315325" cy="10779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</a:rPr>
              <a:t>Ежедневно вставай в одно и то же время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</a:rPr>
              <a:t> и делай зарядку.</a:t>
            </a:r>
          </a:p>
        </p:txBody>
      </p:sp>
      <p:sp>
        <p:nvSpPr>
          <p:cNvPr id="5" name="Волна 4"/>
          <p:cNvSpPr/>
          <p:nvPr/>
        </p:nvSpPr>
        <p:spPr>
          <a:xfrm>
            <a:off x="250825" y="4286250"/>
            <a:ext cx="8286750" cy="2571750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0825" y="5143500"/>
            <a:ext cx="8386763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</a:rPr>
              <a:t>Утром надо умываться, чистить зубы 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</a:rPr>
              <a:t> мыть уши и шею.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03350" y="3573463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Правило 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Грязнулька.bmp"/>
          <p:cNvPicPr>
            <a:picLocks noChangeAspect="1"/>
          </p:cNvPicPr>
          <p:nvPr/>
        </p:nvPicPr>
        <p:blipFill>
          <a:blip r:embed="rId2" cstate="print">
            <a:lum contrast="28000"/>
          </a:blip>
          <a:srcRect/>
          <a:stretch>
            <a:fillRect/>
          </a:stretch>
        </p:blipFill>
        <p:spPr bwMode="auto">
          <a:xfrm>
            <a:off x="3983038" y="0"/>
            <a:ext cx="51609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процесс 2"/>
          <p:cNvSpPr/>
          <p:nvPr/>
        </p:nvSpPr>
        <p:spPr>
          <a:xfrm>
            <a:off x="0" y="0"/>
            <a:ext cx="4214813" cy="6858000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Ах – </a:t>
            </a:r>
            <a:r>
              <a:rPr lang="ru-RU" sz="2400" dirty="0" err="1">
                <a:solidFill>
                  <a:schemeClr val="bg1"/>
                </a:solidFill>
                <a:cs typeface="Times New Roman" pitchFamily="18" charset="0"/>
              </a:rPr>
              <a:t>ах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– </a:t>
            </a:r>
            <a:r>
              <a:rPr lang="ru-RU" sz="2400" dirty="0" err="1">
                <a:solidFill>
                  <a:schemeClr val="bg1"/>
                </a:solidFill>
                <a:cs typeface="Times New Roman" pitchFamily="18" charset="0"/>
              </a:rPr>
              <a:t>ах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! Какое платье!</a:t>
            </a:r>
            <a:endParaRPr lang="ru-RU" sz="24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Да ведь не на что смотреть!</a:t>
            </a:r>
            <a:endParaRPr lang="ru-RU" sz="24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Я б такое не надел.</a:t>
            </a:r>
            <a:endParaRPr lang="ru-RU" sz="24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У меня – другое дело!</a:t>
            </a:r>
            <a:endParaRPr lang="ru-RU" sz="24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От борща пятно большое,</a:t>
            </a:r>
            <a:endParaRPr lang="ru-RU" sz="24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Вот сметана, вот жаркое, 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Вот мороженое ел.</a:t>
            </a:r>
            <a:endParaRPr lang="ru-RU" sz="24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Это в луже посидел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Это клей, а здесь чернила.</a:t>
            </a:r>
            <a:endParaRPr lang="ru-RU" sz="24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Согласитесь, очень мило.</a:t>
            </a:r>
            <a:endParaRPr lang="ru-RU" sz="24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Я наряд свой обожаю,</a:t>
            </a:r>
            <a:endParaRPr lang="ru-RU" sz="2400" dirty="0">
              <a:solidFill>
                <a:schemeClr val="bg1"/>
              </a:solidFill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3944938" algn="l"/>
              </a:tabLst>
              <a:defRPr/>
            </a:pP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 На другой не променяю.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755650" y="260350"/>
            <a:ext cx="2816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это кто?</a:t>
            </a:r>
          </a:p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Мойдодыр удивился…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4202</TotalTime>
  <Words>951</Words>
  <Application>Microsoft Office PowerPoint</Application>
  <PresentationFormat>Экран (4:3)</PresentationFormat>
  <Paragraphs>245</Paragraphs>
  <Slides>20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 «В гостях у Мойдодыра» развивающее занятие.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Боголюбова</cp:lastModifiedBy>
  <cp:revision>88</cp:revision>
  <dcterms:modified xsi:type="dcterms:W3CDTF">2018-07-31T08:16:53Z</dcterms:modified>
</cp:coreProperties>
</file>