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1" r:id="rId5"/>
    <p:sldId id="260" r:id="rId6"/>
    <p:sldId id="268" r:id="rId7"/>
    <p:sldId id="258" r:id="rId8"/>
    <p:sldId id="264" r:id="rId9"/>
    <p:sldId id="267" r:id="rId10"/>
    <p:sldId id="266" r:id="rId11"/>
    <p:sldId id="265" r:id="rId12"/>
    <p:sldId id="263" r:id="rId13"/>
    <p:sldId id="272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776B9-5A96-4772-8847-5B176BB6935E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F527D-59A5-44EA-B35E-595A9BE8F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788C-DB15-49BB-B893-55D02C372D7E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8CBDE-62EF-4F1B-8965-10414EB01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7917F-4B7B-4386-88F3-21A352E9A878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E1831-CB72-4DD4-891A-22DDEC1D3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305C-48B6-486E-8497-B6BDC94AD502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B464F-C259-48D6-A0F2-DD38EB1F9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1DABB-8F6D-45D0-A3E8-062EDB6FC4F6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E4C97-50FA-4BF5-B3EA-BE79B2C31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F1ADC-F7C7-47FA-BDB7-A830FB46BCED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5C3F8-238A-49E4-8BDE-FDD25F5C8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0C445-7F80-4534-83CB-7559F54DE855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A39B-EF6F-442E-80B7-1D5E7ABC12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78927-6606-45DA-952D-CCA4BCA0A791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5AC00-6C1F-4699-8F24-C72AF7302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85F31-8C56-42D3-BBAB-FCAA8921C25E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44A9D-B73C-449D-960B-1D2CC1892D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AE77B-E10D-40F9-988F-B9F8C9A21312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4CEDF-DF57-4E76-ACB3-ECB252CA6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57509-B698-47ED-9C2A-9EE3C9C5B9A9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BB3D6-2063-46AC-BB91-AC5AB1566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79C888-215F-4240-A431-5657DDF6BC27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95DF55-5A55-45D6-801C-F21DA5C0F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0" y="3286124"/>
            <a:ext cx="6000760" cy="1928826"/>
          </a:xfrm>
          <a:solidFill>
            <a:srgbClr val="92D050"/>
          </a:solidFill>
        </p:spPr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8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Модель совершенствования среды, способствующей интеллектуальному развитию детей по средствам </a:t>
            </a:r>
            <a:br>
              <a:rPr lang="ru-RU" sz="28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</a:br>
            <a:r>
              <a:rPr lang="en-US" sz="28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LEGO-</a:t>
            </a:r>
            <a:r>
              <a:rPr lang="ru-RU" sz="28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конструирования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825" y="5214950"/>
            <a:ext cx="4067175" cy="695325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Воспитатель: Попова Л.В.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9675" y="214290"/>
            <a:ext cx="5658407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1200" b="1" dirty="0" smtClean="0">
                <a:solidFill>
                  <a:srgbClr val="0070C0"/>
                </a:solidFill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200" b="1" dirty="0" smtClean="0">
                <a:solidFill>
                  <a:srgbClr val="0070C0"/>
                </a:solidFill>
              </a:rPr>
              <a:t>«ДЕТСКИЙ САД №62»</a:t>
            </a:r>
            <a:endParaRPr lang="ru-RU" sz="12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6357958"/>
            <a:ext cx="2289281" cy="27699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1200" b="1" dirty="0" smtClean="0">
                <a:solidFill>
                  <a:srgbClr val="0070C0"/>
                </a:solidFill>
              </a:rPr>
              <a:t>г. Каменск-Уральский, 2015 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928670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Организация </a:t>
            </a:r>
            <a:r>
              <a:rPr lang="ru-RU" sz="24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предметно-развивающей среды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62865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Picture 1" descr="E:\моя новая работа\2 младшая группа\конструирование\DSCN40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526433"/>
            <a:ext cx="3301997" cy="4402897"/>
          </a:xfrm>
          <a:prstGeom prst="rect">
            <a:avLst/>
          </a:prstGeom>
          <a:noFill/>
        </p:spPr>
      </p:pic>
      <p:pic>
        <p:nvPicPr>
          <p:cNvPr id="6" name="Picture 2" descr="E:\моя новая работа\готовые схемы лего\цветок стр 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1643050"/>
            <a:ext cx="1571636" cy="2170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E:\моя новая работа\готовые схемы лего\уточка стр 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8" y="2571744"/>
            <a:ext cx="1552131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5" descr="E:\моя новая работа\готовые схемы лего\пирамидка стр 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215206" y="3286124"/>
            <a:ext cx="1571636" cy="2170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000108"/>
            <a:ext cx="6786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предметно-развивающей среды </a:t>
            </a:r>
          </a:p>
        </p:txBody>
      </p:sp>
      <p:pic>
        <p:nvPicPr>
          <p:cNvPr id="34818" name="Picture 2" descr="http://detki-online.com.images.1c-bitrix-cdn.ru/upload/iblock/6a3/6a3d40aeadfa8c4e7fc8bc8a82fc47c7.jpg?1441657067120788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14554"/>
            <a:ext cx="4386271" cy="3357586"/>
          </a:xfrm>
          <a:prstGeom prst="rect">
            <a:avLst/>
          </a:prstGeom>
          <a:noFill/>
        </p:spPr>
      </p:pic>
      <p:pic>
        <p:nvPicPr>
          <p:cNvPr id="34820" name="Picture 4" descr="http://sovenok.ru/images/resize/900-900-sovenok_10698_lego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84634" y="2428868"/>
            <a:ext cx="467364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928670"/>
            <a:ext cx="6105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предметно-развивающей среды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357298"/>
          <a:ext cx="4429156" cy="4857784"/>
        </p:xfrm>
        <a:graphic>
          <a:graphicData uri="http://schemas.openxmlformats.org/drawingml/2006/table">
            <a:tbl>
              <a:tblPr/>
              <a:tblGrid>
                <a:gridCol w="2214578"/>
                <a:gridCol w="2214578"/>
              </a:tblGrid>
              <a:tr h="121444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4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6883" name="Рисунок 1" descr="*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428736"/>
            <a:ext cx="635768" cy="500042"/>
          </a:xfrm>
          <a:prstGeom prst="rect">
            <a:avLst/>
          </a:prstGeom>
          <a:noFill/>
        </p:spPr>
      </p:pic>
      <p:pic>
        <p:nvPicPr>
          <p:cNvPr id="36875" name="Picture 11" descr="*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00166" y="2928934"/>
            <a:ext cx="428628" cy="451590"/>
          </a:xfrm>
          <a:prstGeom prst="rect">
            <a:avLst/>
          </a:prstGeom>
          <a:noFill/>
        </p:spPr>
      </p:pic>
      <p:pic>
        <p:nvPicPr>
          <p:cNvPr id="36874" name="Рисунок 2" descr="*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8794" y="2928934"/>
            <a:ext cx="406811" cy="428604"/>
          </a:xfrm>
          <a:prstGeom prst="rect">
            <a:avLst/>
          </a:prstGeom>
          <a:noFill/>
        </p:spPr>
      </p:pic>
      <p:pic>
        <p:nvPicPr>
          <p:cNvPr id="36873" name="Рисунок 5" descr="*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0100" y="3357562"/>
            <a:ext cx="390524" cy="404471"/>
          </a:xfrm>
          <a:prstGeom prst="rect">
            <a:avLst/>
          </a:prstGeom>
          <a:noFill/>
        </p:spPr>
      </p:pic>
      <p:pic>
        <p:nvPicPr>
          <p:cNvPr id="36872" name="Рисунок 4" descr="*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28728" y="3357562"/>
            <a:ext cx="400049" cy="407067"/>
          </a:xfrm>
          <a:prstGeom prst="rect">
            <a:avLst/>
          </a:prstGeom>
          <a:noFill/>
        </p:spPr>
      </p:pic>
      <p:pic>
        <p:nvPicPr>
          <p:cNvPr id="36871" name="Рисунок 3" descr="http://www.progimn1781.narod.ru/pict/lego-cards-traffic0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57356" y="3367771"/>
            <a:ext cx="390524" cy="418419"/>
          </a:xfrm>
          <a:prstGeom prst="rect">
            <a:avLst/>
          </a:prstGeom>
          <a:noFill/>
        </p:spPr>
      </p:pic>
      <p:pic>
        <p:nvPicPr>
          <p:cNvPr id="36870" name="Рисунок 11" descr="*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14678" y="1428735"/>
            <a:ext cx="571504" cy="1128863"/>
          </a:xfrm>
          <a:prstGeom prst="rect">
            <a:avLst/>
          </a:prstGeom>
          <a:noFill/>
        </p:spPr>
      </p:pic>
      <p:pic>
        <p:nvPicPr>
          <p:cNvPr id="36869" name="Рисунок 9" descr="*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214678" y="2643182"/>
            <a:ext cx="642942" cy="1093198"/>
          </a:xfrm>
          <a:prstGeom prst="rect">
            <a:avLst/>
          </a:prstGeom>
          <a:noFill/>
        </p:spPr>
      </p:pic>
      <p:pic>
        <p:nvPicPr>
          <p:cNvPr id="36868" name="Рисунок 6" descr="*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00034" y="4214818"/>
            <a:ext cx="1029322" cy="714380"/>
          </a:xfrm>
          <a:prstGeom prst="rect">
            <a:avLst/>
          </a:prstGeom>
          <a:noFill/>
        </p:spPr>
      </p:pic>
      <p:pic>
        <p:nvPicPr>
          <p:cNvPr id="36867" name="Рисунок 7" descr="*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071802" y="3857628"/>
            <a:ext cx="642942" cy="1099769"/>
          </a:xfrm>
          <a:prstGeom prst="rect">
            <a:avLst/>
          </a:prstGeom>
          <a:noFill/>
        </p:spPr>
      </p:pic>
      <p:pic>
        <p:nvPicPr>
          <p:cNvPr id="36866" name="Рисунок 8" descr="*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42910" y="5072075"/>
            <a:ext cx="615357" cy="1071569"/>
          </a:xfrm>
          <a:prstGeom prst="rect">
            <a:avLst/>
          </a:prstGeom>
          <a:noFill/>
        </p:spPr>
      </p:pic>
      <p:pic>
        <p:nvPicPr>
          <p:cNvPr id="36865" name="Рисунок 10" descr="*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143240" y="5143513"/>
            <a:ext cx="642942" cy="1000132"/>
          </a:xfrm>
          <a:prstGeom prst="rect">
            <a:avLst/>
          </a:prstGeom>
          <a:noFill/>
        </p:spPr>
      </p:pic>
      <p:pic>
        <p:nvPicPr>
          <p:cNvPr id="29" name="Picture 11" descr="*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2500306"/>
            <a:ext cx="428628" cy="451590"/>
          </a:xfrm>
          <a:prstGeom prst="rect">
            <a:avLst/>
          </a:prstGeom>
          <a:noFill/>
        </p:spPr>
      </p:pic>
      <p:pic>
        <p:nvPicPr>
          <p:cNvPr id="30" name="Picture 11" descr="*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2500306"/>
            <a:ext cx="428628" cy="451590"/>
          </a:xfrm>
          <a:prstGeom prst="rect">
            <a:avLst/>
          </a:prstGeom>
          <a:noFill/>
        </p:spPr>
      </p:pic>
      <p:pic>
        <p:nvPicPr>
          <p:cNvPr id="31" name="Picture 11" descr="*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2500306"/>
            <a:ext cx="428628" cy="451590"/>
          </a:xfrm>
          <a:prstGeom prst="rect">
            <a:avLst/>
          </a:prstGeom>
          <a:noFill/>
        </p:spPr>
      </p:pic>
      <p:pic>
        <p:nvPicPr>
          <p:cNvPr id="32" name="Picture 11" descr="*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8794" y="2500306"/>
            <a:ext cx="428628" cy="451590"/>
          </a:xfrm>
          <a:prstGeom prst="rect">
            <a:avLst/>
          </a:prstGeom>
          <a:noFill/>
        </p:spPr>
      </p:pic>
      <p:pic>
        <p:nvPicPr>
          <p:cNvPr id="33" name="Picture 11" descr="*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928934"/>
            <a:ext cx="428628" cy="451590"/>
          </a:xfrm>
          <a:prstGeom prst="rect">
            <a:avLst/>
          </a:prstGeom>
          <a:noFill/>
        </p:spPr>
      </p:pic>
      <p:pic>
        <p:nvPicPr>
          <p:cNvPr id="34" name="Picture 11" descr="*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2928934"/>
            <a:ext cx="428628" cy="451590"/>
          </a:xfrm>
          <a:prstGeom prst="rect">
            <a:avLst/>
          </a:prstGeom>
          <a:noFill/>
        </p:spPr>
      </p:pic>
      <p:pic>
        <p:nvPicPr>
          <p:cNvPr id="35" name="Picture 11" descr="*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2928934"/>
            <a:ext cx="428628" cy="451590"/>
          </a:xfrm>
          <a:prstGeom prst="rect">
            <a:avLst/>
          </a:prstGeom>
          <a:noFill/>
        </p:spPr>
      </p:pic>
      <p:pic>
        <p:nvPicPr>
          <p:cNvPr id="36" name="Рисунок 1" descr="*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1428736"/>
            <a:ext cx="635768" cy="500042"/>
          </a:xfrm>
          <a:prstGeom prst="rect">
            <a:avLst/>
          </a:prstGeom>
          <a:noFill/>
        </p:spPr>
      </p:pic>
      <p:pic>
        <p:nvPicPr>
          <p:cNvPr id="37" name="Рисунок 1" descr="*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1428736"/>
            <a:ext cx="635768" cy="500042"/>
          </a:xfrm>
          <a:prstGeom prst="rect">
            <a:avLst/>
          </a:prstGeom>
          <a:noFill/>
        </p:spPr>
      </p:pic>
      <p:pic>
        <p:nvPicPr>
          <p:cNvPr id="38" name="Рисунок 1" descr="*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6" y="1928802"/>
            <a:ext cx="635768" cy="500042"/>
          </a:xfrm>
          <a:prstGeom prst="rect">
            <a:avLst/>
          </a:prstGeom>
          <a:noFill/>
        </p:spPr>
      </p:pic>
      <p:pic>
        <p:nvPicPr>
          <p:cNvPr id="39" name="Рисунок 1" descr="*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64398" y="2000240"/>
            <a:ext cx="635768" cy="500042"/>
          </a:xfrm>
          <a:prstGeom prst="rect">
            <a:avLst/>
          </a:prstGeom>
          <a:noFill/>
        </p:spPr>
      </p:pic>
      <p:pic>
        <p:nvPicPr>
          <p:cNvPr id="40" name="Рисунок 1" descr="*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2000240"/>
            <a:ext cx="635768" cy="500042"/>
          </a:xfrm>
          <a:prstGeom prst="rect">
            <a:avLst/>
          </a:prstGeom>
          <a:noFill/>
        </p:spPr>
      </p:pic>
      <p:cxnSp>
        <p:nvCxnSpPr>
          <p:cNvPr id="42" name="Прямая со стрелкой 41"/>
          <p:cNvCxnSpPr/>
          <p:nvPr/>
        </p:nvCxnSpPr>
        <p:spPr>
          <a:xfrm rot="5400000">
            <a:off x="322233" y="382111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5400000">
            <a:off x="107919" y="510699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1928794" y="5643578"/>
            <a:ext cx="846144" cy="95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6200000" flipV="1">
            <a:off x="2465373" y="4964123"/>
            <a:ext cx="795342" cy="11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16200000" flipV="1">
            <a:off x="2536811" y="3678239"/>
            <a:ext cx="652466" cy="11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16200000" flipV="1">
            <a:off x="2536811" y="2606669"/>
            <a:ext cx="652466" cy="11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4929190" y="2500306"/>
            <a:ext cx="400052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Создание картотеки </a:t>
            </a:r>
            <a:endParaRPr lang="ru-RU" sz="2200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схем </a:t>
            </a:r>
            <a:r>
              <a:rPr lang="ru-RU" sz="22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чертежей для </a:t>
            </a:r>
            <a:endParaRPr lang="ru-RU" sz="2200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LEGO-</a:t>
            </a:r>
            <a:r>
              <a:rPr lang="ru-RU" sz="22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конструирования в соответствии с возрастными особенностями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928670"/>
            <a:ext cx="3214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Организация занятий</a:t>
            </a:r>
            <a:endParaRPr lang="ru-RU" sz="2400" b="1" i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7890" name="Picture 2" descr="I:\моя новая работа\2 младшая группа\DSCN34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2357430"/>
            <a:ext cx="3545595" cy="2659055"/>
          </a:xfrm>
          <a:prstGeom prst="rect">
            <a:avLst/>
          </a:prstGeom>
          <a:noFill/>
        </p:spPr>
      </p:pic>
      <p:pic>
        <p:nvPicPr>
          <p:cNvPr id="37891" name="Picture 3" descr="I:\моя новая работа\2 младшая группа\DSCN34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69398" y="1643050"/>
            <a:ext cx="3524462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pic>
        <p:nvPicPr>
          <p:cNvPr id="38914" name="Picture 2" descr="I:\моя новая работа\2 младшая группа\105NIKON\DSCN36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214554"/>
            <a:ext cx="3714974" cy="2786082"/>
          </a:xfrm>
          <a:prstGeom prst="rect">
            <a:avLst/>
          </a:prstGeom>
          <a:noFill/>
        </p:spPr>
      </p:pic>
      <p:pic>
        <p:nvPicPr>
          <p:cNvPr id="38915" name="Picture 3" descr="I:\моя новая работа\2 младшая группа\105NIKON\DSCN36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940991" y="1604731"/>
            <a:ext cx="390548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pic>
        <p:nvPicPr>
          <p:cNvPr id="39938" name="Picture 2" descr="I:\моя новая работа\2 младшая группа\105NIKON\DSCN36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857364"/>
            <a:ext cx="3926618" cy="2944807"/>
          </a:xfrm>
          <a:prstGeom prst="rect">
            <a:avLst/>
          </a:prstGeom>
          <a:noFill/>
        </p:spPr>
      </p:pic>
      <p:pic>
        <p:nvPicPr>
          <p:cNvPr id="39940" name="Picture 4" descr="I:\моя новая работа\2 младшая группа\105NIKON\DSCN36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1428736"/>
            <a:ext cx="3113813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pic>
        <p:nvPicPr>
          <p:cNvPr id="5" name="Picture 3" descr="I:\моя новая работа\2 младшая группа\105NIKON\DSCN36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59684" y="1988454"/>
            <a:ext cx="4477020" cy="3357586"/>
          </a:xfrm>
          <a:prstGeom prst="rect">
            <a:avLst/>
          </a:prstGeom>
          <a:noFill/>
        </p:spPr>
      </p:pic>
      <p:pic>
        <p:nvPicPr>
          <p:cNvPr id="41986" name="Picture 2" descr="I:\моя новая работа\2 младшая группа\105NIKON\DSCN369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2071678"/>
            <a:ext cx="451301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pic>
        <p:nvPicPr>
          <p:cNvPr id="40962" name="Picture 2" descr="I:\моя новая работа\2 младшая группа\105NIKON\DSCN37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36864" y="1500174"/>
            <a:ext cx="3810230" cy="2714644"/>
          </a:xfrm>
          <a:prstGeom prst="rect">
            <a:avLst/>
          </a:prstGeom>
          <a:noFill/>
        </p:spPr>
      </p:pic>
      <p:pic>
        <p:nvPicPr>
          <p:cNvPr id="40963" name="Picture 3" descr="I:\моя новая работа\2 младшая группа\105NIKON\DSCN37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2428868"/>
            <a:ext cx="3905485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282" y="901560"/>
            <a:ext cx="864399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Мы живем в эпоху, когда любая сфера деятельности человека так или иначе связана  с инновационными программируемыми устройствами. Однако в современной России существует проблема недостаточной обеспеченности инженерными кадрами и низкий статус инженерного образования. Вопросы подготовки квалифицированных кадров обсуждаются на разных уровнях власти.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статистике, талантливых (одаренных) людей около 2,5%.  Для эффективного развития социально-экономической сферы необходимо минимум 20%. Их надо кропотливо формировать уже с дошкольного возраста. В связи с этим, разработчиками ФГОС конструирование рассматривается как компонент обязательной части программы, вид деятельности, способствующий развитию исследовательской, творческой активности детей, умений наблюдать, экспериментировать – а, значит, формированию и развитию инженерного мышления детей.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85720" y="1274280"/>
            <a:ext cx="857256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Термин 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конструирование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 латинского слова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соnstruerе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означает приведение в определённое взаимоположение различных предметов, частей, элементов.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детским конструированием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принято понимать разнообразные постройки из строительного материала, изготовление поделок и игрушек из бумаги, картона, дерева и других материалов.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Конструктивная деятельность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— это практическая деятельность, направленная на получение определённого, заранее задуманного реального продукта, соответствующего его функциональному назначению.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643050"/>
            <a:ext cx="4000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техническое</a:t>
            </a: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все виды 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конструкторов</a:t>
            </a:r>
          </a:p>
          <a:p>
            <a:pPr algn="ctr"/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крупногабаритных блоков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</a:p>
        </p:txBody>
      </p:sp>
      <p:pic>
        <p:nvPicPr>
          <p:cNvPr id="16387" name="Picture 3" descr="http://www.maam.ru/upload/blogs/a47b627c81c7b4844dbe58e6aba05388.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67542" y="2714620"/>
            <a:ext cx="3845924" cy="2357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1643050"/>
            <a:ext cx="42148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творческое</a:t>
            </a: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(из бумаги и природного материала)</a:t>
            </a:r>
            <a:endParaRPr lang="ru-RU" sz="2000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928670"/>
            <a:ext cx="3500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Типы конструирования</a:t>
            </a: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786314" y="1357298"/>
            <a:ext cx="1214446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643174" y="1357298"/>
            <a:ext cx="1214446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388" name="Picture 4" descr="I:\моя новая работа\2 младшая группа\105NIKON\DSCN36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3000372"/>
            <a:ext cx="3805163" cy="2853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928670"/>
            <a:ext cx="56453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Классификация видов конструирования</a:t>
            </a:r>
            <a:endParaRPr lang="ru-RU" sz="2400" b="1" i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5" y="4000504"/>
            <a:ext cx="521497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lang="ru-RU" sz="20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материалам</a:t>
            </a:r>
          </a:p>
          <a:p>
            <a:pPr algn="ctr"/>
            <a:r>
              <a:rPr lang="ru-RU" sz="16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(из строительных наборов, конструкторов, </a:t>
            </a:r>
          </a:p>
          <a:p>
            <a:pPr algn="ctr"/>
            <a:r>
              <a:rPr lang="ru-RU" sz="16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природного материала, бросового материала</a:t>
            </a:r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бумаги и </a:t>
            </a:r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картона)</a:t>
            </a:r>
            <a:endParaRPr lang="ru-RU" sz="1600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786058"/>
            <a:ext cx="3530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характеру </a:t>
            </a:r>
            <a:r>
              <a:rPr lang="ru-RU" sz="20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деятельности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(индивидуальное, коллективное)</a:t>
            </a:r>
            <a:endParaRPr lang="ru-RU" sz="1600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571612"/>
            <a:ext cx="2731838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lang="ru-RU" sz="20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содержанию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(реалистическое, 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стилизованное, абстрактное)</a:t>
            </a:r>
            <a:endParaRPr lang="ru-RU" sz="1600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1643050"/>
            <a:ext cx="277460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lang="ru-RU" sz="20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назначению</a:t>
            </a:r>
          </a:p>
          <a:p>
            <a:pPr algn="ctr"/>
            <a:r>
              <a:rPr lang="ru-RU" sz="16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(практическое, </a:t>
            </a:r>
          </a:p>
          <a:p>
            <a:pPr algn="ctr"/>
            <a:r>
              <a:rPr lang="ru-RU" sz="16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художественно-эстетическое)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2786058"/>
            <a:ext cx="37147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способу крепления </a:t>
            </a:r>
            <a:r>
              <a:rPr lang="ru-RU" sz="20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деталей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(плоскостное, вертикальное, объемное)</a:t>
            </a:r>
            <a:endParaRPr lang="ru-RU" sz="1600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643174" y="1357298"/>
            <a:ext cx="1214446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3394067" y="2606669"/>
            <a:ext cx="221457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4822033" y="1535893"/>
            <a:ext cx="1214446" cy="1000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928926" y="1500174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214942" y="1357298"/>
            <a:ext cx="1214446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928670"/>
            <a:ext cx="5705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Формы конструктивной деятельности</a:t>
            </a:r>
            <a:endParaRPr lang="ru-RU" sz="2400" b="1" i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000504"/>
            <a:ext cx="37862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Каркасное конструирование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857496"/>
            <a:ext cx="15087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lang="ru-RU" sz="20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замыслу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66649" y="1457254"/>
            <a:ext cx="14478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образцу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86578" y="1500174"/>
            <a:ext cx="16065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lang="ru-RU" sz="20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2786058"/>
            <a:ext cx="11817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теме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643174" y="1357298"/>
            <a:ext cx="1214446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858282" y="2356636"/>
            <a:ext cx="2286016" cy="7159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4822033" y="1535893"/>
            <a:ext cx="1214446" cy="1000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928926" y="1500174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214942" y="1357298"/>
            <a:ext cx="1214446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929190" y="4000504"/>
            <a:ext cx="38576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lang="ru-RU" sz="20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схемам и чертежам</a:t>
            </a:r>
            <a:endParaRPr lang="ru-RU" sz="2000" b="1" i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6200000" flipH="1">
            <a:off x="3749669" y="2465381"/>
            <a:ext cx="2357454" cy="5699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42844" y="1770395"/>
            <a:ext cx="2857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(детям </a:t>
            </a:r>
            <a:r>
              <a:rPr lang="ru-RU" sz="12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предлагают образцы построек, выполненных из деталей строительного материала и конструкторов, поделок из бумаги и т.п. </a:t>
            </a: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и, </a:t>
            </a:r>
            <a:r>
              <a:rPr lang="ru-RU" sz="12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показывают способы их </a:t>
            </a: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воспроизведения)</a:t>
            </a:r>
            <a:endParaRPr lang="ru-RU" sz="1200" b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3214686"/>
            <a:ext cx="2643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(позволяет </a:t>
            </a:r>
            <a:r>
              <a:rPr lang="ru-RU" sz="12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самостоятельно и творчески использовать знания и умения, полученные ранее</a:t>
            </a: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.)</a:t>
            </a:r>
            <a:endParaRPr lang="ru-RU" sz="1200" b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143636" y="1857364"/>
            <a:ext cx="2857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(задачи </a:t>
            </a:r>
            <a:r>
              <a:rPr lang="ru-RU" sz="12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конструирования в данном случае выражаются через условия и носят проблемный характер, поскольку способов их решения не </a:t>
            </a: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даётся)</a:t>
            </a:r>
            <a:endParaRPr lang="ru-RU" sz="1200" b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86446" y="3071810"/>
            <a:ext cx="30718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(детям предлагают </a:t>
            </a:r>
            <a:r>
              <a:rPr lang="ru-RU" sz="12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общую тематику конструкций («птицы», «город» и т.п.), и они сами создают замыслы конкретных построек, поделок, выбирают материал и способы их </a:t>
            </a: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выполнения)</a:t>
            </a:r>
            <a:endParaRPr lang="ru-RU" sz="1200" b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2844" y="4429132"/>
            <a:ext cx="37862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(конструирование </a:t>
            </a:r>
            <a:r>
              <a:rPr lang="ru-RU" sz="12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предполагает первоначальное знакомство детей с простым по строению каркасом как центральным звеном постройки (его частями, характером их взаимодействия) и последующую демонстрацию педагогом различных его изменений, приводящих к трансформации всей </a:t>
            </a: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конструкции)</a:t>
            </a:r>
            <a:endParaRPr lang="ru-RU" sz="1200" b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286380" y="4429132"/>
            <a:ext cx="29289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(из </a:t>
            </a:r>
            <a:r>
              <a:rPr lang="ru-RU" sz="12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деталей строительного материала воссоздаются внешние и отдельные функциональные особенности реальных </a:t>
            </a: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объектов)</a:t>
            </a:r>
            <a:endParaRPr lang="ru-RU" sz="1200" b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928670"/>
            <a:ext cx="78132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дошкольника средствами </a:t>
            </a:r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конструирования: </a:t>
            </a:r>
            <a:endParaRPr lang="ru-RU" sz="2400" b="1" i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1643050"/>
            <a:ext cx="35719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образное мышление,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умение анализировать,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сравнивать,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классифицировать,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воображение,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творческие способности,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память,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концентрация внимания</a:t>
            </a:r>
          </a:p>
        </p:txBody>
      </p:sp>
      <p:pic>
        <p:nvPicPr>
          <p:cNvPr id="19457" name="Picture 1" descr="I:\моя новая работа\фото детей 1 младшая\P03-09-14_09.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5" y="1785926"/>
            <a:ext cx="438153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928670"/>
            <a:ext cx="4913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Почему именно </a:t>
            </a:r>
            <a:r>
              <a:rPr lang="en-US" sz="24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LEGO</a:t>
            </a:r>
            <a:r>
              <a:rPr lang="ru-RU" sz="24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-технология?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571612"/>
            <a:ext cx="871543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200" dirty="0" err="1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Легоконструирование</a:t>
            </a: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позволяет организовать интеграцию нескольких образовательных </a:t>
            </a: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областей (познавательное развитие, речевое, художественно-эстетическое, физическое)</a:t>
            </a:r>
          </a:p>
          <a:p>
            <a:pPr marL="457200" indent="-457200" algn="just">
              <a:buFontTx/>
              <a:buAutoNum type="arabicPeriod"/>
            </a:pP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Работа с 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LEGO </a:t>
            </a: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конструктором позволяет ребенку исследовать мир через игру. Он безопасен для детей и имеет привлекательную окраску, а многообразие форм и размеров базовых и специальных деталей позволяет создавать разнообразные конструкции. </a:t>
            </a:r>
          </a:p>
          <a:p>
            <a:pPr marL="457200" indent="-457200" algn="just">
              <a:buAutoNum type="arabicPeriod"/>
            </a:pP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LEGO</a:t>
            </a: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обладает большим </a:t>
            </a:r>
            <a:r>
              <a:rPr lang="ru-RU" sz="22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диапазоном возможностей. Это универсальный способ развития мыслительной деятельности дошкольников</a:t>
            </a: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2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Данный вид деятельности позволяет развивать детскую инициативу, фантазию, стремление достичь результата. </a:t>
            </a: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Дети </a:t>
            </a:r>
            <a:r>
              <a:rPr lang="ru-RU" sz="22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учатся новым способам сборки, работе по схеме, чертежам, </a:t>
            </a: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фотографиям.</a:t>
            </a:r>
            <a:endParaRPr lang="ru-RU" sz="2200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Слайд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928670"/>
            <a:ext cx="5439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почему именно в возрасте 3-4 лет?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643050"/>
            <a:ext cx="428628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	Согласно </a:t>
            </a:r>
            <a:r>
              <a:rPr lang="ru-RU" sz="22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исследованиям отечественных и зарубежных психологов именно с 3 лет у детей начинает формироваться способность к использованию в мышлении модельных образов. Что, впоследствии, становится основой понимания различных отношений предметов, позволяет детям лучше усваивать обобщенные знания и применять их при решении новых мыслительных задач.</a:t>
            </a:r>
          </a:p>
        </p:txBody>
      </p:sp>
      <p:pic>
        <p:nvPicPr>
          <p:cNvPr id="31746" name="Picture 2" descr="I:\моя новая работа\2 младшая группа\DSCN34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1643050"/>
            <a:ext cx="2857520" cy="3810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0051">
  <a:themeElements>
    <a:clrScheme name="Кубики">
      <a:dk1>
        <a:srgbClr val="92D050"/>
      </a:dk1>
      <a:lt1>
        <a:srgbClr val="FFFFFF"/>
      </a:lt1>
      <a:dk2>
        <a:srgbClr val="92D050"/>
      </a:dk2>
      <a:lt2>
        <a:srgbClr val="EBF1DD"/>
      </a:lt2>
      <a:accent1>
        <a:srgbClr val="76923C"/>
      </a:accent1>
      <a:accent2>
        <a:srgbClr val="FFC000"/>
      </a:accent2>
      <a:accent3>
        <a:srgbClr val="586D2C"/>
      </a:accent3>
      <a:accent4>
        <a:srgbClr val="5F497A"/>
      </a:accent4>
      <a:accent5>
        <a:srgbClr val="0070C0"/>
      </a:accent5>
      <a:accent6>
        <a:srgbClr val="00B050"/>
      </a:accent6>
      <a:hlink>
        <a:srgbClr val="3F3FFF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000051</Template>
  <TotalTime>137</TotalTime>
  <Words>628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000051</vt:lpstr>
      <vt:lpstr>Модель совершенствования среды, способствующей интеллектуальному развитию детей по средствам  LEGO-конструирования</vt:lpstr>
      <vt:lpstr>Слайд</vt:lpstr>
      <vt:lpstr>Слайд 3</vt:lpstr>
      <vt:lpstr>Слайд</vt:lpstr>
      <vt:lpstr>Слайд</vt:lpstr>
      <vt:lpstr>Слайд</vt:lpstr>
      <vt:lpstr>Слайд</vt:lpstr>
      <vt:lpstr>Слайд</vt:lpstr>
      <vt:lpstr>Слайд</vt:lpstr>
      <vt:lpstr>Слайд</vt:lpstr>
      <vt:lpstr>Слайд</vt:lpstr>
      <vt:lpstr>Слайд</vt:lpstr>
      <vt:lpstr>Слайд</vt:lpstr>
      <vt:lpstr>Слайд</vt:lpstr>
      <vt:lpstr>Слайд</vt:lpstr>
      <vt:lpstr>Слайд</vt:lpstr>
      <vt:lpstr>Слайд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совершенствования среды, способствующей интеллектуальному развитию детей по средствам  LEGO-конструирования</dc:title>
  <dc:creator>сергей</dc:creator>
  <cp:lastModifiedBy>Дом</cp:lastModifiedBy>
  <cp:revision>15</cp:revision>
  <dcterms:created xsi:type="dcterms:W3CDTF">2015-11-09T04:28:18Z</dcterms:created>
  <dcterms:modified xsi:type="dcterms:W3CDTF">2018-08-01T16:15:27Z</dcterms:modified>
</cp:coreProperties>
</file>